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1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Lst>
  <p:sldSz cx="12192000" cy="6858000"/>
  <p:notesSz cx="6858000" cy="9144000"/>
  <p:embeddedFontLst>
    <p:embeddedFont>
      <p:font typeface="Arial Black" panose="020B0A04020102020204" pitchFamily="34" charset="0"/>
      <p:regular r:id="rId139"/>
      <p:bold r:id="rId140"/>
    </p:embeddedFont>
    <p:embeddedFont>
      <p:font typeface="Georgia" panose="02040502050405020303" pitchFamily="18" charset="0"/>
      <p:regular r:id="rId141"/>
      <p:bold r:id="rId142"/>
      <p:italic r:id="rId143"/>
      <p:boldItalic r:id="rId144"/>
    </p:embeddedFont>
    <p:embeddedFont>
      <p:font typeface="Helvetica Neue" panose="020B0604020202020204" charset="0"/>
      <p:regular r:id="rId145"/>
      <p:bold r:id="rId146"/>
      <p:italic r:id="rId147"/>
      <p:boldItalic r:id="rId148"/>
    </p:embeddedFont>
    <p:embeddedFont>
      <p:font typeface="Noto Sans Symbols" panose="020B0604020202020204" charset="0"/>
      <p:regular r:id="rId149"/>
      <p:bold r:id="rId150"/>
    </p:embeddedFont>
    <p:embeddedFont>
      <p:font typeface="Trebuchet MS" panose="020B0603020202020204" pitchFamily="34" charset="0"/>
      <p:regular r:id="rId151"/>
      <p:bold r:id="rId152"/>
      <p:italic r:id="rId153"/>
      <p:boldItalic r:id="rId154"/>
    </p:embeddedFont>
    <p:embeddedFont>
      <p:font typeface="Verdana" panose="020B0604030504040204" pitchFamily="34" charset="0"/>
      <p:regular r:id="rId155"/>
      <p:bold r:id="rId156"/>
      <p:italic r:id="rId157"/>
      <p:boldItalic r:id="rId1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9" roundtripDataSignature="AMtx7mjC5+/L1AJsIHHM1YhQy6pQwJbh3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20C2D0-EFEB-4E44-BDFB-971EA5DBA8A3}">
  <a:tblStyle styleId="{D220C2D0-EFEB-4E44-BDFB-971EA5DBA8A3}"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E38D606-367A-46A1-801F-ABC1F025B626}"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67C347F7-BA36-4B04-A422-CAA434742DCB}"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notesMaster" Target="notesMasters/notesMaster1.xml"/><Relationship Id="rId159" Type="http://customschemas.google.com/relationships/presentationmetadata" Target="metadata"/><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font" Target="fonts/font11.fntdata"/><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presProps" Target="presProp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font" Target="fonts/font1.fntdata"/><Relationship Id="rId85" Type="http://schemas.openxmlformats.org/officeDocument/2006/relationships/slide" Target="slides/slide83.xml"/><Relationship Id="rId150" Type="http://schemas.openxmlformats.org/officeDocument/2006/relationships/font" Target="fonts/font12.fnt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font" Target="fonts/font2.fntdata"/><Relationship Id="rId145" Type="http://schemas.openxmlformats.org/officeDocument/2006/relationships/font" Target="fonts/font7.fntdata"/><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font" Target="fonts/font13.fntdata"/><Relationship Id="rId156" Type="http://schemas.openxmlformats.org/officeDocument/2006/relationships/font" Target="fonts/font18.fntdata"/><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font" Target="fonts/font3.fntdata"/><Relationship Id="rId146"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font" Target="fonts/font19.fntdata"/><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font" Target="fonts/font14.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font" Target="fonts/font4.fntdata"/><Relationship Id="rId163"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font" Target="fonts/font20.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font" Target="fonts/font15.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font" Target="fonts/font5.fntdata"/><Relationship Id="rId148"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font" Target="fonts/font16.fntdata"/><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font" Target="fonts/font6.fntdata"/><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9" name="Google Shape;999;p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7" name="Google Shape;1007;p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5" name="Google Shape;1015;p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3" name="Google Shape;1023;p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1" name="Google Shape;1031;p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9" name="Google Shape;1039;p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8" name="Google Shape;1048;p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6" name="Google Shape;1056;p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4" name="Google Shape;1064;p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2" name="Google Shape;1072;p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0" name="Google Shape;1080;p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8" name="Google Shape;1088;p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6" name="Google Shape;1096;p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4" name="Google Shape;1104;p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2" name="Google Shape;1112;p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p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0" name="Google Shape;1120;p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9" name="Google Shape;1129;p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6" name="Google Shape;1136;p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p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4" name="Google Shape;1144;p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3" name="Google Shape;1153;p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0" name="Google Shape;1160;p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8" name="Google Shape;1168;p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p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6" name="Google Shape;1176;p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4" name="Google Shape;1184;p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2" name="Google Shape;1192;p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p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0" name="Google Shape;1200;p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p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8" name="Google Shape;1208;p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6" name="Google Shape;1216;p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p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4" name="Google Shape;1224;p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p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2" name="Google Shape;1232;p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 name="Google Shape;29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p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0" name="Google Shape;1240;p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p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7" name="Google Shape;1247;p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p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4" name="Google Shape;1254;p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Google Shape;1260;g273d75d7409_1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1" name="Google Shape;1261;g273d75d7409_1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273d75d7409_11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9" name="Google Shape;1269;g273d75d7409_1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p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8" name="Google Shape;1278;p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6" name="Google Shape;30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9" name="Google Shape;31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2" name="Google Shape;33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5" name="Google Shape;345;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2" name="Google Shape;35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0" name="Google Shape;36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4" name="Google Shape;38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2" name="Google Shape;39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4a454b90ae_3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0" name="Google Shape;400;g34a454b90ae_3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8" name="Google Shape;40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6" name="Google Shape;41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e665140920_1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g2e665140920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2" name="Google Shape;43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0" name="Google Shape;44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8" name="Google Shape;44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4a454b90ae_3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3" name="Google Shape;463;g34a454b90ae_3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4a454b90ae_3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Double check</a:t>
            </a:r>
            <a:endParaRPr/>
          </a:p>
        </p:txBody>
      </p:sp>
      <p:sp>
        <p:nvSpPr>
          <p:cNvPr id="471" name="Google Shape;471;g34a454b90ae_3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9" name="Google Shape;47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34a454b90ae_3_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7" name="Google Shape;487;g34a454b90ae_3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4a454b90ae_3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Double check</a:t>
            </a:r>
            <a:endParaRPr/>
          </a:p>
        </p:txBody>
      </p:sp>
      <p:sp>
        <p:nvSpPr>
          <p:cNvPr id="495" name="Google Shape;495;g34a454b90ae_3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3" name="Google Shape;50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1" name="Google Shape;51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9" name="Google Shape;51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PENDING</a:t>
            </a:r>
            <a:endParaRPr/>
          </a:p>
        </p:txBody>
      </p:sp>
      <p:sp>
        <p:nvSpPr>
          <p:cNvPr id="528" name="Google Shape;52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6" name="Google Shape;53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4a8a56cdb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4" name="Google Shape;544;g34a8a56cdb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2" name="Google Shape;55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0" name="Google Shape;56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8" name="Google Shape;56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34a8a56cdb1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6" name="Google Shape;576;g34a8a56cdb1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4" name="Google Shape;584;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2" name="Google Shape;592;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34a8a56cdb1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0" name="Google Shape;600;g34a8a56cdb1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34a8a56cdb1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8" name="Google Shape;608;g34a8a56cdb1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6" name="Google Shape;61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4" name="Google Shape;62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2" name="Google Shape;63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34a8a56cdb1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0" name="Google Shape;640;g34a8a56cdb1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8" name="Google Shape;648;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6" name="Google Shape;65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34a8a56cdb1_0_2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4" name="Google Shape;664;g34a8a56cdb1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2" name="Google Shape;672;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0" name="Google Shape;680;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73e66d318f_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273e66d318f_5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8" name="Google Shape;688;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6" name="Google Shape;696;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4" name="Google Shape;704;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2" name="Google Shape;712;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1" name="Google Shape;721;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9" name="Google Shape;729;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7" name="Google Shape;737;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34a8a56cdb1_2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5" name="Google Shape;745;g34a8a56cdb1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3" name="Google Shape;753;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0" name="Google Shape;760;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8" name="Google Shape;768;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5" name="Google Shape;775;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2" name="Google Shape;782;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9" name="Google Shape;789;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6" name="Google Shape;796;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3" name="Google Shape;803;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0" name="Google Shape;810;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8" name="Google Shape;818;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6" name="Google Shape;826;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4" name="Google Shape;834;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2" name="Google Shape;842;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0" name="Google Shape;850;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8" name="Google Shape;858;p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6" name="Google Shape;866;p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4" name="Google Shape;874;p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2" name="Google Shape;882;p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0" name="Google Shape;890;p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7" name="Google Shape;897;p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5" name="Google Shape;905;p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3" name="Google Shape;913;p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1" name="Google Shape;921;p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9" name="Google Shape;929;p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7" name="Google Shape;937;p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5" name="Google Shape;945;p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3" name="Google Shape;953;p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1" name="Google Shape;961;p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9" name="Google Shape;969;p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7" name="Google Shape;977;p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4" name="Google Shape;984;p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1" name="Google Shape;991;p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nly" type="obj">
  <p:cSld name="OBJECT">
    <p:bg>
      <p:bgPr>
        <a:solidFill>
          <a:schemeClr val="lt1"/>
        </a:solidFill>
        <a:effectLst/>
      </p:bgPr>
    </p:bg>
    <p:spTree>
      <p:nvGrpSpPr>
        <p:cNvPr id="1" name="Shape 11"/>
        <p:cNvGrpSpPr/>
        <p:nvPr/>
      </p:nvGrpSpPr>
      <p:grpSpPr>
        <a:xfrm>
          <a:off x="0" y="0"/>
          <a:ext cx="0" cy="0"/>
          <a:chOff x="0" y="0"/>
          <a:chExt cx="0" cy="0"/>
        </a:xfrm>
      </p:grpSpPr>
      <p:pic>
        <p:nvPicPr>
          <p:cNvPr id="12" name="Google Shape;12;p161"/>
          <p:cNvPicPr preferRelativeResize="0"/>
          <p:nvPr/>
        </p:nvPicPr>
        <p:blipFill rotWithShape="1">
          <a:blip r:embed="rId2">
            <a:alphaModFix/>
          </a:blip>
          <a:srcRect/>
          <a:stretch/>
        </p:blipFill>
        <p:spPr>
          <a:xfrm>
            <a:off x="3061955" y="981026"/>
            <a:ext cx="1333499" cy="1339849"/>
          </a:xfrm>
          <a:prstGeom prst="rect">
            <a:avLst/>
          </a:prstGeom>
          <a:noFill/>
          <a:ln>
            <a:noFill/>
          </a:ln>
        </p:spPr>
      </p:pic>
      <p:sp>
        <p:nvSpPr>
          <p:cNvPr id="13" name="Google Shape;13;p161"/>
          <p:cNvSpPr/>
          <p:nvPr/>
        </p:nvSpPr>
        <p:spPr>
          <a:xfrm>
            <a:off x="9660770" y="4213167"/>
            <a:ext cx="1847850" cy="1959187"/>
          </a:xfrm>
          <a:custGeom>
            <a:avLst/>
            <a:gdLst/>
            <a:ahLst/>
            <a:cxnLst/>
            <a:rect l="l" t="t" r="r" b="b"/>
            <a:pathLst>
              <a:path w="2771775" h="2938779" extrusionOk="0">
                <a:moveTo>
                  <a:pt x="2712881" y="39864"/>
                </a:moveTo>
                <a:lnTo>
                  <a:pt x="2712881" y="2938458"/>
                </a:lnTo>
                <a:lnTo>
                  <a:pt x="2624451" y="2938458"/>
                </a:lnTo>
                <a:lnTo>
                  <a:pt x="2624451" y="2907521"/>
                </a:lnTo>
                <a:lnTo>
                  <a:pt x="0" y="2907521"/>
                </a:lnTo>
                <a:lnTo>
                  <a:pt x="0" y="2819091"/>
                </a:lnTo>
                <a:lnTo>
                  <a:pt x="2624451" y="2819091"/>
                </a:lnTo>
                <a:lnTo>
                  <a:pt x="2624451" y="39864"/>
                </a:lnTo>
                <a:lnTo>
                  <a:pt x="2627926" y="22655"/>
                </a:lnTo>
                <a:lnTo>
                  <a:pt x="2637402" y="8600"/>
                </a:lnTo>
                <a:lnTo>
                  <a:pt x="2650158" y="0"/>
                </a:lnTo>
                <a:lnTo>
                  <a:pt x="2687174" y="0"/>
                </a:lnTo>
                <a:lnTo>
                  <a:pt x="2699930" y="8600"/>
                </a:lnTo>
                <a:lnTo>
                  <a:pt x="2709406" y="22655"/>
                </a:lnTo>
                <a:lnTo>
                  <a:pt x="2712881" y="39864"/>
                </a:lnTo>
                <a:close/>
              </a:path>
              <a:path w="2771775" h="2938779" extrusionOk="0">
                <a:moveTo>
                  <a:pt x="2771775" y="2819091"/>
                </a:moveTo>
                <a:lnTo>
                  <a:pt x="2771775" y="2907521"/>
                </a:lnTo>
                <a:lnTo>
                  <a:pt x="2712881" y="2907521"/>
                </a:lnTo>
                <a:lnTo>
                  <a:pt x="2712881" y="2819091"/>
                </a:lnTo>
                <a:lnTo>
                  <a:pt x="2771775" y="2819091"/>
                </a:lnTo>
                <a:close/>
              </a:path>
            </a:pathLst>
          </a:custGeom>
          <a:solidFill>
            <a:srgbClr val="004A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 name="Google Shape;14;p161"/>
          <p:cNvSpPr txBox="1">
            <a:spLocks noGrp="1"/>
          </p:cNvSpPr>
          <p:nvPr>
            <p:ph type="title"/>
          </p:nvPr>
        </p:nvSpPr>
        <p:spPr>
          <a:xfrm>
            <a:off x="3509434" y="187753"/>
            <a:ext cx="5173133" cy="25061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67" b="1" i="0" u="sng">
                <a:solidFill>
                  <a:srgbClr val="040505"/>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61"/>
          <p:cNvSpPr txBox="1">
            <a:spLocks noGrp="1"/>
          </p:cNvSpPr>
          <p:nvPr>
            <p:ph type="ftr" idx="11"/>
          </p:nvPr>
        </p:nvSpPr>
        <p:spPr>
          <a:xfrm>
            <a:off x="4145281" y="6377940"/>
            <a:ext cx="3901440" cy="18288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61"/>
          <p:cNvSpPr txBox="1">
            <a:spLocks noGrp="1"/>
          </p:cNvSpPr>
          <p:nvPr>
            <p:ph type="dt" idx="10"/>
          </p:nvPr>
        </p:nvSpPr>
        <p:spPr>
          <a:xfrm>
            <a:off x="609600" y="6377940"/>
            <a:ext cx="2804160" cy="1828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1"/>
          <p:cNvSpPr txBox="1">
            <a:spLocks noGrp="1"/>
          </p:cNvSpPr>
          <p:nvPr>
            <p:ph type="sldNum" idx="12"/>
          </p:nvPr>
        </p:nvSpPr>
        <p:spPr>
          <a:xfrm>
            <a:off x="8778241" y="6377940"/>
            <a:ext cx="2804160" cy="18288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73" name="Google Shape;73;p16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p16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6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16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1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1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0"/>
        <p:cNvGrpSpPr/>
        <p:nvPr/>
      </p:nvGrpSpPr>
      <p:grpSpPr>
        <a:xfrm>
          <a:off x="0" y="0"/>
          <a:ext cx="0" cy="0"/>
          <a:chOff x="0" y="0"/>
          <a:chExt cx="0" cy="0"/>
        </a:xfrm>
      </p:grpSpPr>
      <p:sp>
        <p:nvSpPr>
          <p:cNvPr id="91" name="Google Shape;91;p17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7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3" name="Google Shape;93;p17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4" name="Google Shape;94;p1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7"/>
        <p:cNvGrpSpPr/>
        <p:nvPr/>
      </p:nvGrpSpPr>
      <p:grpSpPr>
        <a:xfrm>
          <a:off x="0" y="0"/>
          <a:ext cx="0" cy="0"/>
          <a:chOff x="0" y="0"/>
          <a:chExt cx="0" cy="0"/>
        </a:xfrm>
      </p:grpSpPr>
      <p:sp>
        <p:nvSpPr>
          <p:cNvPr id="98" name="Google Shape;98;p17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73"/>
          <p:cNvSpPr>
            <a:spLocks noGrp="1"/>
          </p:cNvSpPr>
          <p:nvPr>
            <p:ph type="pic" idx="2"/>
          </p:nvPr>
        </p:nvSpPr>
        <p:spPr>
          <a:xfrm>
            <a:off x="5183188" y="987425"/>
            <a:ext cx="6172200" cy="4873625"/>
          </a:xfrm>
          <a:prstGeom prst="rect">
            <a:avLst/>
          </a:prstGeom>
          <a:noFill/>
          <a:ln>
            <a:noFill/>
          </a:ln>
        </p:spPr>
      </p:sp>
      <p:sp>
        <p:nvSpPr>
          <p:cNvPr id="100" name="Google Shape;100;p17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1" name="Google Shape;101;p1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4"/>
        <p:cNvGrpSpPr/>
        <p:nvPr/>
      </p:nvGrpSpPr>
      <p:grpSpPr>
        <a:xfrm>
          <a:off x="0" y="0"/>
          <a:ext cx="0" cy="0"/>
          <a:chOff x="0" y="0"/>
          <a:chExt cx="0" cy="0"/>
        </a:xfrm>
      </p:grpSpPr>
      <p:sp>
        <p:nvSpPr>
          <p:cNvPr id="105" name="Google Shape;105;p1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0"/>
        <p:cNvGrpSpPr/>
        <p:nvPr/>
      </p:nvGrpSpPr>
      <p:grpSpPr>
        <a:xfrm>
          <a:off x="0" y="0"/>
          <a:ext cx="0" cy="0"/>
          <a:chOff x="0" y="0"/>
          <a:chExt cx="0" cy="0"/>
        </a:xfrm>
      </p:grpSpPr>
      <p:sp>
        <p:nvSpPr>
          <p:cNvPr id="111" name="Google Shape;111;p17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7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
        <p:cNvGrpSpPr/>
        <p:nvPr/>
      </p:nvGrpSpPr>
      <p:grpSpPr>
        <a:xfrm>
          <a:off x="0" y="0"/>
          <a:ext cx="0" cy="0"/>
          <a:chOff x="0" y="0"/>
          <a:chExt cx="0" cy="0"/>
        </a:xfrm>
      </p:grpSpPr>
      <p:sp>
        <p:nvSpPr>
          <p:cNvPr id="19" name="Google Shape;19;p162"/>
          <p:cNvSpPr txBox="1">
            <a:spLocks noGrp="1"/>
          </p:cNvSpPr>
          <p:nvPr>
            <p:ph type="ftr" idx="11"/>
          </p:nvPr>
        </p:nvSpPr>
        <p:spPr>
          <a:xfrm>
            <a:off x="4145281" y="6377940"/>
            <a:ext cx="3901440" cy="18288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2"/>
          <p:cNvSpPr txBox="1">
            <a:spLocks noGrp="1"/>
          </p:cNvSpPr>
          <p:nvPr>
            <p:ph type="dt" idx="10"/>
          </p:nvPr>
        </p:nvSpPr>
        <p:spPr>
          <a:xfrm>
            <a:off x="609600" y="6377940"/>
            <a:ext cx="2804160" cy="1828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62"/>
          <p:cNvSpPr txBox="1">
            <a:spLocks noGrp="1"/>
          </p:cNvSpPr>
          <p:nvPr>
            <p:ph type="sldNum" idx="12"/>
          </p:nvPr>
        </p:nvSpPr>
        <p:spPr>
          <a:xfrm>
            <a:off x="8778241" y="6377940"/>
            <a:ext cx="2804160" cy="18288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163"/>
          <p:cNvSpPr txBox="1">
            <a:spLocks noGrp="1"/>
          </p:cNvSpPr>
          <p:nvPr>
            <p:ph type="title"/>
          </p:nvPr>
        </p:nvSpPr>
        <p:spPr>
          <a:xfrm>
            <a:off x="3509434" y="187753"/>
            <a:ext cx="5173133" cy="25061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67" b="1" i="0" u="sng">
                <a:solidFill>
                  <a:srgbClr val="040505"/>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63"/>
          <p:cNvSpPr txBox="1">
            <a:spLocks noGrp="1"/>
          </p:cNvSpPr>
          <p:nvPr>
            <p:ph type="body" idx="1"/>
          </p:nvPr>
        </p:nvSpPr>
        <p:spPr>
          <a:xfrm>
            <a:off x="2013302" y="1877542"/>
            <a:ext cx="8303261" cy="22352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200" b="0" i="0">
                <a:solidFill>
                  <a:srgbClr val="040505"/>
                </a:solidFill>
                <a:latin typeface="Times New Roman"/>
                <a:ea typeface="Times New Roman"/>
                <a:cs typeface="Times New Roman"/>
                <a:sym typeface="Times New Roman"/>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 name="Google Shape;25;p163"/>
          <p:cNvSpPr txBox="1">
            <a:spLocks noGrp="1"/>
          </p:cNvSpPr>
          <p:nvPr>
            <p:ph type="ftr" idx="11"/>
          </p:nvPr>
        </p:nvSpPr>
        <p:spPr>
          <a:xfrm>
            <a:off x="4145281" y="6377940"/>
            <a:ext cx="3901440" cy="18288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3"/>
          <p:cNvSpPr txBox="1">
            <a:spLocks noGrp="1"/>
          </p:cNvSpPr>
          <p:nvPr>
            <p:ph type="dt" idx="10"/>
          </p:nvPr>
        </p:nvSpPr>
        <p:spPr>
          <a:xfrm>
            <a:off x="609600" y="6377940"/>
            <a:ext cx="2804160" cy="1828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3"/>
          <p:cNvSpPr txBox="1">
            <a:spLocks noGrp="1"/>
          </p:cNvSpPr>
          <p:nvPr>
            <p:ph type="sldNum" idx="12"/>
          </p:nvPr>
        </p:nvSpPr>
        <p:spPr>
          <a:xfrm>
            <a:off x="8778241" y="6377940"/>
            <a:ext cx="2804160" cy="18288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sp>
        <p:nvSpPr>
          <p:cNvPr id="29" name="Google Shape;29;p176"/>
          <p:cNvSpPr txBox="1">
            <a:spLocks noGrp="1"/>
          </p:cNvSpPr>
          <p:nvPr>
            <p:ph type="ctrTitle"/>
          </p:nvPr>
        </p:nvSpPr>
        <p:spPr>
          <a:xfrm>
            <a:off x="914400" y="2125980"/>
            <a:ext cx="10363200" cy="25061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67" b="1" i="0" u="sng">
                <a:solidFill>
                  <a:srgbClr val="040505"/>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76"/>
          <p:cNvSpPr txBox="1">
            <a:spLocks noGrp="1"/>
          </p:cNvSpPr>
          <p:nvPr>
            <p:ph type="subTitle" idx="1"/>
          </p:nvPr>
        </p:nvSpPr>
        <p:spPr>
          <a:xfrm>
            <a:off x="1828800" y="3840480"/>
            <a:ext cx="8534400" cy="2235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200" b="0" i="0">
                <a:solidFill>
                  <a:srgbClr val="040505"/>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6"/>
          <p:cNvSpPr txBox="1">
            <a:spLocks noGrp="1"/>
          </p:cNvSpPr>
          <p:nvPr>
            <p:ph type="ftr" idx="11"/>
          </p:nvPr>
        </p:nvSpPr>
        <p:spPr>
          <a:xfrm>
            <a:off x="4145281" y="6377940"/>
            <a:ext cx="3901440" cy="18288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6"/>
          <p:cNvSpPr txBox="1">
            <a:spLocks noGrp="1"/>
          </p:cNvSpPr>
          <p:nvPr>
            <p:ph type="dt" idx="10"/>
          </p:nvPr>
        </p:nvSpPr>
        <p:spPr>
          <a:xfrm>
            <a:off x="609600" y="6377940"/>
            <a:ext cx="2804160" cy="1828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6"/>
          <p:cNvSpPr txBox="1">
            <a:spLocks noGrp="1"/>
          </p:cNvSpPr>
          <p:nvPr>
            <p:ph type="sldNum" idx="12"/>
          </p:nvPr>
        </p:nvSpPr>
        <p:spPr>
          <a:xfrm>
            <a:off x="8778241" y="6377940"/>
            <a:ext cx="2804160" cy="18288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4"/>
        <p:cNvGrpSpPr/>
        <p:nvPr/>
      </p:nvGrpSpPr>
      <p:grpSpPr>
        <a:xfrm>
          <a:off x="0" y="0"/>
          <a:ext cx="0" cy="0"/>
          <a:chOff x="0" y="0"/>
          <a:chExt cx="0" cy="0"/>
        </a:xfrm>
      </p:grpSpPr>
      <p:sp>
        <p:nvSpPr>
          <p:cNvPr id="35" name="Google Shape;35;p177"/>
          <p:cNvSpPr txBox="1">
            <a:spLocks noGrp="1"/>
          </p:cNvSpPr>
          <p:nvPr>
            <p:ph type="title"/>
          </p:nvPr>
        </p:nvSpPr>
        <p:spPr>
          <a:xfrm>
            <a:off x="3509434" y="187753"/>
            <a:ext cx="5173133" cy="25061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67" b="1" i="0" u="sng">
                <a:solidFill>
                  <a:srgbClr val="040505"/>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77"/>
          <p:cNvSpPr txBox="1">
            <a:spLocks noGrp="1"/>
          </p:cNvSpPr>
          <p:nvPr>
            <p:ph type="body" idx="1"/>
          </p:nvPr>
        </p:nvSpPr>
        <p:spPr>
          <a:xfrm>
            <a:off x="609600" y="1577340"/>
            <a:ext cx="5303520" cy="335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7" name="Google Shape;37;p177"/>
          <p:cNvSpPr txBox="1">
            <a:spLocks noGrp="1"/>
          </p:cNvSpPr>
          <p:nvPr>
            <p:ph type="body" idx="2"/>
          </p:nvPr>
        </p:nvSpPr>
        <p:spPr>
          <a:xfrm>
            <a:off x="6278881" y="1577340"/>
            <a:ext cx="5303520" cy="335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177"/>
          <p:cNvSpPr txBox="1">
            <a:spLocks noGrp="1"/>
          </p:cNvSpPr>
          <p:nvPr>
            <p:ph type="ftr" idx="11"/>
          </p:nvPr>
        </p:nvSpPr>
        <p:spPr>
          <a:xfrm>
            <a:off x="4145281" y="6377940"/>
            <a:ext cx="3901440" cy="18288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7"/>
          <p:cNvSpPr txBox="1">
            <a:spLocks noGrp="1"/>
          </p:cNvSpPr>
          <p:nvPr>
            <p:ph type="dt" idx="10"/>
          </p:nvPr>
        </p:nvSpPr>
        <p:spPr>
          <a:xfrm>
            <a:off x="609600" y="6377940"/>
            <a:ext cx="2804160" cy="1828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77"/>
          <p:cNvSpPr txBox="1">
            <a:spLocks noGrp="1"/>
          </p:cNvSpPr>
          <p:nvPr>
            <p:ph type="sldNum" idx="12"/>
          </p:nvPr>
        </p:nvSpPr>
        <p:spPr>
          <a:xfrm>
            <a:off x="8778241" y="6377940"/>
            <a:ext cx="2804160" cy="18288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1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16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6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6" name="Google Shape;56;p1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16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6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2" name="Google Shape;62;p1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1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6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0"/>
          <p:cNvSpPr txBox="1">
            <a:spLocks noGrp="1"/>
          </p:cNvSpPr>
          <p:nvPr>
            <p:ph type="title"/>
          </p:nvPr>
        </p:nvSpPr>
        <p:spPr>
          <a:xfrm>
            <a:off x="3509434" y="187753"/>
            <a:ext cx="5173133" cy="392853"/>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467" b="1" i="0" u="sng" strike="noStrike" cap="none">
                <a:solidFill>
                  <a:srgbClr val="040505"/>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0"/>
          <p:cNvSpPr txBox="1">
            <a:spLocks noGrp="1"/>
          </p:cNvSpPr>
          <p:nvPr>
            <p:ph type="body" idx="1"/>
          </p:nvPr>
        </p:nvSpPr>
        <p:spPr>
          <a:xfrm>
            <a:off x="2013302" y="1877542"/>
            <a:ext cx="8303261" cy="3115733"/>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rgbClr val="040505"/>
                </a:solidFill>
                <a:latin typeface="Times New Roman"/>
                <a:ea typeface="Times New Roman"/>
                <a:cs typeface="Times New Roman"/>
                <a:sym typeface="Times New Roman"/>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p160"/>
          <p:cNvSpPr txBox="1">
            <a:spLocks noGrp="1"/>
          </p:cNvSpPr>
          <p:nvPr>
            <p:ph type="ftr" idx="11"/>
          </p:nvPr>
        </p:nvSpPr>
        <p:spPr>
          <a:xfrm>
            <a:off x="4145281" y="6377940"/>
            <a:ext cx="390144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0"/>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0"/>
          <p:cNvSpPr txBox="1">
            <a:spLocks noGrp="1"/>
          </p:cNvSpPr>
          <p:nvPr>
            <p:ph type="sldNum" idx="12"/>
          </p:nvPr>
        </p:nvSpPr>
        <p:spPr>
          <a:xfrm>
            <a:off x="8778241" y="6377940"/>
            <a:ext cx="2804160" cy="3429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1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 name="Google Shape;43;p16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1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3.xml"/><Relationship Id="rId1" Type="http://schemas.openxmlformats.org/officeDocument/2006/relationships/slideLayout" Target="../slideLayouts/slideLayout6.xml"/><Relationship Id="rId5" Type="http://schemas.openxmlformats.org/officeDocument/2006/relationships/hyperlink" Target="mailto:btrncr@treasury.gov.ph" TargetMode="External"/><Relationship Id="rId4" Type="http://schemas.openxmlformats.org/officeDocument/2006/relationships/hyperlink" Target="mailto:feedback@treasury.gov.ph" TargetMode="External"/></Relationships>
</file>

<file path=ppt/slides/_rels/slide1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4.xml"/><Relationship Id="rId1" Type="http://schemas.openxmlformats.org/officeDocument/2006/relationships/slideLayout" Target="../slideLayouts/slideLayout6.xml"/><Relationship Id="rId4" Type="http://schemas.openxmlformats.org/officeDocument/2006/relationships/hyperlink" Target="mailto:complaints@arta.gov.ph" TargetMode="External"/></Relationships>
</file>

<file path=ppt/slides/_rels/slide1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feedback@treasury.gov.p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a:spLocks noGrp="1"/>
          </p:cNvSpPr>
          <p:nvPr>
            <p:ph type="title"/>
          </p:nvPr>
        </p:nvSpPr>
        <p:spPr>
          <a:xfrm>
            <a:off x="2131275" y="2514600"/>
            <a:ext cx="7929600" cy="2502300"/>
          </a:xfrm>
          <a:prstGeom prst="rect">
            <a:avLst/>
          </a:prstGeom>
          <a:noFill/>
          <a:ln>
            <a:noFill/>
          </a:ln>
        </p:spPr>
        <p:txBody>
          <a:bodyPr spcFirstLastPara="1" wrap="square" lIns="0" tIns="8025" rIns="0" bIns="0" anchor="t" anchorCtr="0">
            <a:spAutoFit/>
          </a:bodyPr>
          <a:lstStyle/>
          <a:p>
            <a:pPr marL="8467" marR="3387" lvl="0" indent="0" algn="just" rtl="0">
              <a:lnSpc>
                <a:spcPct val="116300"/>
              </a:lnSpc>
              <a:spcBef>
                <a:spcPts val="0"/>
              </a:spcBef>
              <a:spcAft>
                <a:spcPts val="0"/>
              </a:spcAft>
              <a:buSzPts val="1400"/>
              <a:buNone/>
            </a:pPr>
            <a:r>
              <a:rPr lang="en-US" sz="2867" b="0" u="none">
                <a:solidFill>
                  <a:srgbClr val="000000"/>
                </a:solidFill>
                <a:latin typeface="Arial"/>
                <a:ea typeface="Arial"/>
                <a:cs typeface="Arial"/>
                <a:sym typeface="Arial"/>
              </a:rPr>
              <a:t>The  </a:t>
            </a:r>
            <a:r>
              <a:rPr lang="en-US" sz="2867" b="0" u="none">
                <a:solidFill>
                  <a:srgbClr val="004AAC"/>
                </a:solidFill>
                <a:latin typeface="Trebuchet MS"/>
                <a:ea typeface="Trebuchet MS"/>
                <a:cs typeface="Trebuchet MS"/>
                <a:sym typeface="Trebuchet MS"/>
              </a:rPr>
              <a:t>Anti-Red  Tape  Authority  (ARTA)  </a:t>
            </a:r>
            <a:r>
              <a:rPr lang="en-US" sz="2867" b="0" u="none">
                <a:solidFill>
                  <a:srgbClr val="000000"/>
                </a:solidFill>
                <a:latin typeface="Arial"/>
                <a:ea typeface="Arial"/>
                <a:cs typeface="Arial"/>
                <a:sym typeface="Arial"/>
              </a:rPr>
              <a:t>is  an attached agency of the Office of the President that is tasked to oversee and implement the national policy on ease of doing business and anti-red tape in the Philippines.</a:t>
            </a:r>
            <a:endParaRPr sz="2867">
              <a:latin typeface="Arial"/>
              <a:ea typeface="Arial"/>
              <a:cs typeface="Arial"/>
              <a:sym typeface="Arial"/>
            </a:endParaRPr>
          </a:p>
        </p:txBody>
      </p:sp>
      <p:pic>
        <p:nvPicPr>
          <p:cNvPr id="121" name="Google Shape;121;p1"/>
          <p:cNvPicPr preferRelativeResize="0"/>
          <p:nvPr/>
        </p:nvPicPr>
        <p:blipFill rotWithShape="1">
          <a:blip r:embed="rId3">
            <a:alphaModFix/>
          </a:blip>
          <a:srcRect/>
          <a:stretch/>
        </p:blipFill>
        <p:spPr>
          <a:xfrm>
            <a:off x="8460251" y="1820823"/>
            <a:ext cx="153217" cy="163892"/>
          </a:xfrm>
          <a:prstGeom prst="rect">
            <a:avLst/>
          </a:prstGeom>
          <a:noFill/>
          <a:ln>
            <a:noFill/>
          </a:ln>
        </p:spPr>
      </p:pic>
      <p:grpSp>
        <p:nvGrpSpPr>
          <p:cNvPr id="122" name="Google Shape;122;p1"/>
          <p:cNvGrpSpPr/>
          <p:nvPr/>
        </p:nvGrpSpPr>
        <p:grpSpPr>
          <a:xfrm>
            <a:off x="4417568" y="1271170"/>
            <a:ext cx="4430013" cy="726284"/>
            <a:chOff x="4417568" y="1271170"/>
            <a:chExt cx="4430013" cy="726284"/>
          </a:xfrm>
        </p:grpSpPr>
        <p:pic>
          <p:nvPicPr>
            <p:cNvPr id="123" name="Google Shape;123;p1"/>
            <p:cNvPicPr preferRelativeResize="0"/>
            <p:nvPr/>
          </p:nvPicPr>
          <p:blipFill rotWithShape="1">
            <a:blip r:embed="rId4">
              <a:alphaModFix/>
            </a:blip>
            <a:srcRect/>
            <a:stretch/>
          </p:blipFill>
          <p:spPr>
            <a:xfrm>
              <a:off x="8386635" y="1271170"/>
              <a:ext cx="460946" cy="478366"/>
            </a:xfrm>
            <a:prstGeom prst="rect">
              <a:avLst/>
            </a:prstGeom>
            <a:noFill/>
            <a:ln>
              <a:noFill/>
            </a:ln>
          </p:spPr>
        </p:pic>
        <p:pic>
          <p:nvPicPr>
            <p:cNvPr id="124" name="Google Shape;124;p1"/>
            <p:cNvPicPr preferRelativeResize="0"/>
            <p:nvPr/>
          </p:nvPicPr>
          <p:blipFill rotWithShape="1">
            <a:blip r:embed="rId5">
              <a:alphaModFix/>
            </a:blip>
            <a:srcRect/>
            <a:stretch/>
          </p:blipFill>
          <p:spPr>
            <a:xfrm>
              <a:off x="4417568" y="1294383"/>
              <a:ext cx="3986783" cy="703071"/>
            </a:xfrm>
            <a:prstGeom prst="rect">
              <a:avLst/>
            </a:prstGeom>
            <a:noFill/>
            <a:ln>
              <a:noFill/>
            </a:ln>
          </p:spPr>
        </p:pic>
      </p:grpSp>
      <p:pic>
        <p:nvPicPr>
          <p:cNvPr id="125" name="Google Shape;125;p1"/>
          <p:cNvPicPr preferRelativeResize="0"/>
          <p:nvPr/>
        </p:nvPicPr>
        <p:blipFill rotWithShape="1">
          <a:blip r:embed="rId6">
            <a:alphaModFix/>
          </a:blip>
          <a:srcRect/>
          <a:stretch/>
        </p:blipFill>
        <p:spPr>
          <a:xfrm>
            <a:off x="0" y="0"/>
            <a:ext cx="12191997" cy="351015"/>
          </a:xfrm>
          <a:prstGeom prst="rect">
            <a:avLst/>
          </a:prstGeom>
          <a:noFill/>
          <a:ln>
            <a:noFill/>
          </a:ln>
        </p:spPr>
      </p:pic>
      <p:sp>
        <p:nvSpPr>
          <p:cNvPr id="126" name="Google Shape;126;p1"/>
          <p:cNvSpPr/>
          <p:nvPr/>
        </p:nvSpPr>
        <p:spPr>
          <a:xfrm>
            <a:off x="838200" y="666324"/>
            <a:ext cx="1850160" cy="1961635"/>
          </a:xfrm>
          <a:custGeom>
            <a:avLst/>
            <a:gdLst/>
            <a:ahLst/>
            <a:cxnLst/>
            <a:rect l="l" t="t" r="r" b="b"/>
            <a:pathLst>
              <a:path w="2771775" h="2938779" extrusionOk="0">
                <a:moveTo>
                  <a:pt x="58893" y="2898593"/>
                </a:moveTo>
                <a:lnTo>
                  <a:pt x="58893" y="0"/>
                </a:lnTo>
                <a:lnTo>
                  <a:pt x="147323" y="0"/>
                </a:lnTo>
                <a:lnTo>
                  <a:pt x="147323" y="30936"/>
                </a:lnTo>
                <a:lnTo>
                  <a:pt x="2771775" y="30936"/>
                </a:lnTo>
                <a:lnTo>
                  <a:pt x="2771775" y="119366"/>
                </a:lnTo>
                <a:lnTo>
                  <a:pt x="147323" y="119366"/>
                </a:lnTo>
                <a:lnTo>
                  <a:pt x="147323" y="2898593"/>
                </a:lnTo>
                <a:lnTo>
                  <a:pt x="143848" y="2915803"/>
                </a:lnTo>
                <a:lnTo>
                  <a:pt x="134372" y="2929857"/>
                </a:lnTo>
                <a:lnTo>
                  <a:pt x="121616" y="2938457"/>
                </a:lnTo>
                <a:lnTo>
                  <a:pt x="84599" y="2938457"/>
                </a:lnTo>
                <a:lnTo>
                  <a:pt x="71844" y="2929857"/>
                </a:lnTo>
                <a:lnTo>
                  <a:pt x="62368" y="2915803"/>
                </a:lnTo>
                <a:lnTo>
                  <a:pt x="58893" y="2898593"/>
                </a:lnTo>
                <a:close/>
              </a:path>
              <a:path w="2771775" h="2938779" extrusionOk="0">
                <a:moveTo>
                  <a:pt x="0" y="119366"/>
                </a:moveTo>
                <a:lnTo>
                  <a:pt x="0" y="30936"/>
                </a:lnTo>
                <a:lnTo>
                  <a:pt x="58893" y="30936"/>
                </a:lnTo>
                <a:lnTo>
                  <a:pt x="58893" y="119366"/>
                </a:lnTo>
                <a:lnTo>
                  <a:pt x="0" y="119366"/>
                </a:lnTo>
                <a:close/>
              </a:path>
            </a:pathLst>
          </a:custGeom>
          <a:solidFill>
            <a:srgbClr val="004A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0"/>
          <p:cNvSpPr/>
          <p:nvPr/>
        </p:nvSpPr>
        <p:spPr>
          <a:xfrm>
            <a:off x="304801" y="61857"/>
            <a:ext cx="11710737" cy="6489044"/>
          </a:xfrm>
          <a:prstGeom prst="rect">
            <a:avLst/>
          </a:prstGeom>
          <a:noFill/>
          <a:ln>
            <a:noFill/>
          </a:ln>
        </p:spPr>
        <p:txBody>
          <a:bodyPr spcFirstLastPara="1" wrap="square" lIns="91425" tIns="45700" rIns="91425" bIns="45700" anchor="t" anchorCtr="0">
            <a:spAutoFit/>
          </a:bodyPr>
          <a:lstStyle/>
          <a:p>
            <a:pPr marL="685800" marR="0" lvl="0" indent="-685800" algn="ctr" rtl="0">
              <a:lnSpc>
                <a:spcPct val="107000"/>
              </a:lnSpc>
              <a:spcBef>
                <a:spcPts val="0"/>
              </a:spcBef>
              <a:spcAft>
                <a:spcPts val="0"/>
              </a:spcAft>
              <a:buClr>
                <a:srgbClr val="000000"/>
              </a:buClr>
              <a:buSzPts val="2000"/>
              <a:buFont typeface="Arial"/>
              <a:buNone/>
            </a:pPr>
            <a:r>
              <a:rPr lang="en-US" sz="2000" b="1" i="0" u="none" strike="noStrike" cap="none">
                <a:solidFill>
                  <a:srgbClr val="002060"/>
                </a:solidFill>
                <a:latin typeface="Helvetica Neue"/>
                <a:ea typeface="Helvetica Neue"/>
                <a:cs typeface="Helvetica Neue"/>
                <a:sym typeface="Helvetica Neue"/>
              </a:rPr>
              <a:t>LIST OF SERVICES</a:t>
            </a:r>
            <a:endParaRPr sz="2000" b="1" i="0" u="none" strike="noStrike" cap="none">
              <a:solidFill>
                <a:srgbClr val="002060"/>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700"/>
              <a:buFont typeface="Arial"/>
              <a:buNone/>
            </a:pPr>
            <a:endParaRPr sz="1700" b="1" i="0"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r>
              <a:rPr lang="en-US" sz="2000" b="1" i="0" u="none" strike="noStrike" cap="none">
                <a:solidFill>
                  <a:srgbClr val="C00000"/>
                </a:solidFill>
                <a:latin typeface="Arial"/>
                <a:ea typeface="Arial"/>
                <a:cs typeface="Arial"/>
                <a:sym typeface="Arial"/>
              </a:rPr>
              <a:t>CENTRAL OFFICE – Internal Services:</a:t>
            </a:r>
            <a:r>
              <a:rPr lang="en-US" sz="1700" b="1" i="0" u="none" strike="noStrike" cap="none">
                <a:solidFill>
                  <a:srgbClr val="002060"/>
                </a:solidFill>
                <a:latin typeface="Arial"/>
                <a:ea typeface="Arial"/>
                <a:cs typeface="Arial"/>
                <a:sym typeface="Arial"/>
              </a:rPr>
              <a:t>	</a:t>
            </a:r>
            <a:endParaRPr sz="1700" b="1" i="0" u="none" strike="noStrike" cap="none">
              <a:solidFill>
                <a:srgbClr val="002060"/>
              </a:solidFill>
              <a:latin typeface="Arial"/>
              <a:ea typeface="Arial"/>
              <a:cs typeface="Arial"/>
              <a:sym typeface="Arial"/>
            </a:endParaRPr>
          </a:p>
          <a:p>
            <a:pPr marL="457200" marR="0" lvl="0" indent="-336550" algn="l" rtl="0">
              <a:lnSpc>
                <a:spcPct val="107000"/>
              </a:lnSpc>
              <a:spcBef>
                <a:spcPts val="800"/>
              </a:spcBef>
              <a:spcAft>
                <a:spcPts val="0"/>
              </a:spcAft>
              <a:buClr>
                <a:srgbClr val="002060"/>
              </a:buClr>
              <a:buSzPts val="1700"/>
              <a:buFont typeface="Arial"/>
              <a:buAutoNum type="arabicPeriod"/>
            </a:pPr>
            <a:r>
              <a:rPr lang="en-US" sz="1700" b="1" i="0" u="none" strike="noStrike" cap="none">
                <a:solidFill>
                  <a:srgbClr val="002060"/>
                </a:solidFill>
                <a:latin typeface="Arial"/>
                <a:ea typeface="Arial"/>
                <a:cs typeface="Arial"/>
                <a:sym typeface="Arial"/>
              </a:rPr>
              <a:t>Processing of Obligation Request and Status (Budget Execution)</a:t>
            </a:r>
            <a:endParaRPr/>
          </a:p>
          <a:p>
            <a:pPr marL="457200" marR="0" lvl="0" indent="-336550" algn="l" rtl="0">
              <a:lnSpc>
                <a:spcPct val="107000"/>
              </a:lnSpc>
              <a:spcBef>
                <a:spcPts val="0"/>
              </a:spcBef>
              <a:spcAft>
                <a:spcPts val="0"/>
              </a:spcAft>
              <a:buClr>
                <a:srgbClr val="002060"/>
              </a:buClr>
              <a:buSzPts val="1700"/>
              <a:buFont typeface="Arial"/>
              <a:buAutoNum type="arabicPeriod"/>
            </a:pPr>
            <a:r>
              <a:rPr lang="en-US" sz="1700" b="1" i="0" u="none" strike="noStrike" cap="none">
                <a:solidFill>
                  <a:srgbClr val="002060"/>
                </a:solidFill>
                <a:latin typeface="Arial"/>
                <a:ea typeface="Arial"/>
                <a:cs typeface="Arial"/>
                <a:sym typeface="Arial"/>
              </a:rPr>
              <a:t>Management and Provision of Branch Code and Collecting Officer Code</a:t>
            </a:r>
            <a:r>
              <a:rPr lang="en-US" sz="1700" b="1">
                <a:solidFill>
                  <a:srgbClr val="002060"/>
                </a:solidFill>
              </a:rPr>
              <a:t>s</a:t>
            </a:r>
            <a:endParaRPr sz="1700" b="1">
              <a:solidFill>
                <a:srgbClr val="002060"/>
              </a:solidFill>
            </a:endParaRPr>
          </a:p>
          <a:p>
            <a:pPr marL="457200" marR="0" lvl="0" indent="-336550" algn="l" rtl="0">
              <a:lnSpc>
                <a:spcPct val="107000"/>
              </a:lnSpc>
              <a:spcBef>
                <a:spcPts val="0"/>
              </a:spcBef>
              <a:spcAft>
                <a:spcPts val="0"/>
              </a:spcAft>
              <a:buClr>
                <a:srgbClr val="002060"/>
              </a:buClr>
              <a:buSzPts val="1700"/>
              <a:buFont typeface="Arial"/>
              <a:buAutoNum type="arabicPeriod"/>
            </a:pPr>
            <a:r>
              <a:rPr lang="en-US" sz="1700" b="1" i="0" u="none" strike="noStrike" cap="none">
                <a:solidFill>
                  <a:srgbClr val="002060"/>
                </a:solidFill>
                <a:latin typeface="Arial"/>
                <a:ea typeface="Arial"/>
                <a:cs typeface="Arial"/>
                <a:sym typeface="Arial"/>
              </a:rPr>
              <a:t>Provision of Level 1 Technical Support* to BTr end users </a:t>
            </a:r>
            <a:endParaRPr/>
          </a:p>
          <a:p>
            <a:pPr marL="457200" marR="0" lvl="0" indent="-336550" algn="l" rtl="0">
              <a:lnSpc>
                <a:spcPct val="107000"/>
              </a:lnSpc>
              <a:spcBef>
                <a:spcPts val="0"/>
              </a:spcBef>
              <a:spcAft>
                <a:spcPts val="0"/>
              </a:spcAft>
              <a:buClr>
                <a:srgbClr val="002060"/>
              </a:buClr>
              <a:buSzPts val="1700"/>
              <a:buFont typeface="Arial"/>
              <a:buAutoNum type="arabicPeriod"/>
            </a:pPr>
            <a:r>
              <a:rPr lang="en-US" sz="1700" b="1" i="0" u="none" strike="noStrike" cap="none">
                <a:solidFill>
                  <a:srgbClr val="002060"/>
                </a:solidFill>
                <a:latin typeface="Arial"/>
                <a:ea typeface="Arial"/>
                <a:cs typeface="Arial"/>
                <a:sym typeface="Arial"/>
              </a:rPr>
              <a:t>Provision of Level 2 Technical Support* to BTr end users</a:t>
            </a:r>
            <a:endParaRPr/>
          </a:p>
          <a:p>
            <a:pPr marL="457200" marR="0" lvl="0" indent="-336550" algn="l" rtl="0">
              <a:lnSpc>
                <a:spcPct val="107000"/>
              </a:lnSpc>
              <a:spcBef>
                <a:spcPts val="0"/>
              </a:spcBef>
              <a:spcAft>
                <a:spcPts val="0"/>
              </a:spcAft>
              <a:buClr>
                <a:srgbClr val="002060"/>
              </a:buClr>
              <a:buSzPts val="1700"/>
              <a:buFont typeface="Arial"/>
              <a:buAutoNum type="arabicPeriod"/>
            </a:pPr>
            <a:r>
              <a:rPr lang="en-US" sz="1700" b="1" i="0" u="none" strike="noStrike" cap="none">
                <a:solidFill>
                  <a:srgbClr val="002060"/>
                </a:solidFill>
                <a:latin typeface="Arial"/>
                <a:ea typeface="Arial"/>
                <a:cs typeface="Arial"/>
                <a:sym typeface="Arial"/>
              </a:rPr>
              <a:t>Provision of Level 3 Technical Support* to BTr end user</a:t>
            </a:r>
            <a:r>
              <a:rPr lang="en-US" sz="1700" b="1">
                <a:solidFill>
                  <a:srgbClr val="002060"/>
                </a:solidFill>
              </a:rPr>
              <a:t>s</a:t>
            </a:r>
            <a:endParaRPr sz="1700" b="1">
              <a:solidFill>
                <a:srgbClr val="002060"/>
              </a:solidFill>
            </a:endParaRPr>
          </a:p>
          <a:p>
            <a:pPr marL="457200" marR="0" lvl="0" indent="-336550" algn="l" rtl="0">
              <a:lnSpc>
                <a:spcPct val="107000"/>
              </a:lnSpc>
              <a:spcBef>
                <a:spcPts val="0"/>
              </a:spcBef>
              <a:spcAft>
                <a:spcPts val="0"/>
              </a:spcAft>
              <a:buClr>
                <a:srgbClr val="002060"/>
              </a:buClr>
              <a:buSzPts val="1700"/>
              <a:buFont typeface="Arial"/>
              <a:buAutoNum type="arabicPeriod"/>
            </a:pPr>
            <a:r>
              <a:rPr lang="en-US" sz="1700" b="1" i="0" u="none" strike="noStrike" cap="none">
                <a:solidFill>
                  <a:srgbClr val="002060"/>
                </a:solidFill>
                <a:latin typeface="Arial"/>
                <a:ea typeface="Arial"/>
                <a:cs typeface="Arial"/>
                <a:sym typeface="Arial"/>
              </a:rPr>
              <a:t>Regular Preventive Maintenance: Availability of Workstation Peripherals</a:t>
            </a:r>
            <a:endParaRPr/>
          </a:p>
          <a:p>
            <a:pPr marL="457200" marR="0" lvl="0" indent="-336550" algn="l" rtl="0">
              <a:lnSpc>
                <a:spcPct val="107000"/>
              </a:lnSpc>
              <a:spcBef>
                <a:spcPts val="0"/>
              </a:spcBef>
              <a:spcAft>
                <a:spcPts val="0"/>
              </a:spcAft>
              <a:buClr>
                <a:srgbClr val="002060"/>
              </a:buClr>
              <a:buSzPts val="1700"/>
              <a:buFont typeface="Arial"/>
              <a:buAutoNum type="arabicPeriod"/>
            </a:pPr>
            <a:r>
              <a:rPr lang="en-US" sz="1700" b="1" i="0" u="none" strike="noStrike" cap="none">
                <a:solidFill>
                  <a:srgbClr val="002060"/>
                </a:solidFill>
                <a:latin typeface="Arial"/>
                <a:ea typeface="Arial"/>
                <a:cs typeface="Arial"/>
                <a:sym typeface="Arial"/>
              </a:rPr>
              <a:t>Provision of Data and Certification for Attendance Transactions</a:t>
            </a:r>
            <a:endParaRPr/>
          </a:p>
          <a:p>
            <a:pPr marL="457200" marR="0" lvl="0" indent="-336550" algn="l" rtl="0">
              <a:lnSpc>
                <a:spcPct val="107000"/>
              </a:lnSpc>
              <a:spcBef>
                <a:spcPts val="0"/>
              </a:spcBef>
              <a:spcAft>
                <a:spcPts val="0"/>
              </a:spcAft>
              <a:buClr>
                <a:srgbClr val="002060"/>
              </a:buClr>
              <a:buSzPts val="1700"/>
              <a:buFont typeface="Arial"/>
              <a:buAutoNum type="arabicPeriod"/>
            </a:pPr>
            <a:r>
              <a:rPr lang="en-US" sz="1700" b="1" i="0" u="none" strike="noStrike" cap="none">
                <a:solidFill>
                  <a:srgbClr val="002060"/>
                </a:solidFill>
                <a:latin typeface="Arial"/>
                <a:ea typeface="Arial"/>
                <a:cs typeface="Arial"/>
                <a:sym typeface="Arial"/>
              </a:rPr>
              <a:t>Request for Legal Services</a:t>
            </a:r>
            <a:endParaRPr/>
          </a:p>
          <a:p>
            <a:pPr marL="457200" marR="0" lvl="0" indent="0" algn="l" rtl="0">
              <a:lnSpc>
                <a:spcPct val="107000"/>
              </a:lnSpc>
              <a:spcBef>
                <a:spcPts val="800"/>
              </a:spcBef>
              <a:spcAft>
                <a:spcPts val="0"/>
              </a:spcAft>
              <a:buNone/>
            </a:pPr>
            <a:r>
              <a:rPr lang="en-US" sz="1700" b="1">
                <a:solidFill>
                  <a:srgbClr val="002060"/>
                </a:solidFill>
              </a:rPr>
              <a:t>i. </a:t>
            </a:r>
            <a:r>
              <a:rPr lang="en-US" sz="1700" b="1" i="0" u="none" strike="noStrike" cap="none">
                <a:solidFill>
                  <a:srgbClr val="002060"/>
                </a:solidFill>
                <a:latin typeface="Arial"/>
                <a:ea typeface="Arial"/>
                <a:cs typeface="Arial"/>
                <a:sym typeface="Arial"/>
              </a:rPr>
              <a:t>Conduct of Legal Investigation</a:t>
            </a:r>
            <a:endParaRPr/>
          </a:p>
          <a:p>
            <a:pPr marL="457200" marR="0" lvl="0" indent="0" algn="l" rtl="0">
              <a:lnSpc>
                <a:spcPct val="107000"/>
              </a:lnSpc>
              <a:spcBef>
                <a:spcPts val="800"/>
              </a:spcBef>
              <a:spcAft>
                <a:spcPts val="0"/>
              </a:spcAft>
              <a:buNone/>
            </a:pPr>
            <a:r>
              <a:rPr lang="en-US" b="1"/>
              <a:t>ii. </a:t>
            </a:r>
            <a:r>
              <a:rPr lang="en-US" sz="1700" b="1" i="0" u="none" strike="noStrike" cap="none">
                <a:solidFill>
                  <a:srgbClr val="002060"/>
                </a:solidFill>
                <a:latin typeface="Arial"/>
                <a:ea typeface="Arial"/>
                <a:cs typeface="Arial"/>
                <a:sym typeface="Arial"/>
              </a:rPr>
              <a:t>Contract Documentation</a:t>
            </a:r>
            <a:endParaRPr/>
          </a:p>
          <a:p>
            <a:pPr marL="457200" marR="0" lvl="0" indent="-336550" algn="l" rtl="0">
              <a:lnSpc>
                <a:spcPct val="107000"/>
              </a:lnSpc>
              <a:spcBef>
                <a:spcPts val="800"/>
              </a:spcBef>
              <a:spcAft>
                <a:spcPts val="0"/>
              </a:spcAft>
              <a:buClr>
                <a:srgbClr val="002060"/>
              </a:buClr>
              <a:buSzPts val="1700"/>
              <a:buFont typeface="Arial"/>
              <a:buAutoNum type="arabicPeriod"/>
            </a:pPr>
            <a:r>
              <a:rPr lang="en-US" sz="1700" b="1" i="0" u="none" strike="noStrike" cap="none">
                <a:solidFill>
                  <a:srgbClr val="002060"/>
                </a:solidFill>
                <a:latin typeface="Arial"/>
                <a:ea typeface="Arial"/>
                <a:cs typeface="Arial"/>
                <a:sym typeface="Arial"/>
              </a:rPr>
              <a:t>Request for Legal Advisory on Tax Exemption</a:t>
            </a:r>
            <a:endParaRPr/>
          </a:p>
          <a:p>
            <a:pPr marL="457200" marR="0" lvl="0" indent="-336550" algn="l" rtl="0">
              <a:lnSpc>
                <a:spcPct val="107000"/>
              </a:lnSpc>
              <a:spcBef>
                <a:spcPts val="0"/>
              </a:spcBef>
              <a:spcAft>
                <a:spcPts val="0"/>
              </a:spcAft>
              <a:buClr>
                <a:srgbClr val="002060"/>
              </a:buClr>
              <a:buSzPts val="1700"/>
              <a:buFont typeface="Arial"/>
              <a:buAutoNum type="arabicPeriod"/>
            </a:pPr>
            <a:r>
              <a:rPr lang="en-US" sz="1700" b="1" i="0" u="none" strike="noStrike" cap="none">
                <a:solidFill>
                  <a:srgbClr val="002060"/>
                </a:solidFill>
                <a:latin typeface="Arial"/>
                <a:ea typeface="Arial"/>
                <a:cs typeface="Arial"/>
                <a:sym typeface="Arial"/>
              </a:rPr>
              <a:t>Request for Legal Advisory – Other Request for Legal Opinion </a:t>
            </a:r>
            <a:endParaRPr/>
          </a:p>
          <a:p>
            <a:pPr marL="457200" marR="0" lvl="0" indent="-336550" algn="l" rtl="0">
              <a:lnSpc>
                <a:spcPct val="107000"/>
              </a:lnSpc>
              <a:spcBef>
                <a:spcPts val="0"/>
              </a:spcBef>
              <a:spcAft>
                <a:spcPts val="0"/>
              </a:spcAft>
              <a:buClr>
                <a:srgbClr val="002060"/>
              </a:buClr>
              <a:buSzPts val="1700"/>
              <a:buFont typeface="Arial"/>
              <a:buAutoNum type="arabicPeriod"/>
            </a:pPr>
            <a:r>
              <a:rPr lang="en-US" sz="1700" b="1" i="0" u="none" strike="noStrike" cap="none">
                <a:solidFill>
                  <a:srgbClr val="002060"/>
                </a:solidFill>
                <a:latin typeface="Arial"/>
                <a:ea typeface="Arial"/>
                <a:cs typeface="Arial"/>
                <a:sym typeface="Arial"/>
              </a:rPr>
              <a:t>Preparation of Position Paer</a:t>
            </a:r>
            <a:endParaRPr sz="1700" b="1" i="0"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endParaRPr sz="1700" b="1" i="0" u="none" strike="noStrike" cap="none">
              <a:solidFill>
                <a:srgbClr val="002060"/>
              </a:solidFill>
              <a:latin typeface="Arial"/>
              <a:ea typeface="Arial"/>
              <a:cs typeface="Arial"/>
              <a:sym typeface="Arial"/>
            </a:endParaRPr>
          </a:p>
        </p:txBody>
      </p:sp>
      <p:pic>
        <p:nvPicPr>
          <p:cNvPr id="278" name="Google Shape;278;p10"/>
          <p:cNvPicPr preferRelativeResize="0"/>
          <p:nvPr/>
        </p:nvPicPr>
        <p:blipFill rotWithShape="1">
          <a:blip r:embed="rId3">
            <a:alphaModFix/>
          </a:blip>
          <a:srcRect/>
          <a:stretch/>
        </p:blipFill>
        <p:spPr>
          <a:xfrm>
            <a:off x="11089759" y="17898"/>
            <a:ext cx="909005" cy="7979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graphicFrame>
        <p:nvGraphicFramePr>
          <p:cNvPr id="1001" name="Google Shape;1001;p123"/>
          <p:cNvGraphicFramePr/>
          <p:nvPr/>
        </p:nvGraphicFramePr>
        <p:xfrm>
          <a:off x="619550" y="1489454"/>
          <a:ext cx="11166400" cy="4530827"/>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461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52400">
                <a:tc>
                  <a:txBody>
                    <a:bodyPr/>
                    <a:lstStyle/>
                    <a:p>
                      <a:pPr marL="342900" marR="0" lvl="0" indent="-266700" algn="l"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66700" marR="0" lvl="1" indent="-26670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2.1 	Assign the risk number using the area code of the province (per Library of Area Code) with corresponding suffix “N” for new application or “R” for renewal of application.</a:t>
                      </a:r>
                      <a:endParaRPr sz="1200" b="1" u="none" strike="noStrike" cap="none">
                        <a:solidFill>
                          <a:srgbClr val="002060"/>
                        </a:solidFill>
                        <a:latin typeface="Arial"/>
                        <a:ea typeface="Arial"/>
                        <a:cs typeface="Arial"/>
                        <a:sym typeface="Arial"/>
                      </a:endParaRPr>
                    </a:p>
                    <a:p>
                      <a:pPr marL="266700" marR="0" lvl="1" indent="-266700" algn="l" rtl="0">
                        <a:lnSpc>
                          <a:spcPct val="107000"/>
                        </a:lnSpc>
                        <a:spcBef>
                          <a:spcPts val="80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Minute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1 Hour (batch)</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TROO/ duly authorized personnel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67850">
                <a:tc>
                  <a:txBody>
                    <a:bodyPr/>
                    <a:lstStyle/>
                    <a:p>
                      <a:pPr marL="342900" marR="0" lvl="0" indent="-266700" algn="l"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5910" marR="0" lvl="0" indent="-292100" algn="just"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2.2 Set period of effectivity (issue and expiry dates) of bond which issue date shall not be earlier than the date of payment/deposit indicated in the ATAP and which expiry date shall be one year, two years or three years after the issue date.</a:t>
                      </a:r>
                      <a:endParaRPr sz="1400" u="none" strike="noStrike" cap="none"/>
                    </a:p>
                    <a:p>
                      <a:pPr marL="295910" marR="0" lvl="0" indent="-292100" algn="just"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Minute (single);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Hour (batch)</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TROO/ duly authorized personnel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002" name="Google Shape;1002;p123"/>
          <p:cNvSpPr txBox="1"/>
          <p:nvPr/>
        </p:nvSpPr>
        <p:spPr>
          <a:xfrm>
            <a:off x="486037" y="1021373"/>
            <a:ext cx="11163868" cy="306109"/>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Clr>
                <a:srgbClr val="000000"/>
              </a:buClr>
              <a:buSzPts val="1400"/>
              <a:buFont typeface="Arial"/>
              <a:buNone/>
            </a:pPr>
            <a:r>
              <a:rPr lang="en-US" sz="1400" b="1" i="0" u="none" strike="noStrike" cap="none">
                <a:solidFill>
                  <a:srgbClr val="8E0000"/>
                </a:solidFill>
                <a:latin typeface="Arial"/>
                <a:ea typeface="Arial"/>
                <a:cs typeface="Arial"/>
                <a:sym typeface="Arial"/>
              </a:rPr>
              <a:t> (</a:t>
            </a:r>
            <a:r>
              <a:rPr lang="en-US" sz="1400" b="1" i="1" u="none" strike="noStrike" cap="none">
                <a:solidFill>
                  <a:srgbClr val="8E0000"/>
                </a:solidFill>
                <a:latin typeface="Arial"/>
                <a:ea typeface="Arial"/>
                <a:cs typeface="Arial"/>
                <a:sym typeface="Arial"/>
              </a:rPr>
              <a:t>Cont. of client steps </a:t>
            </a:r>
            <a:r>
              <a:rPr lang="en-US" sz="1400" b="1" i="0" u="none" strike="noStrike" cap="none">
                <a:solidFill>
                  <a:srgbClr val="8E0000"/>
                </a:solidFill>
                <a:latin typeface="Arial"/>
                <a:ea typeface="Arial"/>
                <a:cs typeface="Arial"/>
                <a:sym typeface="Arial"/>
              </a:rPr>
              <a:t>)</a:t>
            </a:r>
            <a:endParaRPr sz="1400" b="1" i="0" u="none" strike="noStrike" cap="none">
              <a:solidFill>
                <a:srgbClr val="002060"/>
              </a:solidFill>
              <a:latin typeface="Arial"/>
              <a:ea typeface="Arial"/>
              <a:cs typeface="Arial"/>
              <a:sym typeface="Arial"/>
            </a:endParaRPr>
          </a:p>
        </p:txBody>
      </p:sp>
      <p:sp>
        <p:nvSpPr>
          <p:cNvPr id="1003" name="Google Shape;1003;p123"/>
          <p:cNvSpPr txBox="1"/>
          <p:nvPr/>
        </p:nvSpPr>
        <p:spPr>
          <a:xfrm>
            <a:off x="0" y="0"/>
            <a:ext cx="12192000" cy="892552"/>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1.2  Manual Application (Submission through Email or Drop Box in lieu of                                     	Over-the-Counter Transactions)</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1004" name="Google Shape;1004;p123"/>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graphicFrame>
        <p:nvGraphicFramePr>
          <p:cNvPr id="1009" name="Google Shape;1009;p124"/>
          <p:cNvGraphicFramePr/>
          <p:nvPr/>
        </p:nvGraphicFramePr>
        <p:xfrm>
          <a:off x="600500" y="1267113"/>
          <a:ext cx="11166400" cy="5467988"/>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8182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036425">
                <a:tc rowSpan="3">
                  <a:txBody>
                    <a:bodyPr/>
                    <a:lstStyle/>
                    <a:p>
                      <a:pPr marL="180975" marR="0" lvl="0" indent="-180975"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3. Submit bank-validated deposit slip/ LDDAP-ADA/ OnColl Payment Slip and ATAP.</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66700" marR="0" lvl="1" indent="-266700" algn="just" rtl="0">
                        <a:lnSpc>
                          <a:spcPct val="107000"/>
                        </a:lnSpc>
                        <a:spcBef>
                          <a:spcPts val="0"/>
                        </a:spcBef>
                        <a:spcAft>
                          <a:spcPts val="0"/>
                        </a:spcAft>
                        <a:buClr>
                          <a:srgbClr val="002060"/>
                        </a:buClr>
                        <a:buSzPts val="1200"/>
                        <a:buFont typeface="Calibri"/>
                        <a:buAutoNum type="arabicPeriod"/>
                      </a:pPr>
                      <a:r>
                        <a:rPr lang="en-US" sz="1200" b="1" u="none" strike="noStrike" cap="none">
                          <a:solidFill>
                            <a:srgbClr val="002060"/>
                          </a:solidFill>
                          <a:latin typeface="Arial"/>
                          <a:ea typeface="Arial"/>
                          <a:cs typeface="Arial"/>
                          <a:sym typeface="Arial"/>
                        </a:rPr>
                        <a:t>Receive bank- validated deposit slip/ LDDAP-ADA/ OnColl Payment Slip and ATAP from applicant as proof of payment of fidelity bond.</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Minute (single &amp; batch)</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TROO/ duly authorized personnel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97850">
                <a:tc vMerge="1">
                  <a:txBody>
                    <a:bodyPr/>
                    <a:lstStyle/>
                    <a:p>
                      <a:endParaRPr lang="en-US"/>
                    </a:p>
                  </a:txBody>
                  <a:tcPr/>
                </a:tc>
                <a:tc>
                  <a:txBody>
                    <a:bodyPr/>
                    <a:lstStyle/>
                    <a:p>
                      <a:pPr marL="266700" marR="0" lvl="0" indent="-26670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Register the name and risk number of the Bondee/s in the Registry of Bonded Public Officers, prepare Confirmation Letter (CL) and transmit to CTOO I/II approval.</a:t>
                      </a:r>
                      <a:endParaRPr sz="1400"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 Minutes (single);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 Hours (batch)</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TROO/ duly authorized personnel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34800">
                <a:tc vMerge="1">
                  <a:txBody>
                    <a:bodyPr/>
                    <a:lstStyle/>
                    <a:p>
                      <a:endParaRPr lang="en-US"/>
                    </a:p>
                  </a:txBody>
                  <a:tcPr/>
                </a:tc>
                <a:tc>
                  <a:txBody>
                    <a:bodyPr/>
                    <a:lstStyle/>
                    <a:p>
                      <a:pPr marL="266700" marR="0" lvl="0" indent="-26670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 	Review, approve and sign the CL and return to TROO/duly authorized personnel.</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5 Minutes (single);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Hours and 49 Minutes (batch)</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CTOO I/II/OIC/ ICO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81175">
                <a:tc>
                  <a:txBody>
                    <a:bodyPr/>
                    <a:lstStyle/>
                    <a:p>
                      <a:pPr marL="0" marR="0" lvl="0" indent="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4.  Receive CL.</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2100" marR="0" lvl="0" indent="-29210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4.1 Release the approved CL to client and get a copy of submitted requirements.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Minutes (single);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10 Minutes (batch)</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TROO/ duly authorized personnel - Provincial/ `District Office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23700">
                <a:tc gridSpan="2">
                  <a:txBody>
                    <a:bodyPr/>
                    <a:lstStyle/>
                    <a:p>
                      <a:pPr marL="0" marR="0" lvl="0" indent="0" algn="ctr" rtl="0">
                        <a:lnSpc>
                          <a:spcPct val="107000"/>
                        </a:lnSpc>
                        <a:spcBef>
                          <a:spcPts val="0"/>
                        </a:spcBef>
                        <a:spcAft>
                          <a:spcPts val="0"/>
                        </a:spcAft>
                        <a:buClr>
                          <a:srgbClr val="000000"/>
                        </a:buClr>
                        <a:buSzPts val="300"/>
                        <a:buFont typeface="Arial"/>
                        <a:buNone/>
                      </a:pPr>
                      <a:r>
                        <a:rPr lang="en-US" sz="3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TOTAL :</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500"/>
                        <a:buFont typeface="Arial"/>
                        <a:buNone/>
                      </a:pPr>
                      <a:r>
                        <a:rPr lang="en-US" sz="5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Fidelity Bond Premium</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30 Minutes (single);                 3 Days (batch)</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010" name="Google Shape;1010;p124"/>
          <p:cNvSpPr txBox="1"/>
          <p:nvPr/>
        </p:nvSpPr>
        <p:spPr>
          <a:xfrm>
            <a:off x="295537" y="926778"/>
            <a:ext cx="11163868" cy="306109"/>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Clr>
                <a:srgbClr val="000000"/>
              </a:buClr>
              <a:buSzPts val="1400"/>
              <a:buFont typeface="Arial"/>
              <a:buNone/>
            </a:pPr>
            <a:r>
              <a:rPr lang="en-US" sz="1400" b="1" i="0" u="none" strike="noStrike" cap="none">
                <a:solidFill>
                  <a:srgbClr val="8E0000"/>
                </a:solidFill>
                <a:latin typeface="Arial"/>
                <a:ea typeface="Arial"/>
                <a:cs typeface="Arial"/>
                <a:sym typeface="Arial"/>
              </a:rPr>
              <a:t> (</a:t>
            </a:r>
            <a:r>
              <a:rPr lang="en-US" sz="1400" b="1" i="1" u="none" strike="noStrike" cap="none">
                <a:solidFill>
                  <a:srgbClr val="8E0000"/>
                </a:solidFill>
                <a:latin typeface="Arial"/>
                <a:ea typeface="Arial"/>
                <a:cs typeface="Arial"/>
                <a:sym typeface="Arial"/>
              </a:rPr>
              <a:t>Cont. of client steps </a:t>
            </a:r>
            <a:r>
              <a:rPr lang="en-US" sz="1400" b="1" i="0" u="none" strike="noStrike" cap="none">
                <a:solidFill>
                  <a:srgbClr val="8E0000"/>
                </a:solidFill>
                <a:latin typeface="Arial"/>
                <a:ea typeface="Arial"/>
                <a:cs typeface="Arial"/>
                <a:sym typeface="Arial"/>
              </a:rPr>
              <a:t>)</a:t>
            </a:r>
            <a:endParaRPr sz="1400" b="1" i="0" u="none" strike="noStrike" cap="none">
              <a:solidFill>
                <a:srgbClr val="002060"/>
              </a:solidFill>
              <a:latin typeface="Arial"/>
              <a:ea typeface="Arial"/>
              <a:cs typeface="Arial"/>
              <a:sym typeface="Arial"/>
            </a:endParaRPr>
          </a:p>
        </p:txBody>
      </p:sp>
      <p:sp>
        <p:nvSpPr>
          <p:cNvPr id="1011" name="Google Shape;1011;p124"/>
          <p:cNvSpPr txBox="1"/>
          <p:nvPr/>
        </p:nvSpPr>
        <p:spPr>
          <a:xfrm>
            <a:off x="0" y="0"/>
            <a:ext cx="12192000" cy="892552"/>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1.2 Manual Application (Submission through Email or Drop Box in lieu of                                     	Over-the-Counter Transactions)</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1012" name="Google Shape;1012;p124"/>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25"/>
          <p:cNvSpPr txBox="1"/>
          <p:nvPr/>
        </p:nvSpPr>
        <p:spPr>
          <a:xfrm>
            <a:off x="781050" y="1562870"/>
            <a:ext cx="9886950" cy="3103991"/>
          </a:xfrm>
          <a:prstGeom prst="rect">
            <a:avLst/>
          </a:prstGeom>
          <a:noFill/>
          <a:ln>
            <a:noFill/>
          </a:ln>
        </p:spPr>
        <p:txBody>
          <a:bodyPr spcFirstLastPara="1" wrap="square" lIns="91425" tIns="45700" rIns="91425" bIns="45700" anchor="t" anchorCtr="0">
            <a:spAutoFit/>
          </a:bodyPr>
          <a:lstStyle/>
          <a:p>
            <a:pPr marL="0" marR="27940" lvl="0" indent="0" algn="just" rtl="0">
              <a:lnSpc>
                <a:spcPct val="107000"/>
              </a:lnSpc>
              <a:spcBef>
                <a:spcPts val="0"/>
              </a:spcBef>
              <a:spcAft>
                <a:spcPts val="0"/>
              </a:spcAft>
              <a:buClr>
                <a:srgbClr val="000000"/>
              </a:buClr>
              <a:buSzPts val="1400"/>
              <a:buFont typeface="Arial"/>
              <a:buNone/>
            </a:pPr>
            <a:r>
              <a:rPr lang="en-US" sz="1400" b="1" i="1" u="none" strike="noStrike" cap="none">
                <a:solidFill>
                  <a:srgbClr val="002060"/>
                </a:solidFill>
                <a:latin typeface="Arial"/>
                <a:ea typeface="Arial"/>
                <a:cs typeface="Arial"/>
                <a:sym typeface="Arial"/>
              </a:rPr>
              <a:t>¹ Fidelity Bond Premium is computed based on the amount and type of accountability provided in Treasury Circular (TC) No. 02-2019 dated 25 April 2019, TC No. 01-2022 dated 30 May 2022, TC No. 04-2021 dated 29 November 2021, and Treasury Office Order No. 11-2021 dated 26 April 2021.</a:t>
            </a:r>
            <a:endParaRPr sz="1400" b="1" i="0" u="none" strike="noStrike" cap="none">
              <a:solidFill>
                <a:srgbClr val="002060"/>
              </a:solidFill>
              <a:latin typeface="Calibri"/>
              <a:ea typeface="Calibri"/>
              <a:cs typeface="Calibri"/>
              <a:sym typeface="Calibri"/>
            </a:endParaRPr>
          </a:p>
          <a:p>
            <a:pPr marL="990600" marR="311150" lvl="0" indent="-720725" algn="just" rtl="0">
              <a:lnSpc>
                <a:spcPct val="107000"/>
              </a:lnSpc>
              <a:spcBef>
                <a:spcPts val="800"/>
              </a:spcBef>
              <a:spcAft>
                <a:spcPts val="0"/>
              </a:spcAft>
              <a:buClr>
                <a:srgbClr val="000000"/>
              </a:buClr>
              <a:buSzPts val="1400"/>
              <a:buFont typeface="Arial"/>
              <a:buNone/>
            </a:pPr>
            <a:r>
              <a:rPr lang="en-US" sz="1400" b="1" i="0" u="none" strike="noStrike" cap="none">
                <a:solidFill>
                  <a:srgbClr val="002060"/>
                </a:solidFill>
                <a:latin typeface="Calibri"/>
                <a:ea typeface="Calibri"/>
                <a:cs typeface="Calibri"/>
                <a:sym typeface="Calibri"/>
              </a:rPr>
              <a:t> </a:t>
            </a:r>
            <a:r>
              <a:rPr lang="en-US" sz="1400" b="1" i="1" u="none" strike="noStrike" cap="none">
                <a:solidFill>
                  <a:srgbClr val="002060"/>
                </a:solidFill>
                <a:latin typeface="Arial"/>
                <a:ea typeface="Arial"/>
                <a:cs typeface="Arial"/>
                <a:sym typeface="Arial"/>
              </a:rPr>
              <a:t>² List of AGDBs: 	</a:t>
            </a:r>
            <a:endParaRPr sz="1400" b="1" i="0" u="none" strike="noStrike" cap="none">
              <a:solidFill>
                <a:srgbClr val="002060"/>
              </a:solidFill>
              <a:latin typeface="Calibri"/>
              <a:ea typeface="Calibri"/>
              <a:cs typeface="Calibri"/>
              <a:sym typeface="Calibri"/>
            </a:endParaRPr>
          </a:p>
          <a:p>
            <a:pPr marL="2057400" marR="311150" lvl="4" indent="-228600" algn="just" rtl="0">
              <a:lnSpc>
                <a:spcPct val="107000"/>
              </a:lnSpc>
              <a:spcBef>
                <a:spcPts val="800"/>
              </a:spcBef>
              <a:spcAft>
                <a:spcPts val="0"/>
              </a:spcAft>
              <a:buClr>
                <a:srgbClr val="002060"/>
              </a:buClr>
              <a:buSzPts val="1400"/>
              <a:buFont typeface="Calibri"/>
              <a:buAutoNum type="alphaLcPeriod"/>
            </a:pPr>
            <a:r>
              <a:rPr lang="en-US" sz="1400" b="1" i="1" u="none" strike="noStrike" cap="none">
                <a:solidFill>
                  <a:srgbClr val="002060"/>
                </a:solidFill>
                <a:latin typeface="Arial"/>
                <a:ea typeface="Arial"/>
                <a:cs typeface="Arial"/>
                <a:sym typeface="Arial"/>
              </a:rPr>
              <a:t>Land Bank of the Philippines (LBP)</a:t>
            </a:r>
            <a:endParaRPr sz="1400" b="1" i="0" u="none" strike="noStrike" cap="none">
              <a:solidFill>
                <a:srgbClr val="002060"/>
              </a:solidFill>
              <a:latin typeface="Calibri"/>
              <a:ea typeface="Calibri"/>
              <a:cs typeface="Calibri"/>
              <a:sym typeface="Calibri"/>
            </a:endParaRPr>
          </a:p>
          <a:p>
            <a:pPr marL="2057400" marR="311150" lvl="4" indent="-228600" algn="just" rtl="0">
              <a:lnSpc>
                <a:spcPct val="107000"/>
              </a:lnSpc>
              <a:spcBef>
                <a:spcPts val="800"/>
              </a:spcBef>
              <a:spcAft>
                <a:spcPts val="0"/>
              </a:spcAft>
              <a:buClr>
                <a:srgbClr val="002060"/>
              </a:buClr>
              <a:buSzPts val="1400"/>
              <a:buFont typeface="Calibri"/>
              <a:buAutoNum type="alphaLcPeriod"/>
            </a:pPr>
            <a:r>
              <a:rPr lang="en-US" sz="1400" b="1" i="1" u="none" strike="noStrike" cap="none">
                <a:solidFill>
                  <a:srgbClr val="002060"/>
                </a:solidFill>
                <a:latin typeface="Arial"/>
                <a:ea typeface="Arial"/>
                <a:cs typeface="Arial"/>
                <a:sym typeface="Arial"/>
              </a:rPr>
              <a:t>Development Bank of the Philippines (DBP)</a:t>
            </a:r>
            <a:endParaRPr sz="1400" b="1" i="0" u="none" strike="noStrike" cap="none">
              <a:solidFill>
                <a:srgbClr val="002060"/>
              </a:solidFill>
              <a:latin typeface="Calibri"/>
              <a:ea typeface="Calibri"/>
              <a:cs typeface="Calibri"/>
              <a:sym typeface="Calibri"/>
            </a:endParaRPr>
          </a:p>
          <a:p>
            <a:pPr marL="2057400" marR="311150" lvl="4" indent="-228600" algn="just" rtl="0">
              <a:lnSpc>
                <a:spcPct val="107000"/>
              </a:lnSpc>
              <a:spcBef>
                <a:spcPts val="800"/>
              </a:spcBef>
              <a:spcAft>
                <a:spcPts val="0"/>
              </a:spcAft>
              <a:buClr>
                <a:srgbClr val="002060"/>
              </a:buClr>
              <a:buSzPts val="1400"/>
              <a:buFont typeface="Calibri"/>
              <a:buAutoNum type="alphaLcPeriod"/>
            </a:pPr>
            <a:r>
              <a:rPr lang="en-US" sz="1400" b="1" i="1" u="none" strike="noStrike" cap="none">
                <a:solidFill>
                  <a:srgbClr val="002060"/>
                </a:solidFill>
                <a:latin typeface="Arial"/>
                <a:ea typeface="Arial"/>
                <a:cs typeface="Arial"/>
                <a:sym typeface="Arial"/>
              </a:rPr>
              <a:t>Philippine Veterans Bank (PVB)</a:t>
            </a:r>
            <a:endParaRPr sz="1400" b="1" i="0" u="none" strike="noStrike" cap="none">
              <a:solidFill>
                <a:srgbClr val="002060"/>
              </a:solidFill>
              <a:latin typeface="Calibri"/>
              <a:ea typeface="Calibri"/>
              <a:cs typeface="Calibri"/>
              <a:sym typeface="Calibri"/>
            </a:endParaRPr>
          </a:p>
          <a:p>
            <a:pPr marL="2057400" marR="311150" lvl="4" indent="-228600" algn="just" rtl="0">
              <a:lnSpc>
                <a:spcPct val="107000"/>
              </a:lnSpc>
              <a:spcBef>
                <a:spcPts val="800"/>
              </a:spcBef>
              <a:spcAft>
                <a:spcPts val="0"/>
              </a:spcAft>
              <a:buClr>
                <a:srgbClr val="002060"/>
              </a:buClr>
              <a:buSzPts val="1400"/>
              <a:buFont typeface="Calibri"/>
              <a:buAutoNum type="alphaLcPeriod"/>
            </a:pPr>
            <a:r>
              <a:rPr lang="en-US" sz="1400" b="1" i="1" u="none" strike="noStrike" cap="none">
                <a:solidFill>
                  <a:srgbClr val="002060"/>
                </a:solidFill>
                <a:latin typeface="Arial"/>
                <a:ea typeface="Arial"/>
                <a:cs typeface="Arial"/>
                <a:sym typeface="Arial"/>
              </a:rPr>
              <a:t>Overseas Filipino Bank (OFB)</a:t>
            </a:r>
            <a:endParaRPr sz="1400" b="1" i="0" u="none" strike="noStrike" cap="none">
              <a:solidFill>
                <a:srgbClr val="002060"/>
              </a:solidFill>
              <a:latin typeface="Calibri"/>
              <a:ea typeface="Calibri"/>
              <a:cs typeface="Calibri"/>
              <a:sym typeface="Calibri"/>
            </a:endParaRPr>
          </a:p>
          <a:p>
            <a:pPr marL="457200" marR="0" lvl="0" indent="0" algn="l" rtl="0">
              <a:lnSpc>
                <a:spcPct val="107000"/>
              </a:lnSpc>
              <a:spcBef>
                <a:spcPts val="800"/>
              </a:spcBef>
              <a:spcAft>
                <a:spcPts val="0"/>
              </a:spcAft>
              <a:buClr>
                <a:srgbClr val="000000"/>
              </a:buClr>
              <a:buSzPts val="1400"/>
              <a:buFont typeface="Arial"/>
              <a:buNone/>
            </a:pPr>
            <a:r>
              <a:rPr lang="en-US" sz="1400" b="1" i="0" u="none" strike="noStrike" cap="none">
                <a:solidFill>
                  <a:srgbClr val="002060"/>
                </a:solidFill>
                <a:latin typeface="Arial"/>
                <a:ea typeface="Arial"/>
                <a:cs typeface="Arial"/>
                <a:sym typeface="Arial"/>
              </a:rPr>
              <a:t> </a:t>
            </a:r>
            <a:endParaRPr sz="1400" b="1" i="0" u="none" strike="noStrike" cap="none">
              <a:solidFill>
                <a:srgbClr val="002060"/>
              </a:solidFill>
              <a:latin typeface="Calibri"/>
              <a:ea typeface="Calibri"/>
              <a:cs typeface="Calibri"/>
              <a:sym typeface="Calibri"/>
            </a:endParaRPr>
          </a:p>
          <a:p>
            <a:pPr marL="457200" marR="0" lvl="0" indent="0" algn="l" rtl="0">
              <a:lnSpc>
                <a:spcPct val="107000"/>
              </a:lnSpc>
              <a:spcBef>
                <a:spcPts val="800"/>
              </a:spcBef>
              <a:spcAft>
                <a:spcPts val="0"/>
              </a:spcAft>
              <a:buClr>
                <a:srgbClr val="000000"/>
              </a:buClr>
              <a:buSzPts val="1400"/>
              <a:buFont typeface="Arial"/>
              <a:buNone/>
            </a:pPr>
            <a:r>
              <a:rPr lang="en-US" sz="1400" b="1" i="0" u="none" strike="noStrike" cap="none">
                <a:solidFill>
                  <a:srgbClr val="002060"/>
                </a:solidFill>
                <a:latin typeface="Arial"/>
                <a:ea typeface="Arial"/>
                <a:cs typeface="Arial"/>
                <a:sym typeface="Arial"/>
              </a:rPr>
              <a:t> </a:t>
            </a:r>
            <a:endParaRPr sz="1400" b="1" i="0" u="none" strike="noStrike" cap="none">
              <a:solidFill>
                <a:srgbClr val="002060"/>
              </a:solidFill>
              <a:latin typeface="Calibri"/>
              <a:ea typeface="Calibri"/>
              <a:cs typeface="Calibri"/>
              <a:sym typeface="Calibri"/>
            </a:endParaRPr>
          </a:p>
        </p:txBody>
      </p:sp>
      <p:sp>
        <p:nvSpPr>
          <p:cNvPr id="1018" name="Google Shape;1018;p125"/>
          <p:cNvSpPr txBox="1"/>
          <p:nvPr/>
        </p:nvSpPr>
        <p:spPr>
          <a:xfrm>
            <a:off x="486037" y="1081614"/>
            <a:ext cx="11163868" cy="306109"/>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Clr>
                <a:srgbClr val="000000"/>
              </a:buClr>
              <a:buSzPts val="1400"/>
              <a:buFont typeface="Arial"/>
              <a:buNone/>
            </a:pPr>
            <a:r>
              <a:rPr lang="en-US" sz="1400" b="1" i="0" u="none" strike="noStrike" cap="none">
                <a:solidFill>
                  <a:srgbClr val="8E0000"/>
                </a:solidFill>
                <a:latin typeface="Arial"/>
                <a:ea typeface="Arial"/>
                <a:cs typeface="Arial"/>
                <a:sym typeface="Arial"/>
              </a:rPr>
              <a:t> (</a:t>
            </a:r>
            <a:r>
              <a:rPr lang="en-US" sz="1400" b="1" i="1" u="none" strike="noStrike" cap="none">
                <a:solidFill>
                  <a:srgbClr val="8E0000"/>
                </a:solidFill>
                <a:latin typeface="Arial"/>
                <a:ea typeface="Arial"/>
                <a:cs typeface="Arial"/>
                <a:sym typeface="Arial"/>
              </a:rPr>
              <a:t>Cont. of client steps </a:t>
            </a:r>
            <a:r>
              <a:rPr lang="en-US" sz="1400" b="1" i="0" u="none" strike="noStrike" cap="none">
                <a:solidFill>
                  <a:srgbClr val="8E0000"/>
                </a:solidFill>
                <a:latin typeface="Arial"/>
                <a:ea typeface="Arial"/>
                <a:cs typeface="Arial"/>
                <a:sym typeface="Arial"/>
              </a:rPr>
              <a:t>)</a:t>
            </a:r>
            <a:endParaRPr sz="1400" b="1" i="0" u="none" strike="noStrike" cap="none">
              <a:solidFill>
                <a:srgbClr val="002060"/>
              </a:solidFill>
              <a:latin typeface="Arial"/>
              <a:ea typeface="Arial"/>
              <a:cs typeface="Arial"/>
              <a:sym typeface="Arial"/>
            </a:endParaRPr>
          </a:p>
        </p:txBody>
      </p:sp>
      <p:sp>
        <p:nvSpPr>
          <p:cNvPr id="1019" name="Google Shape;1019;p125"/>
          <p:cNvSpPr txBox="1"/>
          <p:nvPr/>
        </p:nvSpPr>
        <p:spPr>
          <a:xfrm>
            <a:off x="0" y="0"/>
            <a:ext cx="12192000" cy="892552"/>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1.2  Manual Application (Submission through Email or Drop Box in lieu of                                     	Over-the-Counter Transactions)</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1020" name="Google Shape;1020;p125"/>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26"/>
          <p:cNvSpPr txBox="1"/>
          <p:nvPr/>
        </p:nvSpPr>
        <p:spPr>
          <a:xfrm>
            <a:off x="0" y="0"/>
            <a:ext cx="12192000" cy="584775"/>
          </a:xfrm>
          <a:prstGeom prst="rect">
            <a:avLst/>
          </a:prstGeom>
          <a:solidFill>
            <a:srgbClr val="1F3864"/>
          </a:solidFill>
          <a:ln>
            <a:noFill/>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1.3  Online Application for Cancellation of Fidelity Bonding</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1026" name="Google Shape;1026;p126"/>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1027" name="Google Shape;1027;p126"/>
          <p:cNvSpPr txBox="1"/>
          <p:nvPr/>
        </p:nvSpPr>
        <p:spPr>
          <a:xfrm>
            <a:off x="68667" y="638888"/>
            <a:ext cx="11679300" cy="865500"/>
          </a:xfrm>
          <a:prstGeom prst="rect">
            <a:avLst/>
          </a:prstGeom>
          <a:noFill/>
          <a:ln>
            <a:noFill/>
          </a:ln>
        </p:spPr>
        <p:txBody>
          <a:bodyPr spcFirstLastPara="1" wrap="square" lIns="91425" tIns="45700" rIns="91425" bIns="45700" anchor="t" anchorCtr="0">
            <a:spAutoFit/>
          </a:bodyPr>
          <a:lstStyle/>
          <a:p>
            <a:pPr marL="450215"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002060"/>
                </a:solidFill>
                <a:latin typeface="Arial"/>
                <a:ea typeface="Arial"/>
                <a:cs typeface="Arial"/>
                <a:sym typeface="Arial"/>
              </a:rPr>
              <a:t>To provide guidelines for the cancellation of fidelity bond of accountable public officers by reason of retirement, separation from the service, promotion, transfer, suspension from office or for any other cause rendering them not bondable to their present position.</a:t>
            </a:r>
            <a:endParaRPr sz="1600" b="1" i="0" u="none" strike="noStrike" cap="none">
              <a:solidFill>
                <a:srgbClr val="002060"/>
              </a:solidFill>
              <a:latin typeface="Calibri"/>
              <a:ea typeface="Calibri"/>
              <a:cs typeface="Calibri"/>
              <a:sym typeface="Calibri"/>
            </a:endParaRPr>
          </a:p>
        </p:txBody>
      </p:sp>
      <p:graphicFrame>
        <p:nvGraphicFramePr>
          <p:cNvPr id="1028" name="Google Shape;1028;p126"/>
          <p:cNvGraphicFramePr/>
          <p:nvPr/>
        </p:nvGraphicFramePr>
        <p:xfrm>
          <a:off x="581450" y="1562388"/>
          <a:ext cx="3000000" cy="300000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556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District Offices and Provincial Offices</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56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Simple</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56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G2G – Government to Government</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556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NGAs, LGUs, GOCCs</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0610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825525">
                <a:tc gridSpan="2">
                  <a:txBody>
                    <a:bodyPr/>
                    <a:lstStyle/>
                    <a:p>
                      <a:pPr marL="146685" marR="0" lvl="0" indent="-146685"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Fidelity Bond Application Form (FBAF) – 2 hard copies (original or electronic copy, signed, and subscribed and sworn to before any official authorized to administer oath or notarized)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System generated form</a:t>
                      </a:r>
                      <a:endParaRPr sz="12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461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6"/>
                  </a:ext>
                </a:extLst>
              </a:tr>
              <a:tr h="339900">
                <a:tc>
                  <a:txBody>
                    <a:bodyPr/>
                    <a:lstStyle/>
                    <a:p>
                      <a:pPr marL="0" marR="0" lvl="0" indent="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1. Submit online application/s¹ for 	bond cancellation in the OFBS.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User/ Public Official</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205200">
                <a:tc>
                  <a:txBody>
                    <a:bodyPr/>
                    <a:lstStyle/>
                    <a:p>
                      <a:pPr marL="0" marR="0" lvl="0" indent="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2. Approve/ reject the online 	application/s for bond cancellation 	in the OFBS.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None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None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Approver/ Head of Agency</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367850">
                <a:tc>
                  <a:txBody>
                    <a:bodyPr/>
                    <a:lstStyle/>
                    <a:p>
                      <a:pPr marL="0" marR="0" lvl="0" indent="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3. Submit the documentary 	requirements. </a:t>
                      </a:r>
                      <a:endParaRPr sz="12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3.1	Evaluate the</a:t>
                      </a:r>
                      <a:r>
                        <a:rPr lang="en-US" sz="1200" b="1">
                          <a:solidFill>
                            <a:srgbClr val="002060"/>
                          </a:solidFill>
                          <a:latin typeface="Arial"/>
                          <a:ea typeface="Arial"/>
                          <a:cs typeface="Arial"/>
                          <a:sym typeface="Arial"/>
                        </a:rPr>
                        <a:t> </a:t>
                      </a:r>
                      <a:r>
                        <a:rPr lang="en-US" sz="1200" b="1" u="none" strike="noStrike" cap="none">
                          <a:solidFill>
                            <a:srgbClr val="002060"/>
                          </a:solidFill>
                          <a:latin typeface="Arial"/>
                          <a:ea typeface="Arial"/>
                          <a:cs typeface="Arial"/>
                          <a:sym typeface="Arial"/>
                        </a:rPr>
                        <a:t>completeness of 	submitted</a:t>
                      </a:r>
                      <a:r>
                        <a:rPr lang="en-US" sz="1200" b="1">
                          <a:solidFill>
                            <a:srgbClr val="002060"/>
                          </a:solidFill>
                          <a:latin typeface="Arial"/>
                          <a:ea typeface="Arial"/>
                          <a:cs typeface="Arial"/>
                          <a:sym typeface="Arial"/>
                        </a:rPr>
                        <a:t> </a:t>
                      </a:r>
                      <a:r>
                        <a:rPr lang="en-US" sz="1200" b="1" u="none" strike="noStrike" cap="none">
                          <a:solidFill>
                            <a:srgbClr val="002060"/>
                          </a:solidFill>
                          <a:latin typeface="Arial"/>
                          <a:ea typeface="Arial"/>
                          <a:cs typeface="Arial"/>
                          <a:sym typeface="Arial"/>
                        </a:rPr>
                        <a:t>requirements.</a:t>
                      </a:r>
                      <a:endParaRPr sz="1400" u="none" strike="noStrike" cap="none"/>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 Minutes</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7 Hours </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PO/DO User¹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127"/>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1.3 Online Application for Cancellation of Fidelity Bonding</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1034" name="Google Shape;1034;p127"/>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1035" name="Google Shape;1035;p127"/>
          <p:cNvGraphicFramePr/>
          <p:nvPr/>
        </p:nvGraphicFramePr>
        <p:xfrm>
          <a:off x="581450" y="1038513"/>
          <a:ext cx="11166400" cy="5368044"/>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223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139750">
                <a:tc>
                  <a:txBody>
                    <a:bodyPr/>
                    <a:lstStyle/>
                    <a:p>
                      <a:pPr marL="0" marR="0" lvl="0" indent="0" algn="l"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73050" marR="0" lvl="1" indent="-27305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3.2 Prepare Confirmation Letter (CL) for bond cancellation and transmit to PO/DO Approver for review and approval.</a:t>
                      </a:r>
                      <a:endParaRPr sz="1400" u="none" strike="noStrike" cap="none"/>
                    </a:p>
                    <a:p>
                      <a:pPr marL="0" marR="0" lvl="1" indent="0" algn="l" rtl="0">
                        <a:lnSpc>
                          <a:spcPct val="107000"/>
                        </a:lnSpc>
                        <a:spcBef>
                          <a:spcPts val="80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 Minutes</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40 Minutes</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PO/DO User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235650">
                <a:tc>
                  <a:txBody>
                    <a:bodyPr/>
                    <a:lstStyle/>
                    <a:p>
                      <a:pPr marL="0" marR="0" lvl="0" indent="0" algn="l"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73050" marR="0" lvl="1" indent="-27305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3.3 Review and approve the CL for bond cancellation and return to PO/DO User.</a:t>
                      </a:r>
                      <a:endParaRPr sz="1400" u="none" strike="noStrike" cap="none"/>
                    </a:p>
                    <a:p>
                      <a:pPr marL="0" marR="0" lvl="1" indent="0" algn="l" rtl="0">
                        <a:lnSpc>
                          <a:spcPct val="107000"/>
                        </a:lnSpc>
                        <a:spcBef>
                          <a:spcPts val="80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4 Minutes</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50 Minutes</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PO/DO Approver²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316525">
                <a:tc>
                  <a:txBody>
                    <a:bodyPr/>
                    <a:lstStyle/>
                    <a:p>
                      <a:pPr marL="0" marR="0" lvl="0" indent="0" algn="l"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73050" marR="0" lvl="1" indent="-27305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3.4 Register the bond cancellation in the Registry of Bonded Public Officers, create and print CL for signature of PO/DO Approver.</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400" u="none" strike="noStrike" cap="none"/>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4 Minutes </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50 Minutes</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PO/DO User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235650">
                <a:tc>
                  <a:txBody>
                    <a:bodyPr/>
                    <a:lstStyle/>
                    <a:p>
                      <a:pPr marL="0" marR="0" lvl="0" indent="0" algn="l"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73050" marR="0" lvl="1" indent="-27305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3.5 Sign the CL and return to PO/DO User.</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None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Minutes</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30 Minutes</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PO/DO Approver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036" name="Google Shape;1036;p127"/>
          <p:cNvSpPr txBox="1"/>
          <p:nvPr/>
        </p:nvSpPr>
        <p:spPr>
          <a:xfrm>
            <a:off x="295537" y="669603"/>
            <a:ext cx="11163868" cy="306109"/>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Clr>
                <a:srgbClr val="000000"/>
              </a:buClr>
              <a:buSzPts val="1400"/>
              <a:buFont typeface="Arial"/>
              <a:buNone/>
            </a:pPr>
            <a:r>
              <a:rPr lang="en-US" sz="1400" b="1" i="0" u="none" strike="noStrike" cap="none">
                <a:solidFill>
                  <a:srgbClr val="8E0000"/>
                </a:solidFill>
                <a:latin typeface="Arial"/>
                <a:ea typeface="Arial"/>
                <a:cs typeface="Arial"/>
                <a:sym typeface="Arial"/>
              </a:rPr>
              <a:t> (</a:t>
            </a:r>
            <a:r>
              <a:rPr lang="en-US" sz="1400" b="1" i="1" u="none" strike="noStrike" cap="none">
                <a:solidFill>
                  <a:srgbClr val="8E0000"/>
                </a:solidFill>
                <a:latin typeface="Arial"/>
                <a:ea typeface="Arial"/>
                <a:cs typeface="Arial"/>
                <a:sym typeface="Arial"/>
              </a:rPr>
              <a:t>Cont. of client steps </a:t>
            </a:r>
            <a:r>
              <a:rPr lang="en-US" sz="1400" b="1" i="0" u="none" strike="noStrike" cap="none">
                <a:solidFill>
                  <a:srgbClr val="8E0000"/>
                </a:solidFill>
                <a:latin typeface="Arial"/>
                <a:ea typeface="Arial"/>
                <a:cs typeface="Arial"/>
                <a:sym typeface="Arial"/>
              </a:rPr>
              <a:t>)</a:t>
            </a:r>
            <a:endParaRPr sz="1400" b="1" i="0" u="none" strike="noStrike" cap="none">
              <a:solidFill>
                <a:srgbClr val="00206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128"/>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1.3  Online Application for Cancellation of Fidelity Bonding</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1042" name="Google Shape;1042;p128"/>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1043" name="Google Shape;1043;p128"/>
          <p:cNvGraphicFramePr/>
          <p:nvPr/>
        </p:nvGraphicFramePr>
        <p:xfrm>
          <a:off x="581450" y="1038514"/>
          <a:ext cx="11166400" cy="2337525"/>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8865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048525">
                <a:tc>
                  <a:txBody>
                    <a:bodyPr/>
                    <a:lstStyle/>
                    <a:p>
                      <a:pPr marL="0" marR="0" lvl="0"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4.	Receive the CL for bond 	cancellation.</a:t>
                      </a: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5910" marR="0" lvl="0" indent="-29210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4.1 Release the approved CL for bond cancellation to client.</a:t>
                      </a: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Minutes</a:t>
                      </a:r>
                      <a:endParaRPr sz="1200" b="1" u="none"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a:t>
                      </a:r>
                      <a:endParaRPr sz="1200" b="1" u="none"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10 Minutes</a:t>
                      </a:r>
                      <a:endParaRPr sz="1200" b="1" u="none"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PO/DO User - Provincial/ District Office</a:t>
                      </a:r>
                      <a:endParaRPr sz="1200" b="1" u="none" strike="noStrike" cap="none">
                        <a:solidFill>
                          <a:srgbClr val="002060"/>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48525">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TOTAL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20 Minutes (single);                 1 Day &amp;</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Hours </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044" name="Google Shape;1044;p128"/>
          <p:cNvSpPr txBox="1"/>
          <p:nvPr/>
        </p:nvSpPr>
        <p:spPr>
          <a:xfrm>
            <a:off x="295537" y="669603"/>
            <a:ext cx="11163868" cy="306109"/>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Clr>
                <a:srgbClr val="000000"/>
              </a:buClr>
              <a:buSzPts val="1400"/>
              <a:buFont typeface="Arial"/>
              <a:buNone/>
            </a:pPr>
            <a:r>
              <a:rPr lang="en-US" sz="1400" b="1" i="0" u="none" strike="noStrike" cap="none">
                <a:solidFill>
                  <a:srgbClr val="8E0000"/>
                </a:solidFill>
                <a:latin typeface="Arial"/>
                <a:ea typeface="Arial"/>
                <a:cs typeface="Arial"/>
                <a:sym typeface="Arial"/>
              </a:rPr>
              <a:t> (</a:t>
            </a:r>
            <a:r>
              <a:rPr lang="en-US" sz="1400" b="1" i="1" u="none" strike="noStrike" cap="none">
                <a:solidFill>
                  <a:srgbClr val="8E0000"/>
                </a:solidFill>
                <a:latin typeface="Arial"/>
                <a:ea typeface="Arial"/>
                <a:cs typeface="Arial"/>
                <a:sym typeface="Arial"/>
              </a:rPr>
              <a:t>Cont. of client steps </a:t>
            </a:r>
            <a:r>
              <a:rPr lang="en-US" sz="1400" b="1" i="0" u="none" strike="noStrike" cap="none">
                <a:solidFill>
                  <a:srgbClr val="8E0000"/>
                </a:solidFill>
                <a:latin typeface="Arial"/>
                <a:ea typeface="Arial"/>
                <a:cs typeface="Arial"/>
                <a:sym typeface="Arial"/>
              </a:rPr>
              <a:t>)</a:t>
            </a:r>
            <a:endParaRPr sz="1400" b="1" i="0" u="none" strike="noStrike" cap="none">
              <a:solidFill>
                <a:srgbClr val="002060"/>
              </a:solidFill>
              <a:latin typeface="Arial"/>
              <a:ea typeface="Arial"/>
              <a:cs typeface="Arial"/>
              <a:sym typeface="Arial"/>
            </a:endParaRPr>
          </a:p>
        </p:txBody>
      </p:sp>
      <p:sp>
        <p:nvSpPr>
          <p:cNvPr id="1045" name="Google Shape;1045;p128"/>
          <p:cNvSpPr txBox="1"/>
          <p:nvPr/>
        </p:nvSpPr>
        <p:spPr>
          <a:xfrm>
            <a:off x="466725" y="3632165"/>
            <a:ext cx="11163868" cy="1180644"/>
          </a:xfrm>
          <a:prstGeom prst="rect">
            <a:avLst/>
          </a:prstGeom>
          <a:noFill/>
          <a:ln>
            <a:noFill/>
          </a:ln>
        </p:spPr>
        <p:txBody>
          <a:bodyPr spcFirstLastPara="1" wrap="square" lIns="91425" tIns="45700" rIns="91425" bIns="45700" anchor="t" anchorCtr="0">
            <a:spAutoFit/>
          </a:bodyPr>
          <a:lstStyle/>
          <a:p>
            <a:pPr marL="0" marR="311150" lvl="0" indent="0" algn="just"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¹ The Agency must have a valid fidelity bond applied and processed thru the OFBS.</a:t>
            </a:r>
            <a:endParaRPr sz="1200" b="1" i="0" u="none" strike="noStrike" cap="none">
              <a:solidFill>
                <a:srgbClr val="002060"/>
              </a:solidFill>
              <a:latin typeface="Calibri"/>
              <a:ea typeface="Calibri"/>
              <a:cs typeface="Calibri"/>
              <a:sym typeface="Calibri"/>
            </a:endParaRPr>
          </a:p>
          <a:p>
            <a:pPr marL="0" marR="27940" lvl="0" indent="0" algn="just" rtl="0">
              <a:lnSpc>
                <a:spcPct val="107000"/>
              </a:lnSpc>
              <a:spcBef>
                <a:spcPts val="80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² PO/DO User – Treasury Operations Officer or duly authorized personnel (Provincial/District Office)</a:t>
            </a:r>
            <a:endParaRPr sz="1200" b="1" i="0" u="none" strike="noStrike" cap="none">
              <a:solidFill>
                <a:srgbClr val="002060"/>
              </a:solidFill>
              <a:latin typeface="Calibri"/>
              <a:ea typeface="Calibri"/>
              <a:cs typeface="Calibri"/>
              <a:sym typeface="Calibri"/>
            </a:endParaRPr>
          </a:p>
          <a:p>
            <a:pPr marL="0" marR="311150" lvl="0" indent="0" algn="just" rtl="0">
              <a:lnSpc>
                <a:spcPct val="107000"/>
              </a:lnSpc>
              <a:spcBef>
                <a:spcPts val="800"/>
              </a:spcBef>
              <a:spcAft>
                <a:spcPts val="0"/>
              </a:spcAft>
              <a:buClr>
                <a:srgbClr val="000000"/>
              </a:buClr>
              <a:buSzPts val="1200"/>
              <a:buFont typeface="Arial"/>
              <a:buNone/>
            </a:pPr>
            <a:r>
              <a:rPr lang="en-US" sz="1200" b="1" i="0" u="none" strike="noStrike" cap="none">
                <a:solidFill>
                  <a:srgbClr val="002060"/>
                </a:solidFill>
                <a:latin typeface="Arial"/>
                <a:ea typeface="Arial"/>
                <a:cs typeface="Arial"/>
                <a:sym typeface="Arial"/>
              </a:rPr>
              <a:t>³ </a:t>
            </a:r>
            <a:r>
              <a:rPr lang="en-US" sz="1200" b="1" i="1" u="none" strike="noStrike" cap="none">
                <a:solidFill>
                  <a:srgbClr val="002060"/>
                </a:solidFill>
                <a:latin typeface="Arial"/>
                <a:ea typeface="Arial"/>
                <a:cs typeface="Arial"/>
                <a:sym typeface="Arial"/>
              </a:rPr>
              <a:t>PO/DO Approver – Chief Treasury Operations Officer I/II/Officer-in-Charge/In-Charge-of-Office (Provincial/District Office)</a:t>
            </a:r>
            <a:endParaRPr sz="1200" b="1" i="0" u="none" strike="noStrike" cap="none">
              <a:solidFill>
                <a:srgbClr val="002060"/>
              </a:solidFill>
              <a:latin typeface="Calibri"/>
              <a:ea typeface="Calibri"/>
              <a:cs typeface="Calibri"/>
              <a:sym typeface="Calibri"/>
            </a:endParaRPr>
          </a:p>
          <a:p>
            <a:pPr marL="0" marR="311150" lvl="0" indent="0" algn="l" rtl="0">
              <a:lnSpc>
                <a:spcPct val="107000"/>
              </a:lnSpc>
              <a:spcBef>
                <a:spcPts val="800"/>
              </a:spcBef>
              <a:spcAft>
                <a:spcPts val="0"/>
              </a:spcAft>
              <a:buClr>
                <a:srgbClr val="000000"/>
              </a:buClr>
              <a:buSzPts val="1200"/>
              <a:buFont typeface="Arial"/>
              <a:buNone/>
            </a:pPr>
            <a:r>
              <a:rPr lang="en-US" sz="1200" b="1" i="0" u="none" strike="noStrike" cap="none">
                <a:solidFill>
                  <a:srgbClr val="002060"/>
                </a:solidFill>
                <a:latin typeface="Arial"/>
                <a:ea typeface="Arial"/>
                <a:cs typeface="Arial"/>
                <a:sym typeface="Arial"/>
              </a:rPr>
              <a:t> </a:t>
            </a:r>
            <a:endParaRPr sz="1200" b="1" i="0" u="none" strike="noStrike" cap="none">
              <a:solidFill>
                <a:srgbClr val="00206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129"/>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1.4  Manual Application for Cancellation of Fidelity Bond</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1051" name="Google Shape;1051;p129"/>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1052" name="Google Shape;1052;p129"/>
          <p:cNvSpPr txBox="1"/>
          <p:nvPr/>
        </p:nvSpPr>
        <p:spPr>
          <a:xfrm>
            <a:off x="68657" y="616558"/>
            <a:ext cx="11679192" cy="487529"/>
          </a:xfrm>
          <a:prstGeom prst="rect">
            <a:avLst/>
          </a:prstGeom>
          <a:noFill/>
          <a:ln>
            <a:noFill/>
          </a:ln>
        </p:spPr>
        <p:txBody>
          <a:bodyPr spcFirstLastPara="1" wrap="square" lIns="91425" tIns="45700" rIns="91425" bIns="45700" anchor="t" anchorCtr="0">
            <a:spAutoFit/>
          </a:bodyPr>
          <a:lstStyle/>
          <a:p>
            <a:pPr marL="450215" marR="0" lvl="0" indent="0" algn="just" rtl="0">
              <a:lnSpc>
                <a:spcPct val="107000"/>
              </a:lnSpc>
              <a:spcBef>
                <a:spcPts val="0"/>
              </a:spcBef>
              <a:spcAft>
                <a:spcPts val="0"/>
              </a:spcAft>
              <a:buClr>
                <a:srgbClr val="000000"/>
              </a:buClr>
              <a:buSzPts val="1600"/>
              <a:buFont typeface="Arial"/>
              <a:buNone/>
            </a:pPr>
            <a:r>
              <a:rPr lang="en-US" sz="1200" b="1" i="0" u="none" strike="noStrike" cap="none" dirty="0">
                <a:solidFill>
                  <a:srgbClr val="002060"/>
                </a:solidFill>
                <a:latin typeface="Arial"/>
                <a:ea typeface="Arial"/>
                <a:cs typeface="Arial"/>
                <a:sym typeface="Arial"/>
              </a:rPr>
              <a:t>To provide guidelines for the cancellation of fidelity bond of accountable public officers by reason of retirement, separation from the service, promotion, transfer, suspension from office or for any other cause rendering them not bondable to their present position.</a:t>
            </a:r>
            <a:endParaRPr sz="1200" b="1" i="0" u="none" strike="noStrike" cap="none" dirty="0">
              <a:solidFill>
                <a:srgbClr val="002060"/>
              </a:solidFill>
              <a:latin typeface="Calibri"/>
              <a:ea typeface="Calibri"/>
              <a:cs typeface="Calibri"/>
              <a:sym typeface="Calibri"/>
            </a:endParaRPr>
          </a:p>
        </p:txBody>
      </p:sp>
      <p:graphicFrame>
        <p:nvGraphicFramePr>
          <p:cNvPr id="1053" name="Google Shape;1053;p129"/>
          <p:cNvGraphicFramePr/>
          <p:nvPr>
            <p:extLst>
              <p:ext uri="{D42A27DB-BD31-4B8C-83A1-F6EECF244321}">
                <p14:modId xmlns:p14="http://schemas.microsoft.com/office/powerpoint/2010/main" val="2600256091"/>
              </p:ext>
            </p:extLst>
          </p:nvPr>
        </p:nvGraphicFramePr>
        <p:xfrm>
          <a:off x="457199" y="1216436"/>
          <a:ext cx="11290650" cy="5462875"/>
        </p:xfrm>
        <a:graphic>
          <a:graphicData uri="http://schemas.openxmlformats.org/drawingml/2006/table">
            <a:tbl>
              <a:tblPr bandRow="1">
                <a:noFill/>
                <a:tableStyleId>{DE38D606-367A-46A1-801F-ABC1F025B626}</a:tableStyleId>
              </a:tblPr>
              <a:tblGrid>
                <a:gridCol w="3003800">
                  <a:extLst>
                    <a:ext uri="{9D8B030D-6E8A-4147-A177-3AD203B41FA5}">
                      <a16:colId xmlns:a16="http://schemas.microsoft.com/office/drawing/2014/main" val="20000"/>
                    </a:ext>
                  </a:extLst>
                </a:gridCol>
                <a:gridCol w="2290900">
                  <a:extLst>
                    <a:ext uri="{9D8B030D-6E8A-4147-A177-3AD203B41FA5}">
                      <a16:colId xmlns:a16="http://schemas.microsoft.com/office/drawing/2014/main" val="20001"/>
                    </a:ext>
                  </a:extLst>
                </a:gridCol>
                <a:gridCol w="1470750">
                  <a:extLst>
                    <a:ext uri="{9D8B030D-6E8A-4147-A177-3AD203B41FA5}">
                      <a16:colId xmlns:a16="http://schemas.microsoft.com/office/drawing/2014/main" val="20002"/>
                    </a:ext>
                  </a:extLst>
                </a:gridCol>
                <a:gridCol w="1617650">
                  <a:extLst>
                    <a:ext uri="{9D8B030D-6E8A-4147-A177-3AD203B41FA5}">
                      <a16:colId xmlns:a16="http://schemas.microsoft.com/office/drawing/2014/main" val="20003"/>
                    </a:ext>
                  </a:extLst>
                </a:gridCol>
                <a:gridCol w="2907550">
                  <a:extLst>
                    <a:ext uri="{9D8B030D-6E8A-4147-A177-3AD203B41FA5}">
                      <a16:colId xmlns:a16="http://schemas.microsoft.com/office/drawing/2014/main" val="20004"/>
                    </a:ext>
                  </a:extLst>
                </a:gridCol>
              </a:tblGrid>
              <a:tr h="1996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dirty="0">
                          <a:solidFill>
                            <a:srgbClr val="1F3864"/>
                          </a:solidFill>
                          <a:latin typeface="Arial"/>
                          <a:ea typeface="Arial"/>
                          <a:cs typeface="Arial"/>
                          <a:sym typeface="Arial"/>
                        </a:rPr>
                        <a:t>Office or Division:</a:t>
                      </a:r>
                      <a:endParaRPr sz="1200" b="1" u="none" strike="noStrike" cap="none" dirty="0">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District Offices and Provincial Offices</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96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Simple</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996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G2G – Government to Government</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996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NGAs, LGUs, GOCCs</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79875">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598975">
                <a:tc gridSpan="2">
                  <a:txBody>
                    <a:bodyPr/>
                    <a:lstStyle/>
                    <a:p>
                      <a:pPr marL="146685" marR="0" lvl="0" indent="-146685"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Fidelity Bond Application Form (FBAF) – 2 hard copies (original or electronic copy, signed, and subscribed and sworn to before any official authorized to administer oath or notarized)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System generated form</a:t>
                      </a:r>
                      <a:endParaRPr sz="12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7987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dirty="0">
                          <a:solidFill>
                            <a:srgbClr val="1F3864"/>
                          </a:solidFill>
                          <a:latin typeface="Arial"/>
                          <a:ea typeface="Arial"/>
                          <a:cs typeface="Arial"/>
                          <a:sym typeface="Arial"/>
                        </a:rPr>
                        <a:t>AGENCY ACTIONS</a:t>
                      </a:r>
                      <a:endParaRPr sz="1200" b="1" u="none" strike="noStrike" cap="none"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6"/>
                  </a:ext>
                </a:extLst>
              </a:tr>
              <a:tr h="902300">
                <a:tc rowSpan="3">
                  <a:txBody>
                    <a:bodyPr/>
                    <a:lstStyle/>
                    <a:p>
                      <a:pPr marL="342900" marR="0" lvl="0" indent="-342900" algn="l" rtl="0">
                        <a:lnSpc>
                          <a:spcPct val="107000"/>
                        </a:lnSpc>
                        <a:spcBef>
                          <a:spcPts val="0"/>
                        </a:spcBef>
                        <a:spcAft>
                          <a:spcPts val="0"/>
                        </a:spcAft>
                        <a:buClr>
                          <a:srgbClr val="002060"/>
                        </a:buClr>
                        <a:buSzPts val="1200"/>
                        <a:buFont typeface="Arial"/>
                        <a:buAutoNum type="arabicPeriod"/>
                      </a:pPr>
                      <a:r>
                        <a:rPr lang="en-US" sz="1200" b="1" u="none" strike="noStrike" cap="none">
                          <a:solidFill>
                            <a:srgbClr val="002060"/>
                          </a:solidFill>
                          <a:latin typeface="Arial"/>
                          <a:ea typeface="Arial"/>
                          <a:cs typeface="Arial"/>
                          <a:sym typeface="Arial"/>
                        </a:rPr>
                        <a:t>Submit the documentary requirements</a:t>
                      </a:r>
                      <a:r>
                        <a:rPr lang="en-US" sz="1000" b="1" u="none" strike="noStrike" cap="none">
                          <a:solidFill>
                            <a:srgbClr val="002060"/>
                          </a:solidFill>
                          <a:latin typeface="Arial"/>
                          <a:ea typeface="Arial"/>
                          <a:cs typeface="Arial"/>
                          <a:sym typeface="Arial"/>
                        </a:rPr>
                        <a:t>.</a:t>
                      </a: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1.1 Evaluate the completeness of submitted requirements.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 Minutes</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7 Hours </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Treasury Operations Officer (TROO) or duly authorized personnel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301625">
                <a:tc vMerge="1">
                  <a:txBody>
                    <a:bodyPr/>
                    <a:lstStyle/>
                    <a:p>
                      <a:endParaRPr lang="en-US"/>
                    </a:p>
                  </a:txBody>
                  <a:tcPr/>
                </a:tc>
                <a:tc>
                  <a:txBody>
                    <a:bodyPr/>
                    <a:lstStyle/>
                    <a:p>
                      <a:pPr marL="268288" marR="0" lvl="0" indent="-268288"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1.2 Prepare Confirmation Letter (CL) for bond cancellation and transmit to CTOO for review and approval.</a:t>
                      </a:r>
                      <a:endParaRPr sz="1400" u="none" strike="noStrike" cap="none"/>
                    </a:p>
                    <a:p>
                      <a:pPr marL="268288" marR="0" lvl="0" indent="-268288" algn="l"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400" u="none" strike="noStrike" cap="none"/>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4 Minutes</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40 Minutes</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TROO/ duly authorized personnel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301625">
                <a:tc vMerge="1">
                  <a:txBody>
                    <a:bodyPr/>
                    <a:lstStyle/>
                    <a:p>
                      <a:endParaRPr lang="en-US"/>
                    </a:p>
                  </a:txBody>
                  <a:tcPr/>
                </a:tc>
                <a:tc>
                  <a:txBody>
                    <a:bodyPr/>
                    <a:lstStyle/>
                    <a:p>
                      <a:pPr marL="268288" marR="0" lvl="0" indent="-268288" algn="just"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1.3 Review, approve and sign the CL for bond cancellation and return to TROO/duly authorized personnel.</a:t>
                      </a:r>
                      <a:endParaRPr sz="1200" b="1" u="none" strike="noStrike" cap="none">
                        <a:solidFill>
                          <a:srgbClr val="002060"/>
                        </a:solidFill>
                        <a:latin typeface="Arial"/>
                        <a:ea typeface="Arial"/>
                        <a:cs typeface="Arial"/>
                        <a:sym typeface="Arial"/>
                      </a:endParaRPr>
                    </a:p>
                    <a:p>
                      <a:pPr marL="268288" marR="0" lvl="0" indent="-268288" algn="l" rtl="0">
                        <a:lnSpc>
                          <a:spcPct val="107000"/>
                        </a:lnSpc>
                        <a:spcBef>
                          <a:spcPts val="80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 Minutes</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50 Minutes</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400" u="none" strike="noStrike" cap="none"/>
                    </a:p>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dirty="0">
                          <a:solidFill>
                            <a:srgbClr val="002060"/>
                          </a:solidFill>
                          <a:latin typeface="Arial"/>
                          <a:ea typeface="Arial"/>
                          <a:cs typeface="Arial"/>
                          <a:sym typeface="Arial"/>
                        </a:rPr>
                        <a:t>Chief Treasury Operations Officer (CTOO) I/II/OIC/ ICO – Provincial </a:t>
                      </a:r>
                      <a:endParaRPr sz="1200" b="1" u="none" strike="noStrike" cap="none" dirty="0">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dirty="0">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130"/>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1.4  Manual Application for Cancellation of Fidelity Bond</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1059" name="Google Shape;1059;p130"/>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1060" name="Google Shape;1060;p130"/>
          <p:cNvGraphicFramePr/>
          <p:nvPr/>
        </p:nvGraphicFramePr>
        <p:xfrm>
          <a:off x="581450" y="1071069"/>
          <a:ext cx="11166400" cy="316405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0482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974525">
                <a:tc>
                  <a:txBody>
                    <a:bodyPr/>
                    <a:lstStyle/>
                    <a:p>
                      <a:pPr marL="0" marR="0" lvl="0" indent="0" algn="l" rtl="0">
                        <a:lnSpc>
                          <a:spcPct val="107000"/>
                        </a:lnSpc>
                        <a:spcBef>
                          <a:spcPts val="0"/>
                        </a:spcBef>
                        <a:spcAft>
                          <a:spcPts val="0"/>
                        </a:spcAft>
                        <a:buClr>
                          <a:schemeClr val="dk1"/>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1.4 Register the bond cancellation in the Registry of Bonded Public Officers.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4 Minutes</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40 Minutes</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TROO/ duly authorized personnel - Provincial/ District Office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74525">
                <a:tc>
                  <a:txBody>
                    <a:bodyPr/>
                    <a:lstStyle/>
                    <a:p>
                      <a:pPr marL="0" marR="0" lvl="0" indent="0" algn="just"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2. Receive the CL for bond cancellation.</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5910" marR="0" lvl="0" indent="-29210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2.1 Release the approved CL for bond cancellation to client.</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Minutes</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10 Minutes</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TROO/ duly authorized personnel - Provincial/ District Office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74525">
                <a:tc>
                  <a:txBody>
                    <a:bodyPr/>
                    <a:lstStyle/>
                    <a:p>
                      <a:pPr marL="0" marR="0" lvl="0" indent="0" algn="just" rtl="0">
                        <a:lnSpc>
                          <a:spcPct val="107000"/>
                        </a:lnSpc>
                        <a:spcBef>
                          <a:spcPts val="0"/>
                        </a:spcBef>
                        <a:spcAft>
                          <a:spcPts val="0"/>
                        </a:spcAft>
                        <a:buClr>
                          <a:schemeClr val="dk1"/>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TOTAL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20 Minutes (single);                 1 Day, 1 Hour &amp; 20 Minutes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061" name="Google Shape;1061;p130"/>
          <p:cNvSpPr txBox="1"/>
          <p:nvPr/>
        </p:nvSpPr>
        <p:spPr>
          <a:xfrm>
            <a:off x="295537" y="669603"/>
            <a:ext cx="11163868" cy="306109"/>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Clr>
                <a:srgbClr val="000000"/>
              </a:buClr>
              <a:buSzPts val="1400"/>
              <a:buFont typeface="Arial"/>
              <a:buNone/>
            </a:pPr>
            <a:r>
              <a:rPr lang="en-US" sz="1400" b="1" i="0" u="none" strike="noStrike" cap="none">
                <a:solidFill>
                  <a:srgbClr val="8E0000"/>
                </a:solidFill>
                <a:latin typeface="Arial"/>
                <a:ea typeface="Arial"/>
                <a:cs typeface="Arial"/>
                <a:sym typeface="Arial"/>
              </a:rPr>
              <a:t> (</a:t>
            </a:r>
            <a:r>
              <a:rPr lang="en-US" sz="1400" b="1" i="1" u="none" strike="noStrike" cap="none">
                <a:solidFill>
                  <a:srgbClr val="8E0000"/>
                </a:solidFill>
                <a:latin typeface="Arial"/>
                <a:ea typeface="Arial"/>
                <a:cs typeface="Arial"/>
                <a:sym typeface="Arial"/>
              </a:rPr>
              <a:t>Cont. of client steps </a:t>
            </a:r>
            <a:r>
              <a:rPr lang="en-US" sz="1400" b="1" i="0" u="none" strike="noStrike" cap="none">
                <a:solidFill>
                  <a:srgbClr val="8E0000"/>
                </a:solidFill>
                <a:latin typeface="Arial"/>
                <a:ea typeface="Arial"/>
                <a:cs typeface="Arial"/>
                <a:sym typeface="Arial"/>
              </a:rPr>
              <a:t>)</a:t>
            </a:r>
            <a:endParaRPr sz="1400" b="1" i="0" u="none" strike="noStrike" cap="none">
              <a:solidFill>
                <a:srgbClr val="00206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131"/>
          <p:cNvSpPr txBox="1"/>
          <p:nvPr/>
        </p:nvSpPr>
        <p:spPr>
          <a:xfrm>
            <a:off x="0" y="0"/>
            <a:ext cx="12192000" cy="892552"/>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1.5  Request for Appeal to the Office of the Treasurer of the Philippines (OTOP) through                	 the Public Bonding Appeals Committee (PBAC)</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1067" name="Google Shape;1067;p131"/>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1068" name="Google Shape;1068;p131"/>
          <p:cNvSpPr txBox="1"/>
          <p:nvPr/>
        </p:nvSpPr>
        <p:spPr>
          <a:xfrm>
            <a:off x="68642" y="937113"/>
            <a:ext cx="11679192" cy="342466"/>
          </a:xfrm>
          <a:prstGeom prst="rect">
            <a:avLst/>
          </a:prstGeom>
          <a:noFill/>
          <a:ln>
            <a:noFill/>
          </a:ln>
        </p:spPr>
        <p:txBody>
          <a:bodyPr spcFirstLastPara="1" wrap="square" lIns="91425" tIns="45700" rIns="91425" bIns="45700" anchor="t" anchorCtr="0">
            <a:spAutoFit/>
          </a:bodyPr>
          <a:lstStyle/>
          <a:p>
            <a:pPr marL="450215"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002060"/>
                </a:solidFill>
                <a:latin typeface="Arial"/>
                <a:ea typeface="Arial"/>
                <a:cs typeface="Arial"/>
                <a:sym typeface="Arial"/>
              </a:rPr>
              <a:t>To provide guidelines on the appeals process relating to fidelity bond applications of accountable public officers.</a:t>
            </a:r>
            <a:endParaRPr sz="1600" b="1" i="0" u="none" strike="noStrike" cap="none">
              <a:solidFill>
                <a:srgbClr val="002060"/>
              </a:solidFill>
              <a:latin typeface="Calibri"/>
              <a:ea typeface="Calibri"/>
              <a:cs typeface="Calibri"/>
              <a:sym typeface="Calibri"/>
            </a:endParaRPr>
          </a:p>
        </p:txBody>
      </p:sp>
      <p:graphicFrame>
        <p:nvGraphicFramePr>
          <p:cNvPr id="1069" name="Google Shape;1069;p131"/>
          <p:cNvGraphicFramePr/>
          <p:nvPr/>
        </p:nvGraphicFramePr>
        <p:xfrm>
          <a:off x="581450" y="1398614"/>
          <a:ext cx="11166400" cy="5012311"/>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583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District Offices and Provincial Offices</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83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Simple</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83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G2G – Government to Government</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583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NGAs, LGUs, GOCCs</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04825">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52400">
                <a:tc gridSpan="2">
                  <a:txBody>
                    <a:bodyPr/>
                    <a:lstStyle/>
                    <a:p>
                      <a:pPr marL="146685" marR="0" lvl="0" indent="-146685"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Letter of Appeal to the Office of the Treasurer of the Philippines – 2 	hard copies or electronic copy</a:t>
                      </a:r>
                      <a:endParaRPr sz="12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Provided by Client</a:t>
                      </a:r>
                      <a:endParaRPr sz="1200" b="1" u="none" strike="noStrike" cap="none">
                        <a:solidFill>
                          <a:srgbClr val="00206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52400">
                <a:tc gridSpan="2">
                  <a:txBody>
                    <a:bodyPr/>
                    <a:lstStyle/>
                    <a:p>
                      <a:pPr marL="180975" marR="0" lvl="0" indent="-180975" algn="just" rtl="0">
                        <a:lnSpc>
                          <a:spcPct val="107000"/>
                        </a:lnSpc>
                        <a:spcBef>
                          <a:spcPts val="0"/>
                        </a:spcBef>
                        <a:spcAft>
                          <a:spcPts val="0"/>
                        </a:spcAft>
                        <a:buClr>
                          <a:srgbClr val="002060"/>
                        </a:buClr>
                        <a:buSzPts val="1200"/>
                        <a:buFont typeface="Arial"/>
                        <a:buAutoNum type="arabicPeriod" startAt="2"/>
                      </a:pPr>
                      <a:r>
                        <a:rPr lang="en-US" sz="1200" b="1" u="none" strike="noStrike" cap="none">
                          <a:solidFill>
                            <a:srgbClr val="002060"/>
                          </a:solidFill>
                          <a:latin typeface="Arial"/>
                          <a:ea typeface="Arial"/>
                          <a:cs typeface="Arial"/>
                          <a:sym typeface="Arial"/>
                        </a:rPr>
                        <a:t>Proof of payment of the appeal fee – 1 photocopy or electronic copy</a:t>
                      </a:r>
                      <a:endParaRPr sz="12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Provided by Client</a:t>
                      </a:r>
                      <a:endParaRPr sz="1200" b="1" u="none" strike="noStrike" cap="none">
                        <a:solidFill>
                          <a:srgbClr val="00206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0482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7"/>
                  </a:ext>
                </a:extLst>
              </a:tr>
              <a:tr h="152400">
                <a:tc>
                  <a:txBody>
                    <a:bodyPr/>
                    <a:lstStyle/>
                    <a:p>
                      <a:pPr marL="180975" marR="0" lvl="0" indent="-180975" algn="l" rtl="0">
                        <a:lnSpc>
                          <a:spcPct val="107000"/>
                        </a:lnSpc>
                        <a:spcBef>
                          <a:spcPts val="0"/>
                        </a:spcBef>
                        <a:spcAft>
                          <a:spcPts val="0"/>
                        </a:spcAft>
                        <a:buClr>
                          <a:srgbClr val="002060"/>
                        </a:buClr>
                        <a:buSzPts val="1200"/>
                        <a:buFont typeface="Calibri"/>
                        <a:buAutoNum type="arabicPeriod"/>
                      </a:pPr>
                      <a:r>
                        <a:rPr lang="en-US" sz="1200" b="1" u="none" strike="noStrike" cap="none">
                          <a:solidFill>
                            <a:srgbClr val="002060"/>
                          </a:solidFill>
                          <a:latin typeface="Arial"/>
                          <a:ea typeface="Arial"/>
                          <a:cs typeface="Arial"/>
                          <a:sym typeface="Arial"/>
                        </a:rPr>
                        <a:t>Pay appeal fee to be deposited/ credited to the account of the Treasurer of the Philippines (TOP).</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7180" marR="0" lvl="0" indent="-29718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PHP 1,000</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Land Bank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BTr Regular Fund</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3402-2844-20</a:t>
                      </a:r>
                      <a:r>
                        <a:rPr lang="en-US" sz="800" b="1" u="none" strike="noStrike" cap="none">
                          <a:solidFill>
                            <a:srgbClr val="002060"/>
                          </a:solidFill>
                          <a:latin typeface="Arial"/>
                          <a:ea typeface="Arial"/>
                          <a:cs typeface="Arial"/>
                          <a:sym typeface="Arial"/>
                        </a:rPr>
                        <a:t> </a:t>
                      </a: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756725">
                <a:tc>
                  <a:txBody>
                    <a:bodyPr/>
                    <a:lstStyle/>
                    <a:p>
                      <a:pPr marL="342900" marR="0" lvl="0" indent="-342900" algn="l" rtl="0">
                        <a:lnSpc>
                          <a:spcPct val="107000"/>
                        </a:lnSpc>
                        <a:spcBef>
                          <a:spcPts val="0"/>
                        </a:spcBef>
                        <a:spcAft>
                          <a:spcPts val="0"/>
                        </a:spcAft>
                        <a:buClr>
                          <a:srgbClr val="002060"/>
                        </a:buClr>
                        <a:buSzPts val="1200"/>
                        <a:buFont typeface="Arial"/>
                        <a:buAutoNum type="arabicPeriod" startAt="2"/>
                      </a:pPr>
                      <a:r>
                        <a:rPr lang="en-US" sz="1200" b="1" u="none" strike="noStrike" cap="none">
                          <a:solidFill>
                            <a:srgbClr val="002060"/>
                          </a:solidFill>
                          <a:latin typeface="Arial"/>
                          <a:ea typeface="Arial"/>
                          <a:cs typeface="Arial"/>
                          <a:sym typeface="Arial"/>
                        </a:rPr>
                        <a:t>Submit Letter of Appeal and proof of payment of appeal fee to the OToP through the PBAC, copy furnished the concerned Regional Director (RD), within ten (10) days from receipt of the RD’s disapproval of the Fidelity Bonding application.</a:t>
                      </a: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5910" marR="0" lvl="0" indent="-29210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2.1 Receive and ensure the completeness of the submitted requirements.</a:t>
                      </a:r>
                      <a:endParaRPr sz="1200" b="1" u="none" strike="noStrike" cap="none">
                        <a:solidFill>
                          <a:srgbClr val="002060"/>
                        </a:solidFill>
                        <a:latin typeface="Calibri"/>
                        <a:ea typeface="Calibri"/>
                        <a:cs typeface="Calibri"/>
                        <a:sym typeface="Calibri"/>
                      </a:endParaRPr>
                    </a:p>
                    <a:p>
                      <a:pPr marL="295910" marR="0" lvl="0" indent="-29210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 Minutes</a:t>
                      </a:r>
                      <a:endParaRPr sz="1200" b="1" u="none" strike="noStrike" cap="none">
                        <a:solidFill>
                          <a:srgbClr val="002060"/>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a:t>
                      </a:r>
                      <a:endParaRPr sz="1200" b="1" u="none" strike="noStrike" cap="none">
                        <a:solidFill>
                          <a:srgbClr val="002060"/>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50 Minutes</a:t>
                      </a:r>
                      <a:endParaRPr sz="1200" b="1" u="none" strike="noStrike" cap="none">
                        <a:solidFill>
                          <a:srgbClr val="002060"/>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200" b="1" u="none" strike="noStrike" cap="none">
                        <a:solidFill>
                          <a:srgbClr val="002060"/>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Public Bonding Appeals Committee (PBAC) and Concerned Regional Director</a:t>
                      </a:r>
                      <a:endParaRPr sz="1200" b="1" u="none" strike="noStrike" cap="none">
                        <a:solidFill>
                          <a:srgbClr val="002060"/>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132"/>
          <p:cNvSpPr txBox="1"/>
          <p:nvPr/>
        </p:nvSpPr>
        <p:spPr>
          <a:xfrm>
            <a:off x="0" y="0"/>
            <a:ext cx="12192000" cy="892552"/>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1.5  Request for Appeal to the Office of the Treasurer of the Philippines (OTOP) through                  	the Public Bonding Appeals Committee (PBAC)</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1075" name="Google Shape;1075;p132"/>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1076" name="Google Shape;1076;p132"/>
          <p:cNvSpPr txBox="1"/>
          <p:nvPr/>
        </p:nvSpPr>
        <p:spPr>
          <a:xfrm>
            <a:off x="68642" y="937113"/>
            <a:ext cx="11679192" cy="342466"/>
          </a:xfrm>
          <a:prstGeom prst="rect">
            <a:avLst/>
          </a:prstGeom>
          <a:noFill/>
          <a:ln>
            <a:noFill/>
          </a:ln>
        </p:spPr>
        <p:txBody>
          <a:bodyPr spcFirstLastPara="1" wrap="square" lIns="91425" tIns="45700" rIns="91425" bIns="45700" anchor="t" anchorCtr="0">
            <a:spAutoFit/>
          </a:bodyPr>
          <a:lstStyle/>
          <a:p>
            <a:pPr marL="450215"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a:t>
            </a:r>
            <a:r>
              <a:rPr lang="en-US" sz="1600" b="1" i="1" u="none" strike="noStrike" cap="none">
                <a:solidFill>
                  <a:srgbClr val="8E0000"/>
                </a:solidFill>
                <a:latin typeface="Arial"/>
                <a:ea typeface="Arial"/>
                <a:cs typeface="Arial"/>
                <a:sym typeface="Arial"/>
              </a:rPr>
              <a:t>Cont. of client steps </a:t>
            </a:r>
            <a:r>
              <a:rPr lang="en-US" sz="1600" b="1" i="0" u="none" strike="noStrike" cap="none">
                <a:solidFill>
                  <a:srgbClr val="8E0000"/>
                </a:solidFill>
                <a:latin typeface="Arial"/>
                <a:ea typeface="Arial"/>
                <a:cs typeface="Arial"/>
                <a:sym typeface="Arial"/>
              </a:rPr>
              <a:t>)</a:t>
            </a:r>
            <a:endParaRPr sz="1600" b="1" i="0" u="none" strike="noStrike" cap="none">
              <a:solidFill>
                <a:srgbClr val="002060"/>
              </a:solidFill>
              <a:latin typeface="Calibri"/>
              <a:ea typeface="Calibri"/>
              <a:cs typeface="Calibri"/>
              <a:sym typeface="Calibri"/>
            </a:endParaRPr>
          </a:p>
        </p:txBody>
      </p:sp>
      <p:graphicFrame>
        <p:nvGraphicFramePr>
          <p:cNvPr id="1077" name="Google Shape;1077;p132"/>
          <p:cNvGraphicFramePr/>
          <p:nvPr/>
        </p:nvGraphicFramePr>
        <p:xfrm>
          <a:off x="581450" y="1398614"/>
          <a:ext cx="11166400" cy="4243707"/>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0482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52400">
                <a:tc rowSpan="3">
                  <a:txBody>
                    <a:bodyPr/>
                    <a:lstStyle/>
                    <a:p>
                      <a:pPr marL="180975" marR="0" lvl="0" indent="-180975" algn="l" rtl="0">
                        <a:lnSpc>
                          <a:spcPct val="107000"/>
                        </a:lnSpc>
                        <a:spcBef>
                          <a:spcPts val="0"/>
                        </a:spcBef>
                        <a:spcAft>
                          <a:spcPts val="0"/>
                        </a:spcAft>
                        <a:buClr>
                          <a:srgbClr val="002060"/>
                        </a:buClr>
                        <a:buSzPts val="1200"/>
                        <a:buFont typeface="Arial"/>
                        <a:buAutoNum type="arabicPeriod" startAt="2"/>
                      </a:pPr>
                      <a:r>
                        <a:rPr lang="en-US" sz="1200" b="1" u="none" strike="noStrike" cap="none">
                          <a:solidFill>
                            <a:srgbClr val="002060"/>
                          </a:solidFill>
                          <a:latin typeface="Arial"/>
                          <a:ea typeface="Arial"/>
                          <a:cs typeface="Arial"/>
                          <a:sym typeface="Arial"/>
                        </a:rPr>
                        <a:t>Submit Letter of Appeal and proof of payment of appeal fee to the OToP through the PBAC, copy furnished the concerned Regional Director (RD), within ten (10) days from receipt of the RD’s disapproval of the Fidelity Bonding application.</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2.2 Transmit all records pertaining to the appeal 	to the OToP through the PBAC.</a:t>
                      </a:r>
                      <a:endParaRPr sz="1200" b="1" u="none" strike="noStrike" cap="none">
                        <a:solidFill>
                          <a:srgbClr val="002060"/>
                        </a:solidFill>
                        <a:latin typeface="Arial"/>
                        <a:ea typeface="Arial"/>
                        <a:cs typeface="Arial"/>
                        <a:sym typeface="Arial"/>
                      </a:endParaRPr>
                    </a:p>
                    <a:p>
                      <a:pPr marL="228600" marR="0" lvl="0" indent="0" algn="l"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Within five (5) days from receipt of Letter of Appeal and proof of payment (single and batch)</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Regional Director – Regional Office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52400">
                <a:tc vMerge="1">
                  <a:txBody>
                    <a:bodyPr/>
                    <a:lstStyle/>
                    <a:p>
                      <a:endParaRPr lang="en-US"/>
                    </a:p>
                  </a:txBody>
                  <a:tcPr/>
                </a:tc>
                <a:tc>
                  <a:txBody>
                    <a:bodyPr/>
                    <a:lstStyle/>
                    <a:p>
                      <a:pPr marL="0" marR="0" lvl="1" indent="0" algn="just" rtl="0">
                        <a:lnSpc>
                          <a:spcPct val="100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2.3 Receive complete documents pertaining to the appeal.</a:t>
                      </a:r>
                      <a:endParaRPr sz="1100" b="1" u="none" strike="noStrike" cap="none">
                        <a:solidFill>
                          <a:srgbClr val="002060"/>
                        </a:solidFill>
                        <a:latin typeface="Arial"/>
                        <a:ea typeface="Arial"/>
                        <a:cs typeface="Arial"/>
                        <a:sym typeface="Arial"/>
                      </a:endParaRPr>
                    </a:p>
                    <a:p>
                      <a:pPr marL="457200" marR="0" lvl="0" indent="0" algn="l" rtl="0">
                        <a:lnSpc>
                          <a:spcPct val="107000"/>
                        </a:lnSpc>
                        <a:spcBef>
                          <a:spcPts val="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 Minutes</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50 Minutes</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PBAC</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72525">
                <a:tc v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2.4 Resolve the appeal</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Within fifteen (15) days from receipt of complete documents (single and batch)</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Treasurer of the Philippines (TOP)</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1"/>
          <p:cNvSpPr/>
          <p:nvPr/>
        </p:nvSpPr>
        <p:spPr>
          <a:xfrm>
            <a:off x="304801" y="61857"/>
            <a:ext cx="11887199" cy="6535980"/>
          </a:xfrm>
          <a:prstGeom prst="rect">
            <a:avLst/>
          </a:prstGeom>
          <a:noFill/>
          <a:ln>
            <a:noFill/>
          </a:ln>
        </p:spPr>
        <p:txBody>
          <a:bodyPr spcFirstLastPara="1" wrap="square" lIns="91425" tIns="45700" rIns="91425" bIns="45700" anchor="t" anchorCtr="0">
            <a:spAutoFit/>
          </a:bodyPr>
          <a:lstStyle/>
          <a:p>
            <a:pPr marL="685800" marR="0" lvl="0" indent="-685800" algn="ctr" rtl="0">
              <a:lnSpc>
                <a:spcPct val="107000"/>
              </a:lnSpc>
              <a:spcBef>
                <a:spcPts val="0"/>
              </a:spcBef>
              <a:spcAft>
                <a:spcPts val="0"/>
              </a:spcAft>
              <a:buClr>
                <a:srgbClr val="000000"/>
              </a:buClr>
              <a:buSzPts val="2000"/>
              <a:buFont typeface="Arial"/>
              <a:buNone/>
            </a:pPr>
            <a:r>
              <a:rPr lang="en-US" sz="2000" b="1" i="0" u="none" strike="noStrike" cap="none">
                <a:solidFill>
                  <a:srgbClr val="002060"/>
                </a:solidFill>
                <a:latin typeface="Helvetica Neue"/>
                <a:ea typeface="Helvetica Neue"/>
                <a:cs typeface="Helvetica Neue"/>
                <a:sym typeface="Helvetica Neue"/>
              </a:rPr>
              <a:t>LIST OF SERVICES</a:t>
            </a:r>
            <a:endParaRPr sz="2000" b="1" i="0" u="none" strike="noStrike" cap="none">
              <a:solidFill>
                <a:srgbClr val="002060"/>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700"/>
              <a:buFont typeface="Arial"/>
              <a:buNone/>
            </a:pPr>
            <a:endParaRPr sz="1700" b="1" i="0"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r>
              <a:rPr lang="en-US" sz="2000" b="1" i="0" u="none" strike="noStrike" cap="none">
                <a:solidFill>
                  <a:srgbClr val="C00000"/>
                </a:solidFill>
                <a:latin typeface="Arial"/>
                <a:ea typeface="Arial"/>
                <a:cs typeface="Arial"/>
                <a:sym typeface="Arial"/>
              </a:rPr>
              <a:t>REGIONAL OFFICE – External Services:</a:t>
            </a:r>
            <a:r>
              <a:rPr lang="en-US" sz="1700" b="1" i="0" u="none" strike="noStrike" cap="none">
                <a:solidFill>
                  <a:srgbClr val="002060"/>
                </a:solidFill>
                <a:latin typeface="Arial"/>
                <a:ea typeface="Arial"/>
                <a:cs typeface="Arial"/>
                <a:sym typeface="Arial"/>
              </a:rPr>
              <a:t>	</a:t>
            </a:r>
            <a:endParaRPr sz="1700" b="1" i="0"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1. Fidelity Bonding</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	1.1 Online Application (Online Fidelity Bonding System) </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	1.2 Manual Application (Submission through Email or Drop Box in lieu of Over-the-Counter </a:t>
            </a:r>
            <a:br>
              <a:rPr lang="en-US" sz="1700" b="1" i="0" u="none" strike="noStrike" cap="none">
                <a:solidFill>
                  <a:srgbClr val="002060"/>
                </a:solidFill>
                <a:latin typeface="Arial"/>
                <a:ea typeface="Arial"/>
                <a:cs typeface="Arial"/>
                <a:sym typeface="Arial"/>
              </a:rPr>
            </a:br>
            <a:r>
              <a:rPr lang="en-US" sz="1700" b="1" i="0" u="none" strike="noStrike" cap="none">
                <a:solidFill>
                  <a:srgbClr val="002060"/>
                </a:solidFill>
                <a:latin typeface="Arial"/>
                <a:ea typeface="Arial"/>
                <a:cs typeface="Arial"/>
                <a:sym typeface="Arial"/>
              </a:rPr>
              <a:t>                     Transactions)</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	1.3 Online Application for Cancellation of Fidelity Bond</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	1.4 Manual Application for Cancellation of Fidelity Bond</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	1.5 Request for Appeal to the Office of the Treasurer of the Philippines through the Public Bonding </a:t>
            </a:r>
            <a:br>
              <a:rPr lang="en-US" sz="1700" b="1" i="0" u="none" strike="noStrike" cap="none">
                <a:solidFill>
                  <a:srgbClr val="002060"/>
                </a:solidFill>
                <a:latin typeface="Arial"/>
                <a:ea typeface="Arial"/>
                <a:cs typeface="Arial"/>
                <a:sym typeface="Arial"/>
              </a:rPr>
            </a:br>
            <a:r>
              <a:rPr lang="en-US" sz="1700" b="1" i="0" u="none" strike="noStrike" cap="none">
                <a:solidFill>
                  <a:srgbClr val="002060"/>
                </a:solidFill>
                <a:latin typeface="Arial"/>
                <a:ea typeface="Arial"/>
                <a:cs typeface="Arial"/>
                <a:sym typeface="Arial"/>
              </a:rPr>
              <a:t>                     Appeals Committee</a:t>
            </a:r>
            <a:br>
              <a:rPr lang="en-US" sz="1700" b="1" i="0" u="none" strike="noStrike" cap="none">
                <a:solidFill>
                  <a:srgbClr val="002060"/>
                </a:solidFill>
                <a:latin typeface="Arial"/>
                <a:ea typeface="Arial"/>
                <a:cs typeface="Arial"/>
                <a:sym typeface="Arial"/>
              </a:rPr>
            </a:br>
            <a:r>
              <a:rPr lang="en-US" sz="1700" b="1" i="0" u="none" strike="noStrike" cap="none">
                <a:solidFill>
                  <a:srgbClr val="002060"/>
                </a:solidFill>
                <a:latin typeface="Arial"/>
                <a:ea typeface="Arial"/>
                <a:cs typeface="Arial"/>
                <a:sym typeface="Arial"/>
              </a:rPr>
              <a:t>	1.6 Request for Appeal on Contested Application of Fidelity Bond</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2. Issuance of Certification/ Confirmation of Deposited National Collections</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	2.1 NGAs Certification for the Release and Realignment of Funds</a:t>
            </a:r>
            <a:br>
              <a:rPr lang="en-US" sz="1700" b="1" i="0" u="none" strike="noStrike" cap="none">
                <a:solidFill>
                  <a:srgbClr val="002060"/>
                </a:solidFill>
                <a:latin typeface="Arial"/>
                <a:ea typeface="Arial"/>
                <a:cs typeface="Arial"/>
                <a:sym typeface="Arial"/>
              </a:rPr>
            </a:br>
            <a:r>
              <a:rPr lang="en-US" sz="1700" b="1" i="0" u="none" strike="noStrike" cap="none">
                <a:solidFill>
                  <a:srgbClr val="002060"/>
                </a:solidFill>
                <a:latin typeface="Arial"/>
                <a:ea typeface="Arial"/>
                <a:cs typeface="Arial"/>
                <a:sym typeface="Arial"/>
              </a:rPr>
              <a:t>	2.2 Confirmation/ Verification of Deposited National Collection for COA and/ NGAs Validation of Deposits </a:t>
            </a:r>
            <a:br>
              <a:rPr lang="en-US" sz="1700" b="1" i="0" u="none" strike="noStrike" cap="none">
                <a:solidFill>
                  <a:srgbClr val="002060"/>
                </a:solidFill>
                <a:latin typeface="Arial"/>
                <a:ea typeface="Arial"/>
                <a:cs typeface="Arial"/>
                <a:sym typeface="Arial"/>
              </a:rPr>
            </a:br>
            <a:r>
              <a:rPr lang="en-US" sz="1700" b="1" i="0" u="none" strike="noStrike" cap="none">
                <a:solidFill>
                  <a:srgbClr val="002060"/>
                </a:solidFill>
                <a:latin typeface="Arial"/>
                <a:ea typeface="Arial"/>
                <a:cs typeface="Arial"/>
                <a:sym typeface="Arial"/>
              </a:rPr>
              <a:t>              through the National Government Collections and Disbursement System (NGCDS)</a:t>
            </a:r>
            <a:br>
              <a:rPr lang="en-US" sz="1700" b="1" i="0" u="none" strike="noStrike" cap="none">
                <a:solidFill>
                  <a:srgbClr val="002060"/>
                </a:solidFill>
                <a:latin typeface="Arial"/>
                <a:ea typeface="Arial"/>
                <a:cs typeface="Arial"/>
                <a:sym typeface="Arial"/>
              </a:rPr>
            </a:br>
            <a:r>
              <a:rPr lang="en-US" sz="1700" b="1" i="0" u="none" strike="noStrike" cap="none">
                <a:solidFill>
                  <a:srgbClr val="002060"/>
                </a:solidFill>
                <a:latin typeface="Arial"/>
                <a:ea typeface="Arial"/>
                <a:cs typeface="Arial"/>
                <a:sym typeface="Arial"/>
              </a:rPr>
              <a:t>	2.3 Confirmation/ Verification of Deposited National Collection for COA and/ NGAs Validation of Deposits </a:t>
            </a:r>
            <a:br>
              <a:rPr lang="en-US" sz="1700" b="1" i="0" u="none" strike="noStrike" cap="none">
                <a:solidFill>
                  <a:srgbClr val="002060"/>
                </a:solidFill>
                <a:latin typeface="Arial"/>
                <a:ea typeface="Arial"/>
                <a:cs typeface="Arial"/>
                <a:sym typeface="Arial"/>
              </a:rPr>
            </a:br>
            <a:r>
              <a:rPr lang="en-US" sz="1700" b="1" i="0" u="none" strike="noStrike" cap="none">
                <a:solidFill>
                  <a:srgbClr val="002060"/>
                </a:solidFill>
                <a:latin typeface="Arial"/>
                <a:ea typeface="Arial"/>
                <a:cs typeface="Arial"/>
                <a:sym typeface="Arial"/>
              </a:rPr>
              <a:t>              through the National Collections Application System (NCAS)</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 </a:t>
            </a:r>
            <a:endParaRPr sz="1700" b="1" i="0" u="none" strike="noStrike" cap="none">
              <a:solidFill>
                <a:srgbClr val="002060"/>
              </a:solidFill>
              <a:latin typeface="Arial"/>
              <a:ea typeface="Arial"/>
              <a:cs typeface="Arial"/>
              <a:sym typeface="Arial"/>
            </a:endParaRPr>
          </a:p>
        </p:txBody>
      </p:sp>
      <p:pic>
        <p:nvPicPr>
          <p:cNvPr id="284" name="Google Shape;284;p11"/>
          <p:cNvPicPr preferRelativeResize="0"/>
          <p:nvPr/>
        </p:nvPicPr>
        <p:blipFill rotWithShape="1">
          <a:blip r:embed="rId3">
            <a:alphaModFix/>
          </a:blip>
          <a:srcRect/>
          <a:stretch/>
        </p:blipFill>
        <p:spPr>
          <a:xfrm>
            <a:off x="11089759" y="17898"/>
            <a:ext cx="909005" cy="7979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133"/>
          <p:cNvSpPr txBox="1"/>
          <p:nvPr/>
        </p:nvSpPr>
        <p:spPr>
          <a:xfrm>
            <a:off x="0" y="0"/>
            <a:ext cx="12192000" cy="892552"/>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1.5  Request for Appeal to the Office of the Treasurer of the Philippines (OTOP) through                   	the Public Bonding Appeals Committee (PBAC)</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1083" name="Google Shape;1083;p133"/>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1084" name="Google Shape;1084;p133"/>
          <p:cNvSpPr txBox="1"/>
          <p:nvPr/>
        </p:nvSpPr>
        <p:spPr>
          <a:xfrm>
            <a:off x="68642" y="937113"/>
            <a:ext cx="11679192" cy="342466"/>
          </a:xfrm>
          <a:prstGeom prst="rect">
            <a:avLst/>
          </a:prstGeom>
          <a:noFill/>
          <a:ln>
            <a:noFill/>
          </a:ln>
        </p:spPr>
        <p:txBody>
          <a:bodyPr spcFirstLastPara="1" wrap="square" lIns="91425" tIns="45700" rIns="91425" bIns="45700" anchor="t" anchorCtr="0">
            <a:spAutoFit/>
          </a:bodyPr>
          <a:lstStyle/>
          <a:p>
            <a:pPr marL="450215"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a:t>
            </a:r>
            <a:r>
              <a:rPr lang="en-US" sz="1600" b="1" i="1" u="none" strike="noStrike" cap="none">
                <a:solidFill>
                  <a:srgbClr val="8E0000"/>
                </a:solidFill>
                <a:latin typeface="Arial"/>
                <a:ea typeface="Arial"/>
                <a:cs typeface="Arial"/>
                <a:sym typeface="Arial"/>
              </a:rPr>
              <a:t>Cont. of client steps </a:t>
            </a:r>
            <a:r>
              <a:rPr lang="en-US" sz="1600" b="1" i="0" u="none" strike="noStrike" cap="none">
                <a:solidFill>
                  <a:srgbClr val="8E0000"/>
                </a:solidFill>
                <a:latin typeface="Arial"/>
                <a:ea typeface="Arial"/>
                <a:cs typeface="Arial"/>
                <a:sym typeface="Arial"/>
              </a:rPr>
              <a:t>)</a:t>
            </a:r>
            <a:endParaRPr sz="1600" b="1" i="0" u="none" strike="noStrike" cap="none">
              <a:solidFill>
                <a:srgbClr val="002060"/>
              </a:solidFill>
              <a:latin typeface="Calibri"/>
              <a:ea typeface="Calibri"/>
              <a:cs typeface="Calibri"/>
              <a:sym typeface="Calibri"/>
            </a:endParaRPr>
          </a:p>
        </p:txBody>
      </p:sp>
      <p:graphicFrame>
        <p:nvGraphicFramePr>
          <p:cNvPr id="1085" name="Google Shape;1085;p133"/>
          <p:cNvGraphicFramePr/>
          <p:nvPr/>
        </p:nvGraphicFramePr>
        <p:xfrm>
          <a:off x="581450" y="1398614"/>
          <a:ext cx="11166400" cy="2880425"/>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0482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974525">
                <a:tc>
                  <a:txBody>
                    <a:bodyPr/>
                    <a:lstStyle/>
                    <a:p>
                      <a:pPr marL="0" marR="0" lvl="0" indent="0" algn="l"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3. 	Receive TOP’s decision  on the 	request for appeal.</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5910" marR="0" lvl="0" indent="-29210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3.1 Issue the decision to the appellant on the request for appeal.</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 Minutes</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50 Minutes</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PBAC</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74525">
                <a:tc gridSpan="2">
                  <a:txBody>
                    <a:bodyPr/>
                    <a:lstStyle/>
                    <a:p>
                      <a:pPr marL="0" marR="0" lvl="0" indent="0" algn="ctr" rtl="0">
                        <a:lnSpc>
                          <a:spcPct val="107000"/>
                        </a:lnSpc>
                        <a:spcBef>
                          <a:spcPts val="0"/>
                        </a:spcBef>
                        <a:spcAft>
                          <a:spcPts val="0"/>
                        </a:spcAft>
                        <a:buClr>
                          <a:srgbClr val="000000"/>
                        </a:buClr>
                        <a:buSzPts val="300"/>
                        <a:buFont typeface="Arial"/>
                        <a:buNone/>
                      </a:pPr>
                      <a:r>
                        <a:rPr lang="en-US" sz="3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TOTAL :</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500"/>
                        <a:buFont typeface="Arial"/>
                        <a:buNone/>
                      </a:pPr>
                      <a:r>
                        <a:rPr lang="en-US" sz="5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PHP1,000.00</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20 Days &amp;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15 Minutes (single);</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20 Days,</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Hours &amp; 30 Minutes</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                 </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134"/>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1.6  Request for Appeal on Contested Application of Fidelity Bond</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1091" name="Google Shape;1091;p134"/>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1092" name="Google Shape;1092;p134"/>
          <p:cNvSpPr txBox="1"/>
          <p:nvPr/>
        </p:nvSpPr>
        <p:spPr>
          <a:xfrm>
            <a:off x="68642" y="766989"/>
            <a:ext cx="11679192" cy="605935"/>
          </a:xfrm>
          <a:prstGeom prst="rect">
            <a:avLst/>
          </a:prstGeom>
          <a:noFill/>
          <a:ln>
            <a:noFill/>
          </a:ln>
        </p:spPr>
        <p:txBody>
          <a:bodyPr spcFirstLastPara="1" wrap="square" lIns="91425" tIns="45700" rIns="91425" bIns="45700" anchor="t" anchorCtr="0">
            <a:spAutoFit/>
          </a:bodyPr>
          <a:lstStyle/>
          <a:p>
            <a:pPr marL="450215"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002060"/>
                </a:solidFill>
                <a:latin typeface="Arial"/>
                <a:ea typeface="Arial"/>
                <a:cs typeface="Arial"/>
                <a:sym typeface="Arial"/>
              </a:rPr>
              <a:t>To provide guidelines on the appeals process relating to contested Fidelity Bonding applications of accountable public officers by any party with interest to the Fidelity Bonding application.</a:t>
            </a:r>
            <a:endParaRPr sz="1600" b="1" i="0" u="none" strike="noStrike" cap="none">
              <a:solidFill>
                <a:srgbClr val="002060"/>
              </a:solidFill>
              <a:latin typeface="Calibri"/>
              <a:ea typeface="Calibri"/>
              <a:cs typeface="Calibri"/>
              <a:sym typeface="Calibri"/>
            </a:endParaRPr>
          </a:p>
        </p:txBody>
      </p:sp>
      <p:graphicFrame>
        <p:nvGraphicFramePr>
          <p:cNvPr id="1093" name="Google Shape;1093;p134"/>
          <p:cNvGraphicFramePr/>
          <p:nvPr/>
        </p:nvGraphicFramePr>
        <p:xfrm>
          <a:off x="581450" y="1398614"/>
          <a:ext cx="11166400" cy="489141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583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Office or Division:</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District Offices and Provincial Offices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83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Classification:</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Simple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83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Type of Transaction:</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G2C – Government to Citizens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583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Who may avail:</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Party with Interest to the Fidelity Bonding Application</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04825">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CHECKLIST REQUIREMENTS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52400">
                <a:tc gridSpan="2">
                  <a:txBody>
                    <a:bodyPr/>
                    <a:lstStyle/>
                    <a:p>
                      <a:pPr marL="146685" marR="0" lvl="0" indent="-146685"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Letter of Appeal to the Regional Director – 2 hard copies or electronic copy</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Provided by Client</a:t>
                      </a:r>
                      <a:endParaRPr sz="1400" u="none" strike="noStrike" cap="none"/>
                    </a:p>
                    <a:p>
                      <a:pPr marL="0" marR="0" lvl="0" indent="0" algn="l"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15725">
                <a:tc gridSpan="2">
                  <a:txBody>
                    <a:bodyPr/>
                    <a:lstStyle/>
                    <a:p>
                      <a:pPr marL="0" marR="0" lvl="0" indent="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2. Proof of payment of the appeal fee – 1 photocopy or electronic 	copy</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Provided by Client</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0482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ACTIONS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FEES TO BE PAID</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PROCESSING TIME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PERSON RESPONSIBLE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7"/>
                  </a:ext>
                </a:extLst>
              </a:tr>
              <a:tr h="152400">
                <a:tc>
                  <a:txBody>
                    <a:bodyPr/>
                    <a:lstStyle/>
                    <a:p>
                      <a:pPr marL="342900" marR="0" lvl="0" indent="-342900" algn="l" rtl="0">
                        <a:lnSpc>
                          <a:spcPct val="107000"/>
                        </a:lnSpc>
                        <a:spcBef>
                          <a:spcPts val="0"/>
                        </a:spcBef>
                        <a:spcAft>
                          <a:spcPts val="0"/>
                        </a:spcAft>
                        <a:buClr>
                          <a:srgbClr val="002060"/>
                        </a:buClr>
                        <a:buSzPts val="1200"/>
                        <a:buFont typeface="Calibri"/>
                        <a:buAutoNum type="arabicPeriod"/>
                      </a:pPr>
                      <a:r>
                        <a:rPr lang="en-US" sz="1200" b="1" u="none" strike="noStrike" cap="none">
                          <a:solidFill>
                            <a:srgbClr val="002060"/>
                          </a:solidFill>
                          <a:latin typeface="Arial"/>
                          <a:ea typeface="Arial"/>
                          <a:cs typeface="Arial"/>
                          <a:sym typeface="Arial"/>
                        </a:rPr>
                        <a:t>Pay appeal fee to be deposited/ credited to the account of the Treasurer of the Philippines (TOP).</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7180" marR="0" lvl="0" indent="-29718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PHP 1,000.00</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Land Bank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BTr Regular Fund</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3402-2844-20 </a:t>
                      </a:r>
                      <a:endParaRPr sz="1200" b="1">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Party with Interest</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52400">
                <a:tc>
                  <a:txBody>
                    <a:bodyPr/>
                    <a:lstStyle/>
                    <a:p>
                      <a:pPr marL="342900" marR="0" lvl="0" indent="-342900" algn="l" rtl="0">
                        <a:lnSpc>
                          <a:spcPct val="107000"/>
                        </a:lnSpc>
                        <a:spcBef>
                          <a:spcPts val="0"/>
                        </a:spcBef>
                        <a:spcAft>
                          <a:spcPts val="0"/>
                        </a:spcAft>
                        <a:buClr>
                          <a:srgbClr val="002060"/>
                        </a:buClr>
                        <a:buSzPts val="1200"/>
                        <a:buFont typeface="Arial"/>
                        <a:buAutoNum type="arabicPeriod" startAt="2"/>
                      </a:pPr>
                      <a:r>
                        <a:rPr lang="en-US" sz="1200" b="1" u="none" strike="noStrike" cap="none">
                          <a:solidFill>
                            <a:srgbClr val="002060"/>
                          </a:solidFill>
                          <a:latin typeface="Arial"/>
                          <a:ea typeface="Arial"/>
                          <a:cs typeface="Arial"/>
                          <a:sym typeface="Arial"/>
                        </a:rPr>
                        <a:t>Submit Letter of Appeal and proof of payment of appeal fee to the Regional Director, within thirty (30) days from approval and issuance of the Confirmation Letter (CL).</a:t>
                      </a:r>
                      <a:endParaRPr sz="1200" b="1" u="none" strike="noStrike" cap="none">
                        <a:solidFill>
                          <a:srgbClr val="002060"/>
                        </a:solidFill>
                        <a:latin typeface="Arial"/>
                        <a:ea typeface="Arial"/>
                        <a:cs typeface="Arial"/>
                        <a:sym typeface="Arial"/>
                      </a:endParaRPr>
                    </a:p>
                    <a:p>
                      <a:pPr marL="342900" marR="0" lvl="0" indent="-266700" algn="l" rtl="0">
                        <a:lnSpc>
                          <a:spcPct val="107000"/>
                        </a:lnSpc>
                        <a:spcBef>
                          <a:spcPts val="800"/>
                        </a:spcBef>
                        <a:spcAft>
                          <a:spcPts val="0"/>
                        </a:spcAft>
                        <a:buClr>
                          <a:schemeClr val="dk1"/>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5910" marR="0" lvl="0" indent="-29210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2.1 Receive and ensure the completeness of the submitted requirements.</a:t>
                      </a:r>
                      <a:endParaRPr sz="1200" b="1" u="none" strike="noStrike" cap="none">
                        <a:solidFill>
                          <a:srgbClr val="002060"/>
                        </a:solidFill>
                        <a:latin typeface="Arial"/>
                        <a:ea typeface="Arial"/>
                        <a:cs typeface="Arial"/>
                        <a:sym typeface="Arial"/>
                      </a:endParaRPr>
                    </a:p>
                    <a:p>
                      <a:pPr marL="295910" marR="0" lvl="0" indent="-29210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50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Regional Director – Regional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35"/>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1.6  Request for Appeal on Contested Application of Fidelity Bond</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1099" name="Google Shape;1099;p135"/>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1100" name="Google Shape;1100;p135"/>
          <p:cNvGraphicFramePr/>
          <p:nvPr/>
        </p:nvGraphicFramePr>
        <p:xfrm>
          <a:off x="581450" y="952039"/>
          <a:ext cx="11166400" cy="5792854"/>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9587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116575">
                <a:tc rowSpan="3">
                  <a:txBody>
                    <a:bodyPr/>
                    <a:lstStyle/>
                    <a:p>
                      <a:pPr marL="342900" marR="0" lvl="0" indent="-266700" algn="l" rtl="0">
                        <a:lnSpc>
                          <a:spcPct val="107000"/>
                        </a:lnSpc>
                        <a:spcBef>
                          <a:spcPts val="0"/>
                        </a:spcBef>
                        <a:spcAft>
                          <a:spcPts val="0"/>
                        </a:spcAft>
                        <a:buClr>
                          <a:schemeClr val="dk1"/>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5910" marR="0" lvl="0" indent="-29210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2.2 Direct concerned CTOO II/ OIC/ICO to elevate entire records pertaining to the contested Fidelity Bonding application. </a:t>
                      </a:r>
                      <a:endParaRPr sz="1200" b="1" u="none" strike="noStrike" cap="none">
                        <a:solidFill>
                          <a:srgbClr val="002060"/>
                        </a:solidFill>
                        <a:latin typeface="Arial"/>
                        <a:ea typeface="Arial"/>
                        <a:cs typeface="Arial"/>
                        <a:sym typeface="Arial"/>
                      </a:endParaRPr>
                    </a:p>
                    <a:p>
                      <a:pPr marL="295910" marR="0" lvl="0" indent="-29210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Within three (3) Days from receipt of Letter of Appeal and proof of payment (single and batch)</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Regional Director – Regional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08875">
                <a:tc vMerge="1">
                  <a:txBody>
                    <a:bodyPr/>
                    <a:lstStyle/>
                    <a:p>
                      <a:endParaRPr lang="en-US"/>
                    </a:p>
                  </a:txBody>
                  <a:tcPr/>
                </a:tc>
                <a:tc>
                  <a:txBody>
                    <a:bodyPr/>
                    <a:lstStyle/>
                    <a:p>
                      <a:pPr marL="265113" marR="0" lvl="1" indent="-265113"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2.3 Elevate entire records pertaining to the Fidelity Bonding application to the RD.</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 Day (single and batch)</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Chief Treasury Operations Officer I/II/OIC/ ICO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855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2.4 Resolve the appeal upon receipt of complete records from CTOO II/ OIC/ICO.</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Within fifteen (15) Days from receipt of complete documents (single and batch)</a:t>
                      </a:r>
                      <a:endParaRPr sz="14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Regional Director – Regional Office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74400">
                <a:tc>
                  <a:txBody>
                    <a:bodyPr/>
                    <a:lstStyle/>
                    <a:p>
                      <a:pPr marL="180975" marR="0" lvl="0" indent="-180975" algn="l"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3. Receive RD’s decision on the request for appeal on contested Fidelity Bonding application.</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5910" marR="0" lvl="0" indent="-29210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3.1 Issue the decision to the party with interest on the request for appeal.</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50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Regional Director – Regional Office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033825">
                <a:tc>
                  <a:txBody>
                    <a:bodyPr/>
                    <a:lstStyle/>
                    <a:p>
                      <a:pPr marL="180975" marR="0" lvl="0" indent="-180975" algn="l" rtl="0">
                        <a:lnSpc>
                          <a:spcPct val="107000"/>
                        </a:lnSpc>
                        <a:spcBef>
                          <a:spcPts val="0"/>
                        </a:spcBef>
                        <a:spcAft>
                          <a:spcPts val="0"/>
                        </a:spcAft>
                        <a:buClr>
                          <a:schemeClr val="dk1"/>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TOTAL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PHP1,000.00</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19 Days &amp;</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10 Minutes (single);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19 Days, 1 Hour &amp; 40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101" name="Google Shape;1101;p135"/>
          <p:cNvSpPr txBox="1"/>
          <p:nvPr/>
        </p:nvSpPr>
        <p:spPr>
          <a:xfrm>
            <a:off x="68642" y="660661"/>
            <a:ext cx="11679192" cy="342466"/>
          </a:xfrm>
          <a:prstGeom prst="rect">
            <a:avLst/>
          </a:prstGeom>
          <a:noFill/>
          <a:ln>
            <a:noFill/>
          </a:ln>
        </p:spPr>
        <p:txBody>
          <a:bodyPr spcFirstLastPara="1" wrap="square" lIns="91425" tIns="45700" rIns="91425" bIns="45700" anchor="t" anchorCtr="0">
            <a:spAutoFit/>
          </a:bodyPr>
          <a:lstStyle/>
          <a:p>
            <a:pPr marL="450215"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a:t>
            </a:r>
            <a:r>
              <a:rPr lang="en-US" sz="1600" b="1" i="1" u="none" strike="noStrike" cap="none">
                <a:solidFill>
                  <a:srgbClr val="8E0000"/>
                </a:solidFill>
                <a:latin typeface="Arial"/>
                <a:ea typeface="Arial"/>
                <a:cs typeface="Arial"/>
                <a:sym typeface="Arial"/>
              </a:rPr>
              <a:t>Cont. of client steps </a:t>
            </a:r>
            <a:r>
              <a:rPr lang="en-US" sz="1600" b="1" i="0" u="none" strike="noStrike" cap="none">
                <a:solidFill>
                  <a:srgbClr val="8E0000"/>
                </a:solidFill>
                <a:latin typeface="Arial"/>
                <a:ea typeface="Arial"/>
                <a:cs typeface="Arial"/>
                <a:sym typeface="Arial"/>
              </a:rPr>
              <a:t>)</a:t>
            </a:r>
            <a:endParaRPr sz="1600" b="1" i="0" u="none" strike="noStrike" cap="none">
              <a:solidFill>
                <a:srgbClr val="00206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136"/>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2.	Issuance of Certification/Confirmation of Deposited National Collections</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1107" name="Google Shape;1107;p136"/>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1108" name="Google Shape;1108;p136"/>
          <p:cNvSpPr txBox="1"/>
          <p:nvPr/>
        </p:nvSpPr>
        <p:spPr>
          <a:xfrm>
            <a:off x="68642" y="766989"/>
            <a:ext cx="11679192" cy="1271310"/>
          </a:xfrm>
          <a:prstGeom prst="rect">
            <a:avLst/>
          </a:prstGeom>
          <a:noFill/>
          <a:ln>
            <a:noFill/>
          </a:ln>
        </p:spPr>
        <p:txBody>
          <a:bodyPr spcFirstLastPara="1" wrap="square" lIns="91425" tIns="45700" rIns="91425" bIns="45700" anchor="t" anchorCtr="0">
            <a:spAutoFit/>
          </a:bodyPr>
          <a:lstStyle/>
          <a:p>
            <a:pPr marL="540385" marR="0" lvl="0" indent="0" algn="just" rtl="0">
              <a:lnSpc>
                <a:spcPct val="107000"/>
              </a:lnSpc>
              <a:spcBef>
                <a:spcPts val="0"/>
              </a:spcBef>
              <a:spcAft>
                <a:spcPts val="0"/>
              </a:spcAft>
              <a:buClr>
                <a:srgbClr val="000000"/>
              </a:buClr>
              <a:buSzPts val="1200"/>
              <a:buFont typeface="Arial"/>
              <a:buNone/>
            </a:pPr>
            <a:r>
              <a:rPr lang="en-US" sz="1200" b="1" i="0" u="none" strike="noStrike" cap="none">
                <a:solidFill>
                  <a:srgbClr val="002060"/>
                </a:solidFill>
                <a:latin typeface="Arial"/>
                <a:ea typeface="Arial"/>
                <a:cs typeface="Arial"/>
                <a:sym typeface="Arial"/>
              </a:rPr>
              <a:t>To certify and confirm the amount of deposited national collections thru AGDBs of the requesting National Government Agencies (NGAs), National Collecting Officers and the Commission on Audit (COA)</a:t>
            </a:r>
            <a:endParaRPr sz="1400" b="0" i="0" u="none" strike="noStrike" cap="none">
              <a:solidFill>
                <a:srgbClr val="000000"/>
              </a:solidFill>
              <a:latin typeface="Arial"/>
              <a:ea typeface="Arial"/>
              <a:cs typeface="Arial"/>
              <a:sym typeface="Arial"/>
            </a:endParaRPr>
          </a:p>
          <a:p>
            <a:pPr marL="808038" marR="0" lvl="1" indent="-76200" algn="l" rtl="0">
              <a:lnSpc>
                <a:spcPct val="107000"/>
              </a:lnSpc>
              <a:spcBef>
                <a:spcPts val="800"/>
              </a:spcBef>
              <a:spcAft>
                <a:spcPts val="0"/>
              </a:spcAft>
              <a:buClr>
                <a:srgbClr val="002060"/>
              </a:buClr>
              <a:buSzPts val="1200"/>
              <a:buFont typeface="Calibri"/>
              <a:buAutoNum type="arabicPeriod"/>
            </a:pPr>
            <a:r>
              <a:rPr lang="en-US" sz="1200" b="1" i="0" u="none" strike="noStrike" cap="none">
                <a:solidFill>
                  <a:srgbClr val="002060"/>
                </a:solidFill>
                <a:latin typeface="Arial"/>
                <a:ea typeface="Arial"/>
                <a:cs typeface="Arial"/>
                <a:sym typeface="Arial"/>
              </a:rPr>
              <a:t>  NGAs Certification for the Release and Realignment of Funds </a:t>
            </a:r>
            <a:endParaRPr sz="1200" b="1" i="0" u="none" strike="noStrike" cap="none">
              <a:solidFill>
                <a:srgbClr val="002060"/>
              </a:solidFill>
              <a:latin typeface="Arial"/>
              <a:ea typeface="Arial"/>
              <a:cs typeface="Arial"/>
              <a:sym typeface="Arial"/>
            </a:endParaRPr>
          </a:p>
          <a:p>
            <a:pPr marL="540385" marR="0" lvl="0" indent="0" algn="l" rtl="0">
              <a:lnSpc>
                <a:spcPct val="107000"/>
              </a:lnSpc>
              <a:spcBef>
                <a:spcPts val="800"/>
              </a:spcBef>
              <a:spcAft>
                <a:spcPts val="0"/>
              </a:spcAft>
              <a:buClr>
                <a:srgbClr val="000000"/>
              </a:buClr>
              <a:buSzPts val="1200"/>
              <a:buFont typeface="Arial"/>
              <a:buNone/>
            </a:pPr>
            <a:r>
              <a:rPr lang="en-US" sz="1200" b="1" i="0" u="none" strike="noStrike" cap="none">
                <a:solidFill>
                  <a:srgbClr val="002060"/>
                </a:solidFill>
                <a:latin typeface="Arial"/>
                <a:ea typeface="Arial"/>
                <a:cs typeface="Arial"/>
                <a:sym typeface="Arial"/>
              </a:rPr>
              <a:t>Regional Offices shall issue Confirmation/Certification of Deposited National Collections requested by NGAs for remittances for the current year starting August 01, 2022.</a:t>
            </a:r>
            <a:endParaRPr sz="1200" b="1" i="0" u="none" strike="noStrike" cap="none">
              <a:solidFill>
                <a:srgbClr val="002060"/>
              </a:solidFill>
              <a:latin typeface="Arial"/>
              <a:ea typeface="Arial"/>
              <a:cs typeface="Arial"/>
              <a:sym typeface="Arial"/>
            </a:endParaRPr>
          </a:p>
        </p:txBody>
      </p:sp>
      <p:graphicFrame>
        <p:nvGraphicFramePr>
          <p:cNvPr id="1109" name="Google Shape;1109;p136"/>
          <p:cNvGraphicFramePr/>
          <p:nvPr/>
        </p:nvGraphicFramePr>
        <p:xfrm>
          <a:off x="444166" y="2147062"/>
          <a:ext cx="11166400" cy="4340743"/>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409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Office or Division:</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District Offices and Provincial Offices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09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Classification:</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Simple (1 month to 1 year)</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409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Type of Transaction:</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G2G – Government to Government</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409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Who may avail:</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National Government Agencies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86725">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CHECKLIST REQUIREMENTS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92925">
                <a:tc gridSpan="2">
                  <a:txBody>
                    <a:bodyPr/>
                    <a:lstStyle/>
                    <a:p>
                      <a:pPr marL="146685" marR="0" lvl="0" indent="-146685"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Accomplished Request Form for Certification – 1 original copy or electronic copy</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Bureau of the Treasury Website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92925">
                <a:tc gridSpan="2">
                  <a:txBody>
                    <a:bodyPr/>
                    <a:lstStyle/>
                    <a:p>
                      <a:pPr marL="146685" marR="0" lvl="0" indent="-146685"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Detailed schedule of deposited collections (in case of two/more transactions) – 1 original copy or electronic copy</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rowSpan="2"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Provided by Client</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006"/>
                  </a:ext>
                </a:extLst>
              </a:tr>
              <a:tr h="292925">
                <a:tc gridSpan="2">
                  <a:txBody>
                    <a:bodyPr/>
                    <a:lstStyle/>
                    <a:p>
                      <a:pPr marL="146685" marR="0" lvl="0" indent="-146685"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 Validated OnColl Payment/Deposit slip/s or its equivalent – 1 photocopy or electronic copy</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7"/>
                  </a:ext>
                </a:extLst>
              </a:tr>
              <a:tr h="18672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ACTIONS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FEES TO BE PAID</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PROCESSING TIME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PERSON RESPONSIBLE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8"/>
                  </a:ext>
                </a:extLst>
              </a:tr>
              <a:tr h="827675">
                <a:tc rowSpan="2">
                  <a:txBody>
                    <a:bodyPr/>
                    <a:lstStyle/>
                    <a:p>
                      <a:pPr marL="180975" marR="0" lvl="0" indent="-180975" algn="just"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 Submit documentary requirements 	to the 	Regional Office (RO) 	where the NGA is 	located thru 	email or hard copy.</a:t>
                      </a:r>
                      <a:endParaRPr sz="1200" b="1" u="none" strike="noStrike" cap="none">
                        <a:solidFill>
                          <a:srgbClr val="002060"/>
                        </a:solidFill>
                        <a:latin typeface="Arial"/>
                        <a:ea typeface="Arial"/>
                        <a:cs typeface="Arial"/>
                        <a:sym typeface="Arial"/>
                      </a:endParaRPr>
                    </a:p>
                    <a:p>
                      <a:pPr marL="274320" marR="0" lvl="0" indent="0" algn="just"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 1.1 Evaluate the completeness of submitted requirements.</a:t>
                      </a:r>
                      <a:endParaRPr sz="1200" b="1" u="none" strike="noStrike" cap="none">
                        <a:solidFill>
                          <a:srgbClr val="002060"/>
                        </a:solidFill>
                        <a:latin typeface="Arial"/>
                        <a:ea typeface="Arial"/>
                        <a:cs typeface="Arial"/>
                        <a:sym typeface="Arial"/>
                      </a:endParaRPr>
                    </a:p>
                    <a:p>
                      <a:pPr marL="206375" marR="0" lvl="0" indent="-206375" algn="l"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 Minute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i="1" u="none" strike="noStrike" cap="none">
                          <a:solidFill>
                            <a:srgbClr val="002060"/>
                          </a:solidFill>
                          <a:latin typeface="Arial"/>
                          <a:ea typeface="Arial"/>
                          <a:cs typeface="Arial"/>
                          <a:sym typeface="Arial"/>
                        </a:rPr>
                        <a:t>Treasury Operations Officer (TROO)/ duly authorized personnel - </a:t>
                      </a:r>
                      <a:r>
                        <a:rPr lang="en-US" sz="1200" b="1" u="none" strike="noStrike" cap="none">
                          <a:solidFill>
                            <a:srgbClr val="002060"/>
                          </a:solidFill>
                          <a:latin typeface="Arial"/>
                          <a:ea typeface="Arial"/>
                          <a:cs typeface="Arial"/>
                          <a:sym typeface="Arial"/>
                        </a:rPr>
                        <a:t>Regional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131575">
                <a:tc vMerge="1">
                  <a:txBody>
                    <a:bodyPr/>
                    <a:lstStyle/>
                    <a:p>
                      <a:endParaRPr lang="en-US"/>
                    </a:p>
                  </a:txBody>
                  <a:tcPr/>
                </a:tc>
                <a:tc>
                  <a:txBody>
                    <a:bodyPr/>
                    <a:lstStyle/>
                    <a:p>
                      <a:pPr marL="206375" marR="0" lvl="0" indent="-206375" algn="just"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 1.2 Endorse the request and its supporting documents to the concerned Provincial/District Office (PO/DO).</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2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i="1" u="none" strike="noStrike" cap="none">
                          <a:solidFill>
                            <a:srgbClr val="002060"/>
                          </a:solidFill>
                          <a:latin typeface="Arial"/>
                          <a:ea typeface="Arial"/>
                          <a:cs typeface="Arial"/>
                          <a:sym typeface="Arial"/>
                        </a:rPr>
                        <a:t>TROO/ duly authorized personnel - </a:t>
                      </a:r>
                      <a:r>
                        <a:rPr lang="en-US" sz="1200" b="1" u="none" strike="noStrike" cap="none">
                          <a:solidFill>
                            <a:srgbClr val="002060"/>
                          </a:solidFill>
                          <a:latin typeface="Arial"/>
                          <a:ea typeface="Arial"/>
                          <a:cs typeface="Arial"/>
                          <a:sym typeface="Arial"/>
                        </a:rPr>
                        <a:t>Regional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137"/>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2.	Issuance of Certification/Confirmation of Deposited National Collections</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1115" name="Google Shape;1115;p137"/>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1116" name="Google Shape;1116;p137"/>
          <p:cNvGraphicFramePr/>
          <p:nvPr/>
        </p:nvGraphicFramePr>
        <p:xfrm>
          <a:off x="444166" y="1041268"/>
          <a:ext cx="11166400" cy="5685284"/>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7825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ACTIONS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FEES TO BE PAID</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PROCESSING TIME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PERSON RESPONSIBLE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225325">
                <a:tc rowSpan="3">
                  <a:txBody>
                    <a:bodyPr/>
                    <a:lstStyle/>
                    <a:p>
                      <a:pPr marL="274320" marR="0" lvl="0" indent="0" algn="ctr" rtl="0">
                        <a:lnSpc>
                          <a:spcPct val="107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65113" marR="0" lvl="0" indent="-265113" algn="just"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1.3 Process and validate the available data with the NGCDS against the requested Certification/ Confirmation of Deposited National Collections.</a:t>
                      </a:r>
                      <a:endParaRPr sz="1400" u="none" strike="noStrike" cap="none"/>
                    </a:p>
                    <a:p>
                      <a:pPr marL="206375" marR="0" lvl="0" indent="-206375" algn="just"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8 Days (depending on period of transactions in the request)¹</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TROO/ duly authorized personnel - </a:t>
                      </a:r>
                      <a:r>
                        <a:rPr lang="en-US" sz="1200" b="1" u="none" strike="noStrike" cap="none">
                          <a:solidFill>
                            <a:srgbClr val="002060"/>
                          </a:solidFill>
                          <a:latin typeface="Arial"/>
                          <a:ea typeface="Arial"/>
                          <a:cs typeface="Arial"/>
                          <a:sym typeface="Arial"/>
                        </a:rPr>
                        <a:t>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660525">
                <a:tc vMerge="1">
                  <a:txBody>
                    <a:bodyPr/>
                    <a:lstStyle/>
                    <a:p>
                      <a:endParaRPr lang="en-US"/>
                    </a:p>
                  </a:txBody>
                  <a:tcPr/>
                </a:tc>
                <a:tc>
                  <a:txBody>
                    <a:bodyPr/>
                    <a:lstStyle/>
                    <a:p>
                      <a:pPr marL="265113" marR="0" lvl="0" indent="-265113"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1.4 Fill-out the required fields in the Certification, create and print “Reprint” and “Final Print” of the Certification, affix initial and date on the “Prepared by” section and forward to the PO/DO Head for final evaluation and review.</a:t>
                      </a:r>
                      <a:endParaRPr sz="1400" u="none" strike="noStrike" cap="none"/>
                    </a:p>
                    <a:p>
                      <a:pPr marL="206375" marR="0" lvl="0" indent="-206375" algn="just"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10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TROO/ duly authorized personnel - </a:t>
                      </a:r>
                      <a:r>
                        <a:rPr lang="en-US" sz="1200" b="1" u="none" strike="noStrike" cap="none">
                          <a:solidFill>
                            <a:srgbClr val="002060"/>
                          </a:solidFill>
                          <a:latin typeface="Arial"/>
                          <a:ea typeface="Arial"/>
                          <a:cs typeface="Arial"/>
                          <a:sym typeface="Arial"/>
                        </a:rPr>
                        <a:t>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370400">
                <a:tc vMerge="1">
                  <a:txBody>
                    <a:bodyPr/>
                    <a:lstStyle/>
                    <a:p>
                      <a:endParaRPr lang="en-US"/>
                    </a:p>
                  </a:txBody>
                  <a:tcPr/>
                </a:tc>
                <a:tc>
                  <a:txBody>
                    <a:bodyPr/>
                    <a:lstStyle/>
                    <a:p>
                      <a:pPr marL="206375" marR="0" lvl="0" indent="-206375" algn="just"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1.5 Evaluate and review the Certification, affix initial and date on the “Reviewed/ Final Reviewed by” section, and forward the same to the concerned Regional Director (RD) for approval.</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10 Minutes</a:t>
                      </a:r>
                      <a:endParaRPr sz="12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Chief Treasury Operations Officer (CTOO) I/II/ICO/OIC</a:t>
                      </a:r>
                      <a:r>
                        <a:rPr lang="en-US" sz="1200" b="1" u="none" strike="noStrike" cap="none">
                          <a:solidFill>
                            <a:srgbClr val="002060"/>
                          </a:solidFill>
                          <a:latin typeface="Arial"/>
                          <a:ea typeface="Arial"/>
                          <a:cs typeface="Arial"/>
                          <a:sym typeface="Arial"/>
                        </a:rPr>
                        <a:t> - Provincial/ District Office</a:t>
                      </a:r>
                      <a:endParaRPr sz="1200" b="1"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117" name="Google Shape;1117;p137"/>
          <p:cNvSpPr txBox="1"/>
          <p:nvPr/>
        </p:nvSpPr>
        <p:spPr>
          <a:xfrm>
            <a:off x="68642" y="660660"/>
            <a:ext cx="11679192" cy="342466"/>
          </a:xfrm>
          <a:prstGeom prst="rect">
            <a:avLst/>
          </a:prstGeom>
          <a:noFill/>
          <a:ln>
            <a:noFill/>
          </a:ln>
        </p:spPr>
        <p:txBody>
          <a:bodyPr spcFirstLastPara="1" wrap="square" lIns="91425" tIns="45700" rIns="91425" bIns="45700" anchor="t" anchorCtr="0">
            <a:spAutoFit/>
          </a:bodyPr>
          <a:lstStyle/>
          <a:p>
            <a:pPr marL="450215"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a:t>
            </a:r>
            <a:r>
              <a:rPr lang="en-US" sz="1600" b="1" i="1" u="none" strike="noStrike" cap="none">
                <a:solidFill>
                  <a:srgbClr val="8E0000"/>
                </a:solidFill>
                <a:latin typeface="Arial"/>
                <a:ea typeface="Arial"/>
                <a:cs typeface="Arial"/>
                <a:sym typeface="Arial"/>
              </a:rPr>
              <a:t>Cont. of client steps </a:t>
            </a:r>
            <a:r>
              <a:rPr lang="en-US" sz="1600" b="1" i="0" u="none" strike="noStrike" cap="none">
                <a:solidFill>
                  <a:srgbClr val="8E0000"/>
                </a:solidFill>
                <a:latin typeface="Arial"/>
                <a:ea typeface="Arial"/>
                <a:cs typeface="Arial"/>
                <a:sym typeface="Arial"/>
              </a:rPr>
              <a:t>)</a:t>
            </a:r>
            <a:endParaRPr sz="1600" b="1" i="0" u="none" strike="noStrike" cap="none">
              <a:solidFill>
                <a:srgbClr val="00206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138"/>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2.	Issuance of Certification/Confirmation of Deposited National Collections</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1123" name="Google Shape;1123;p138"/>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1124" name="Google Shape;1124;p138"/>
          <p:cNvGraphicFramePr/>
          <p:nvPr/>
        </p:nvGraphicFramePr>
        <p:xfrm>
          <a:off x="444166" y="1041268"/>
          <a:ext cx="11166400" cy="2452372"/>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0482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ACTIONS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FEES TO BE PAID</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PROCESSING TIME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PERSON RESPONSIBLE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33850">
                <a:tc>
                  <a:txBody>
                    <a:bodyPr/>
                    <a:lstStyle/>
                    <a:p>
                      <a:pPr marL="274320" marR="0" lvl="0" indent="0" algn="ctr" rtl="0">
                        <a:lnSpc>
                          <a:spcPct val="107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06375" marR="0" lvl="0" indent="-206375" algn="just"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1.6 Sign the Certification and transmit to TOO/duly authorized personnel of the RO.</a:t>
                      </a:r>
                      <a:endParaRPr sz="1200" b="1" u="none" strike="noStrike" cap="none">
                        <a:solidFill>
                          <a:srgbClr val="002060"/>
                        </a:solidFill>
                        <a:latin typeface="Arial"/>
                        <a:ea typeface="Arial"/>
                        <a:cs typeface="Arial"/>
                        <a:sym typeface="Arial"/>
                      </a:endParaRPr>
                    </a:p>
                    <a:p>
                      <a:pPr marL="206375" marR="0" lvl="0" indent="-206375" algn="just"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10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i="1" u="none" strike="noStrike" cap="none">
                          <a:solidFill>
                            <a:srgbClr val="002060"/>
                          </a:solidFill>
                          <a:latin typeface="Arial"/>
                          <a:ea typeface="Arial"/>
                          <a:cs typeface="Arial"/>
                          <a:sym typeface="Arial"/>
                        </a:rPr>
                        <a:t>Regional Director/ Officer-in-Charge </a:t>
                      </a:r>
                      <a:r>
                        <a:rPr lang="en-US" sz="1200" b="1" u="none" strike="noStrike" cap="none">
                          <a:solidFill>
                            <a:srgbClr val="002060"/>
                          </a:solidFill>
                          <a:latin typeface="Arial"/>
                          <a:ea typeface="Arial"/>
                          <a:cs typeface="Arial"/>
                          <a:sym typeface="Arial"/>
                        </a:rPr>
                        <a:t>– Regional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52400">
                <a:tc>
                  <a:txBody>
                    <a:bodyPr/>
                    <a:lstStyle/>
                    <a:p>
                      <a:pPr marL="0" marR="0" lvl="0"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2.  Receive the Certification.</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06375" marR="0" lvl="0" indent="-206375"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2.1 Release the Certification to the client, with copy of signed Certification to concerned PO/DO.</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Minutes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TROO/ duly authorized personnel – </a:t>
                      </a:r>
                      <a:r>
                        <a:rPr lang="en-US" sz="1200" b="1" u="none" strike="noStrike" cap="none">
                          <a:solidFill>
                            <a:srgbClr val="002060"/>
                          </a:solidFill>
                          <a:latin typeface="Arial"/>
                          <a:ea typeface="Arial"/>
                          <a:cs typeface="Arial"/>
                          <a:sym typeface="Arial"/>
                        </a:rPr>
                        <a:t>Regional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52400">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TOTAL:</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8 Days &amp; 35 Minutes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125" name="Google Shape;1125;p138"/>
          <p:cNvSpPr txBox="1"/>
          <p:nvPr/>
        </p:nvSpPr>
        <p:spPr>
          <a:xfrm>
            <a:off x="68642" y="660660"/>
            <a:ext cx="11679192" cy="342466"/>
          </a:xfrm>
          <a:prstGeom prst="rect">
            <a:avLst/>
          </a:prstGeom>
          <a:noFill/>
          <a:ln>
            <a:noFill/>
          </a:ln>
        </p:spPr>
        <p:txBody>
          <a:bodyPr spcFirstLastPara="1" wrap="square" lIns="91425" tIns="45700" rIns="91425" bIns="45700" anchor="t" anchorCtr="0">
            <a:spAutoFit/>
          </a:bodyPr>
          <a:lstStyle/>
          <a:p>
            <a:pPr marL="450215"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a:t>
            </a:r>
            <a:r>
              <a:rPr lang="en-US" sz="1600" b="1" i="1" u="none" strike="noStrike" cap="none">
                <a:solidFill>
                  <a:srgbClr val="8E0000"/>
                </a:solidFill>
                <a:latin typeface="Arial"/>
                <a:ea typeface="Arial"/>
                <a:cs typeface="Arial"/>
                <a:sym typeface="Arial"/>
              </a:rPr>
              <a:t>Cont. of client steps </a:t>
            </a:r>
            <a:r>
              <a:rPr lang="en-US" sz="1600" b="1" i="0" u="none" strike="noStrike" cap="none">
                <a:solidFill>
                  <a:srgbClr val="8E0000"/>
                </a:solidFill>
                <a:latin typeface="Arial"/>
                <a:ea typeface="Arial"/>
                <a:cs typeface="Arial"/>
                <a:sym typeface="Arial"/>
              </a:rPr>
              <a:t>)</a:t>
            </a:r>
            <a:endParaRPr sz="1600" b="1" i="0" u="none" strike="noStrike" cap="none">
              <a:solidFill>
                <a:srgbClr val="002060"/>
              </a:solidFill>
              <a:latin typeface="Calibri"/>
              <a:ea typeface="Calibri"/>
              <a:cs typeface="Calibri"/>
              <a:sym typeface="Calibri"/>
            </a:endParaRPr>
          </a:p>
        </p:txBody>
      </p:sp>
      <p:sp>
        <p:nvSpPr>
          <p:cNvPr id="1126" name="Google Shape;1126;p138"/>
          <p:cNvSpPr txBox="1"/>
          <p:nvPr/>
        </p:nvSpPr>
        <p:spPr>
          <a:xfrm>
            <a:off x="105742" y="3499907"/>
            <a:ext cx="10975200" cy="338700"/>
          </a:xfrm>
          <a:prstGeom prst="rect">
            <a:avLst/>
          </a:prstGeom>
          <a:noFill/>
          <a:ln>
            <a:noFill/>
          </a:ln>
        </p:spPr>
        <p:txBody>
          <a:bodyPr spcFirstLastPara="1" wrap="square" lIns="91425" tIns="45700" rIns="91425" bIns="45700" anchor="t" anchorCtr="0">
            <a:spAutoFit/>
          </a:bodyPr>
          <a:lstStyle/>
          <a:p>
            <a:pPr marL="450215" marR="0" lvl="0" indent="-90170" algn="l" rtl="0">
              <a:lnSpc>
                <a:spcPct val="107000"/>
              </a:lnSpc>
              <a:spcBef>
                <a:spcPts val="0"/>
              </a:spcBef>
              <a:spcAft>
                <a:spcPts val="0"/>
              </a:spcAft>
              <a:buClr>
                <a:srgbClr val="000000"/>
              </a:buClr>
              <a:buSzPts val="1100"/>
              <a:buFont typeface="Arial"/>
              <a:buNone/>
            </a:pPr>
            <a:r>
              <a:rPr lang="en-US" sz="1100" b="1" i="1" u="none" strike="noStrike" cap="none">
                <a:solidFill>
                  <a:srgbClr val="002060"/>
                </a:solidFill>
                <a:latin typeface="Arial"/>
                <a:ea typeface="Arial"/>
                <a:cs typeface="Arial"/>
                <a:sym typeface="Arial"/>
              </a:rPr>
              <a:t>¹ For requests covering prior year transactions, processing time is 1 to 20 working days.</a:t>
            </a:r>
            <a:r>
              <a:rPr lang="en-US" sz="1600" b="1" i="0" u="none" strike="noStrike" cap="none">
                <a:solidFill>
                  <a:srgbClr val="002060"/>
                </a:solidFill>
                <a:latin typeface="Arial"/>
                <a:ea typeface="Arial"/>
                <a:cs typeface="Arial"/>
                <a:sym typeface="Arial"/>
              </a:rPr>
              <a:t> </a:t>
            </a:r>
            <a:endParaRPr sz="1400" b="1" i="0" u="none" strike="noStrike" cap="none">
              <a:solidFill>
                <a:srgbClr val="00206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39"/>
          <p:cNvSpPr txBox="1"/>
          <p:nvPr/>
        </p:nvSpPr>
        <p:spPr>
          <a:xfrm>
            <a:off x="0" y="0"/>
            <a:ext cx="12192000" cy="1200329"/>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2.2	Confirmation / Verification of Deposit National Collections for the Commission                           	on Audit and/or NGAs Validation of Deposits thru the National Government                           	Collection and 	Disbursement System (NGCDS)</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1132" name="Google Shape;1132;p139"/>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1133" name="Google Shape;1133;p139"/>
          <p:cNvGraphicFramePr/>
          <p:nvPr/>
        </p:nvGraphicFramePr>
        <p:xfrm>
          <a:off x="512791" y="1514742"/>
          <a:ext cx="11166400" cy="4880706"/>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409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Office or Division:</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District Offices and Provincial Offices</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09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Classification:</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Simple (1 month to 1 year)</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409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Type of Transaction:</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G2G – Government to Government</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409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Who may avail:</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National Government Agencies, National Collecting Officers, Commission on Audit</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86725">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CHECKLIST REQUIREMENTS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92925">
                <a:tc gridSpan="2">
                  <a:txBody>
                    <a:bodyPr/>
                    <a:lstStyle/>
                    <a:p>
                      <a:pPr marL="146685" marR="0" lvl="0" indent="-146685"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Accomplished Request Form for Certification – 1 original copy or electronic copy</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Bureau of the Treasury Website</a:t>
                      </a:r>
                      <a:endParaRPr sz="11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71325">
                <a:tc gridSpan="2">
                  <a:txBody>
                    <a:bodyPr/>
                    <a:lstStyle/>
                    <a:p>
                      <a:pPr marL="146685" marR="0" lvl="0" indent="-146685"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Detailed schedule of deposited collections (in case of two/more transactions) – 1 original copy or electronic copy</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Provided by Client</a:t>
                      </a:r>
                      <a:endParaRPr sz="11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8672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ACTIONS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FEES TO BE PAID</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PROCESSING TIME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PERSON RESPONSIBLE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7"/>
                  </a:ext>
                </a:extLst>
              </a:tr>
              <a:tr h="827675">
                <a:tc rowSpan="2">
                  <a:txBody>
                    <a:bodyPr/>
                    <a:lstStyle/>
                    <a:p>
                      <a:pPr marL="0" marR="0" lvl="0" indent="0" algn="just"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 Submit documentary requirements to the Provincial/ District Office (PO/DO) where the NGA is located thru email or hard copy.</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1.1 Evaluate the completeness of submitted requirements.</a:t>
                      </a:r>
                      <a:endParaRPr sz="12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206375" marR="0" lvl="0" indent="-206375" algn="just"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 Minute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i="1" u="none" strike="noStrike" cap="none">
                          <a:solidFill>
                            <a:srgbClr val="002060"/>
                          </a:solidFill>
                          <a:latin typeface="Arial"/>
                          <a:ea typeface="Arial"/>
                          <a:cs typeface="Arial"/>
                          <a:sym typeface="Arial"/>
                        </a:rPr>
                        <a:t>Treasury Operations Officer (TROO)/ duly authorized personnel – </a:t>
                      </a:r>
                      <a:r>
                        <a:rPr lang="en-US" sz="1200" b="1" u="none" strike="noStrike" cap="none">
                          <a:solidFill>
                            <a:srgbClr val="002060"/>
                          </a:solidFill>
                          <a:latin typeface="Arial"/>
                          <a:ea typeface="Arial"/>
                          <a:cs typeface="Arial"/>
                          <a:sym typeface="Arial"/>
                        </a:rPr>
                        <a:t>Provincial/ District Office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827675">
                <a:tc vMerge="1">
                  <a:txBody>
                    <a:bodyPr/>
                    <a:lstStyle/>
                    <a:p>
                      <a:endParaRPr lang="en-US"/>
                    </a:p>
                  </a:txBody>
                  <a:tcPr/>
                </a:tc>
                <a:tc>
                  <a:txBody>
                    <a:bodyPr/>
                    <a:lstStyle/>
                    <a:p>
                      <a:pPr marL="265113" marR="0" lvl="0" indent="-265113" algn="just"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1.2 Process and validate the available data with the NGCDS against the requested Certification/ Confirmation of Deposited National Collections.</a:t>
                      </a:r>
                      <a:endParaRPr sz="1200" b="1" u="none" strike="noStrike" cap="none">
                        <a:solidFill>
                          <a:srgbClr val="002060"/>
                        </a:solidFill>
                        <a:latin typeface="Arial"/>
                        <a:ea typeface="Arial"/>
                        <a:cs typeface="Arial"/>
                        <a:sym typeface="Arial"/>
                      </a:endParaRPr>
                    </a:p>
                    <a:p>
                      <a:pPr marL="206375" marR="0" lvl="0" indent="-206375" algn="just"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8 Days (depending on period of transactions in the request)¹</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TROO/duly authorized personnel -</a:t>
                      </a:r>
                      <a:r>
                        <a:rPr lang="en-US" sz="1200" b="1" u="none" strike="noStrike" cap="none">
                          <a:solidFill>
                            <a:srgbClr val="002060"/>
                          </a:solidFill>
                          <a:latin typeface="Arial"/>
                          <a:ea typeface="Arial"/>
                          <a:cs typeface="Arial"/>
                          <a:sym typeface="Arial"/>
                        </a:rPr>
                        <a:t>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graphicFrame>
        <p:nvGraphicFramePr>
          <p:cNvPr id="1138" name="Google Shape;1138;p140"/>
          <p:cNvGraphicFramePr/>
          <p:nvPr/>
        </p:nvGraphicFramePr>
        <p:xfrm>
          <a:off x="444166" y="1626068"/>
          <a:ext cx="11166400" cy="4943259"/>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917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ACTIONS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FEES TO BE PAID</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PROCESSING TIME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PERSON RESPONSIBLE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785750">
                <a:tc>
                  <a:txBody>
                    <a:bodyPr/>
                    <a:lstStyle/>
                    <a:p>
                      <a:pPr marL="274320" marR="0" lvl="0" indent="0" algn="just" rtl="0">
                        <a:lnSpc>
                          <a:spcPct val="107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06375" marR="0" lvl="0" indent="-206375"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1.3 Fill-out the required fields in the Certification, create and print “Reprint” and “Final Print” of the Certification, affix initial and date on the “Prepared by” section and forward to the PO/DO Head for final evaluation and review.</a:t>
                      </a:r>
                      <a:endParaRPr sz="1400" u="none" strike="noStrike" cap="none"/>
                    </a:p>
                    <a:p>
                      <a:pPr marL="206375" marR="0" lvl="0" indent="-206375" algn="just" rtl="0">
                        <a:lnSpc>
                          <a:spcPct val="107000"/>
                        </a:lnSpc>
                        <a:spcBef>
                          <a:spcPts val="800"/>
                        </a:spcBef>
                        <a:spcAft>
                          <a:spcPts val="0"/>
                        </a:spcAft>
                        <a:buClr>
                          <a:srgbClr val="000000"/>
                        </a:buClr>
                        <a:buSzPts val="400"/>
                        <a:buFont typeface="Arial"/>
                        <a:buNone/>
                      </a:pPr>
                      <a:endParaRPr sz="4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10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TROO/duly authorized personnel -</a:t>
                      </a:r>
                      <a:r>
                        <a:rPr lang="en-US" sz="1200" b="1" u="none" strike="noStrike" cap="none">
                          <a:solidFill>
                            <a:srgbClr val="002060"/>
                          </a:solidFill>
                          <a:latin typeface="Arial"/>
                          <a:ea typeface="Arial"/>
                          <a:cs typeface="Arial"/>
                          <a:sym typeface="Arial"/>
                        </a:rPr>
                        <a:t>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73750">
                <a:tc>
                  <a:txBody>
                    <a:bodyPr/>
                    <a:lstStyle/>
                    <a:p>
                      <a:pPr marL="274320" marR="0" lvl="0" indent="0" algn="just" rtl="0">
                        <a:lnSpc>
                          <a:spcPct val="107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06375" marR="0" lvl="0" indent="-206375"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1.4 Evaluate and review the Certification, affix initial and date on the “Reviewed/ Final Reviewed by” section, and forward the same to the concerned Regional Director (RD) for approval.</a:t>
                      </a:r>
                      <a:endParaRPr sz="1200" b="1" u="none" strike="noStrike" cap="none">
                        <a:solidFill>
                          <a:srgbClr val="002060"/>
                        </a:solidFill>
                        <a:latin typeface="Arial"/>
                        <a:ea typeface="Arial"/>
                        <a:cs typeface="Arial"/>
                        <a:sym typeface="Arial"/>
                      </a:endParaRPr>
                    </a:p>
                    <a:p>
                      <a:pPr marL="206375" marR="0" lvl="0" indent="-206375" algn="just" rtl="0">
                        <a:lnSpc>
                          <a:spcPct val="107000"/>
                        </a:lnSpc>
                        <a:spcBef>
                          <a:spcPts val="800"/>
                        </a:spcBef>
                        <a:spcAft>
                          <a:spcPts val="0"/>
                        </a:spcAft>
                        <a:buClr>
                          <a:srgbClr val="000000"/>
                        </a:buClr>
                        <a:buSzPts val="400"/>
                        <a:buFont typeface="Arial"/>
                        <a:buNone/>
                      </a:pPr>
                      <a:endParaRPr sz="4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10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i="1" u="none" strike="noStrike" cap="none">
                          <a:solidFill>
                            <a:srgbClr val="002060"/>
                          </a:solidFill>
                          <a:latin typeface="Arial"/>
                          <a:ea typeface="Arial"/>
                          <a:cs typeface="Arial"/>
                          <a:sym typeface="Arial"/>
                        </a:rPr>
                        <a:t>Chief Treasury Operations Officer (CTOO) I/II/ICO/OIC</a:t>
                      </a:r>
                      <a:r>
                        <a:rPr lang="en-US" sz="1200" b="1" u="none" strike="noStrike" cap="none">
                          <a:solidFill>
                            <a:srgbClr val="002060"/>
                          </a:solidFill>
                          <a:latin typeface="Arial"/>
                          <a:ea typeface="Arial"/>
                          <a:cs typeface="Arial"/>
                          <a:sym typeface="Arial"/>
                        </a:rPr>
                        <a:t>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55700">
                <a:tc>
                  <a:txBody>
                    <a:bodyPr/>
                    <a:lstStyle/>
                    <a:p>
                      <a:pPr marL="27432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1.5 Sign the Certification and return to the concerned PO/DO.</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10 Minutes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Regional Director/ Officer-in-Charge </a:t>
                      </a:r>
                      <a:r>
                        <a:rPr lang="en-US" sz="1200" b="1" u="none" strike="noStrike" cap="none">
                          <a:solidFill>
                            <a:srgbClr val="002060"/>
                          </a:solidFill>
                          <a:latin typeface="Arial"/>
                          <a:ea typeface="Arial"/>
                          <a:cs typeface="Arial"/>
                          <a:sym typeface="Arial"/>
                        </a:rPr>
                        <a:t> –Regional Office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139" name="Google Shape;1139;p140"/>
          <p:cNvSpPr txBox="1"/>
          <p:nvPr/>
        </p:nvSpPr>
        <p:spPr>
          <a:xfrm>
            <a:off x="68642" y="1241965"/>
            <a:ext cx="11679192" cy="342466"/>
          </a:xfrm>
          <a:prstGeom prst="rect">
            <a:avLst/>
          </a:prstGeom>
          <a:noFill/>
          <a:ln>
            <a:noFill/>
          </a:ln>
        </p:spPr>
        <p:txBody>
          <a:bodyPr spcFirstLastPara="1" wrap="square" lIns="91425" tIns="45700" rIns="91425" bIns="45700" anchor="t" anchorCtr="0">
            <a:spAutoFit/>
          </a:bodyPr>
          <a:lstStyle/>
          <a:p>
            <a:pPr marL="450215"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a:t>
            </a:r>
            <a:r>
              <a:rPr lang="en-US" sz="1600" b="1" i="1" u="none" strike="noStrike" cap="none">
                <a:solidFill>
                  <a:srgbClr val="8E0000"/>
                </a:solidFill>
                <a:latin typeface="Arial"/>
                <a:ea typeface="Arial"/>
                <a:cs typeface="Arial"/>
                <a:sym typeface="Arial"/>
              </a:rPr>
              <a:t>Cont. of client steps </a:t>
            </a:r>
            <a:r>
              <a:rPr lang="en-US" sz="1600" b="1" i="0" u="none" strike="noStrike" cap="none">
                <a:solidFill>
                  <a:srgbClr val="8E0000"/>
                </a:solidFill>
                <a:latin typeface="Arial"/>
                <a:ea typeface="Arial"/>
                <a:cs typeface="Arial"/>
                <a:sym typeface="Arial"/>
              </a:rPr>
              <a:t>)</a:t>
            </a:r>
            <a:endParaRPr sz="1600" b="1" i="0" u="none" strike="noStrike" cap="none">
              <a:solidFill>
                <a:srgbClr val="002060"/>
              </a:solidFill>
              <a:latin typeface="Calibri"/>
              <a:ea typeface="Calibri"/>
              <a:cs typeface="Calibri"/>
              <a:sym typeface="Calibri"/>
            </a:endParaRPr>
          </a:p>
        </p:txBody>
      </p:sp>
      <p:sp>
        <p:nvSpPr>
          <p:cNvPr id="1140" name="Google Shape;1140;p140"/>
          <p:cNvSpPr txBox="1"/>
          <p:nvPr/>
        </p:nvSpPr>
        <p:spPr>
          <a:xfrm>
            <a:off x="0" y="0"/>
            <a:ext cx="12192000" cy="1200329"/>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2.2	Confirmation / Verification of Deposit National Collections for the Commission                           	on Audit and/or NGAs Validation of Deposits thru the National Government                           	Collection and 	Disbursement System (NGCDS)</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1141" name="Google Shape;1141;p140"/>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graphicFrame>
        <p:nvGraphicFramePr>
          <p:cNvPr id="1146" name="Google Shape;1146;p141"/>
          <p:cNvGraphicFramePr/>
          <p:nvPr/>
        </p:nvGraphicFramePr>
        <p:xfrm>
          <a:off x="444166" y="1626069"/>
          <a:ext cx="11166400" cy="1487754"/>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630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ACTIONS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FEES TO BE PAID</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PROCESSING TIME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PERSON RESPONSIBLE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460150">
                <a:tc>
                  <a:txBody>
                    <a:bodyPr/>
                    <a:lstStyle/>
                    <a:p>
                      <a:pPr marL="0" marR="0" lvl="0"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2.  Receive the Certification.</a:t>
                      </a:r>
                      <a:endParaRPr sz="12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2.1 Release the Certification to the client.</a:t>
                      </a:r>
                      <a:endParaRPr sz="12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 </a:t>
                      </a:r>
                      <a:endParaRPr sz="12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Minute</a:t>
                      </a:r>
                      <a:endParaRPr sz="12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TROO/ duly authorized personnel –</a:t>
                      </a:r>
                      <a:r>
                        <a:rPr lang="en-US" sz="1200" b="1" u="none" strike="noStrike" cap="none">
                          <a:solidFill>
                            <a:srgbClr val="002060"/>
                          </a:solidFill>
                          <a:latin typeface="Arial"/>
                          <a:ea typeface="Arial"/>
                          <a:cs typeface="Arial"/>
                          <a:sym typeface="Arial"/>
                        </a:rPr>
                        <a:t> Provincial/ District Office</a:t>
                      </a:r>
                      <a:endParaRPr sz="1200" b="1" u="none" strike="noStrike" cap="none">
                        <a:solidFill>
                          <a:srgbClr val="002060"/>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68400">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TOTAL :</a:t>
                      </a:r>
                      <a:endParaRPr sz="12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8 Days,</a:t>
                      </a:r>
                      <a:endParaRPr sz="1200" b="1" u="none" strike="noStrike" cap="none">
                        <a:solidFill>
                          <a:srgbClr val="002060"/>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32 Minutes</a:t>
                      </a:r>
                      <a:endParaRPr sz="12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147" name="Google Shape;1147;p141"/>
          <p:cNvSpPr txBox="1"/>
          <p:nvPr/>
        </p:nvSpPr>
        <p:spPr>
          <a:xfrm>
            <a:off x="68642" y="1241965"/>
            <a:ext cx="11679192" cy="342466"/>
          </a:xfrm>
          <a:prstGeom prst="rect">
            <a:avLst/>
          </a:prstGeom>
          <a:noFill/>
          <a:ln>
            <a:noFill/>
          </a:ln>
        </p:spPr>
        <p:txBody>
          <a:bodyPr spcFirstLastPara="1" wrap="square" lIns="91425" tIns="45700" rIns="91425" bIns="45700" anchor="t" anchorCtr="0">
            <a:spAutoFit/>
          </a:bodyPr>
          <a:lstStyle/>
          <a:p>
            <a:pPr marL="450215"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a:t>
            </a:r>
            <a:r>
              <a:rPr lang="en-US" sz="1600" b="1" i="1" u="none" strike="noStrike" cap="none">
                <a:solidFill>
                  <a:srgbClr val="8E0000"/>
                </a:solidFill>
                <a:latin typeface="Arial"/>
                <a:ea typeface="Arial"/>
                <a:cs typeface="Arial"/>
                <a:sym typeface="Arial"/>
              </a:rPr>
              <a:t>Cont. of client steps </a:t>
            </a:r>
            <a:r>
              <a:rPr lang="en-US" sz="1600" b="1" i="0" u="none" strike="noStrike" cap="none">
                <a:solidFill>
                  <a:srgbClr val="8E0000"/>
                </a:solidFill>
                <a:latin typeface="Arial"/>
                <a:ea typeface="Arial"/>
                <a:cs typeface="Arial"/>
                <a:sym typeface="Arial"/>
              </a:rPr>
              <a:t>)</a:t>
            </a:r>
            <a:endParaRPr sz="1600" b="1" i="0" u="none" strike="noStrike" cap="none">
              <a:solidFill>
                <a:srgbClr val="002060"/>
              </a:solidFill>
              <a:latin typeface="Calibri"/>
              <a:ea typeface="Calibri"/>
              <a:cs typeface="Calibri"/>
              <a:sym typeface="Calibri"/>
            </a:endParaRPr>
          </a:p>
        </p:txBody>
      </p:sp>
      <p:sp>
        <p:nvSpPr>
          <p:cNvPr id="1148" name="Google Shape;1148;p141"/>
          <p:cNvSpPr txBox="1"/>
          <p:nvPr/>
        </p:nvSpPr>
        <p:spPr>
          <a:xfrm>
            <a:off x="444166" y="3155461"/>
            <a:ext cx="11303668" cy="580223"/>
          </a:xfrm>
          <a:prstGeom prst="rect">
            <a:avLst/>
          </a:prstGeom>
          <a:noFill/>
          <a:ln>
            <a:noFill/>
          </a:ln>
        </p:spPr>
        <p:txBody>
          <a:bodyPr spcFirstLastPara="1" wrap="square" lIns="91425" tIns="45700" rIns="91425" bIns="45700" anchor="t" anchorCtr="0">
            <a:spAutoFit/>
          </a:bodyPr>
          <a:lstStyle/>
          <a:p>
            <a:pPr marL="88900" marR="0" lvl="0" indent="-88900" algn="l"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¹ For requests covering prior year transactions, processing time is 1 to 20 working days.</a:t>
            </a:r>
            <a:r>
              <a:rPr lang="en-US" sz="1200" b="1" i="0" u="none" strike="noStrike" cap="none">
                <a:solidFill>
                  <a:srgbClr val="002060"/>
                </a:solidFill>
                <a:latin typeface="Arial"/>
                <a:ea typeface="Arial"/>
                <a:cs typeface="Arial"/>
                <a:sym typeface="Arial"/>
              </a:rPr>
              <a:t> </a:t>
            </a:r>
            <a:endParaRPr sz="1200" b="1" i="0" u="none" strike="noStrike" cap="none">
              <a:solidFill>
                <a:srgbClr val="002060"/>
              </a:solidFill>
              <a:latin typeface="Calibri"/>
              <a:ea typeface="Calibri"/>
              <a:cs typeface="Calibri"/>
              <a:sym typeface="Calibri"/>
            </a:endParaRPr>
          </a:p>
          <a:p>
            <a:pPr marL="457200" marR="0" lvl="0" indent="0" algn="l" rtl="0">
              <a:lnSpc>
                <a:spcPct val="107000"/>
              </a:lnSpc>
              <a:spcBef>
                <a:spcPts val="800"/>
              </a:spcBef>
              <a:spcAft>
                <a:spcPts val="0"/>
              </a:spcAft>
              <a:buClr>
                <a:srgbClr val="000000"/>
              </a:buClr>
              <a:buSzPts val="1200"/>
              <a:buFont typeface="Arial"/>
              <a:buNone/>
            </a:pPr>
            <a:r>
              <a:rPr lang="en-US" sz="1200" b="1" i="0" u="none" strike="noStrike" cap="none">
                <a:solidFill>
                  <a:srgbClr val="002060"/>
                </a:solidFill>
                <a:latin typeface="Arial"/>
                <a:ea typeface="Arial"/>
                <a:cs typeface="Arial"/>
                <a:sym typeface="Arial"/>
              </a:rPr>
              <a:t> </a:t>
            </a:r>
            <a:endParaRPr sz="1200" b="1" i="0" u="none" strike="noStrike" cap="none">
              <a:solidFill>
                <a:srgbClr val="002060"/>
              </a:solidFill>
              <a:latin typeface="Calibri"/>
              <a:ea typeface="Calibri"/>
              <a:cs typeface="Calibri"/>
              <a:sym typeface="Calibri"/>
            </a:endParaRPr>
          </a:p>
        </p:txBody>
      </p:sp>
      <p:sp>
        <p:nvSpPr>
          <p:cNvPr id="1149" name="Google Shape;1149;p141"/>
          <p:cNvSpPr txBox="1"/>
          <p:nvPr/>
        </p:nvSpPr>
        <p:spPr>
          <a:xfrm>
            <a:off x="0" y="0"/>
            <a:ext cx="12192000" cy="1200329"/>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2.2	Confirmation / Verification of Deposit National Collections for the Commission                           	on Audit and/or NGAs Validation of Deposits thru the National Government                           	Collection and 	Disbursement System (NGCDS)</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1150" name="Google Shape;1150;p141"/>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142"/>
          <p:cNvSpPr txBox="1"/>
          <p:nvPr/>
        </p:nvSpPr>
        <p:spPr>
          <a:xfrm>
            <a:off x="0" y="0"/>
            <a:ext cx="12192000" cy="1015663"/>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2.3	Confirmation / Verification of Deposit National Collections for the Commission                                 	on Audit and/or NGAs Validation of Deposits thru the National Collections                        	Application System (NCAS)</a:t>
            </a:r>
            <a:endParaRPr sz="1200" b="1" i="0" u="none" strike="noStrike" cap="none">
              <a:solidFill>
                <a:srgbClr val="FEE599"/>
              </a:solidFill>
              <a:latin typeface="Arial"/>
              <a:ea typeface="Arial"/>
              <a:cs typeface="Arial"/>
              <a:sym typeface="Arial"/>
            </a:endParaRPr>
          </a:p>
        </p:txBody>
      </p:sp>
      <p:pic>
        <p:nvPicPr>
          <p:cNvPr id="1156" name="Google Shape;1156;p142"/>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1157" name="Google Shape;1157;p142"/>
          <p:cNvGraphicFramePr/>
          <p:nvPr/>
        </p:nvGraphicFramePr>
        <p:xfrm>
          <a:off x="444166" y="1253926"/>
          <a:ext cx="11166400" cy="4910328"/>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19625">
                <a:tc>
                  <a:txBody>
                    <a:bodyPr/>
                    <a:lstStyle/>
                    <a:p>
                      <a:pPr marL="0" marR="0" lvl="0" indent="0" algn="l"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Office or Division:</a:t>
                      </a: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Provincial Offices and District Offices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9625">
                <a:tc>
                  <a:txBody>
                    <a:bodyPr/>
                    <a:lstStyle/>
                    <a:p>
                      <a:pPr marL="0" marR="0" lvl="0" indent="0" algn="l"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Classification:</a:t>
                      </a: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Simple (1 month to 1 year)</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19625">
                <a:tc>
                  <a:txBody>
                    <a:bodyPr/>
                    <a:lstStyle/>
                    <a:p>
                      <a:pPr marL="0" marR="0" lvl="0" indent="0" algn="l"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Type of Transaction:</a:t>
                      </a: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G2G – Government to Government</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19625">
                <a:tc>
                  <a:txBody>
                    <a:bodyPr/>
                    <a:lstStyle/>
                    <a:p>
                      <a:pPr marL="0" marR="0" lvl="0" indent="0" algn="l"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Who may avail:</a:t>
                      </a: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just"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National Government Agencies, National Collecting Officers, Commission on Audit</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5845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CHECKLIST REQUIREMENTS</a:t>
                      </a: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48600">
                <a:tc gridSpan="2">
                  <a:txBody>
                    <a:bodyPr/>
                    <a:lstStyle/>
                    <a:p>
                      <a:pPr marL="180975" marR="0" lvl="0" indent="-180975" algn="just"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1. Accomplished Request Form for Certification – 1 original copy or  electronic copy</a:t>
                      </a: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Bureau of the Treasury Website</a:t>
                      </a:r>
                      <a:endParaRPr sz="13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48600">
                <a:tc gridSpan="2">
                  <a:txBody>
                    <a:bodyPr/>
                    <a:lstStyle/>
                    <a:p>
                      <a:pPr marL="180975" marR="0" lvl="0" indent="-180975" algn="just"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2. Detailed schedule of deposited collections (in case of two/more transactions) – 1 original copy or electronic copy</a:t>
                      </a: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rowSpan="3" gridSpan="3">
                  <a:txBody>
                    <a:bodyPr/>
                    <a:lstStyle/>
                    <a:p>
                      <a:pPr marL="0" marR="0" lvl="0" indent="0" algn="l"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Provided by Client</a:t>
                      </a:r>
                      <a:endParaRPr sz="13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3" hMerge="1">
                  <a:txBody>
                    <a:bodyPr/>
                    <a:lstStyle/>
                    <a:p>
                      <a:endParaRPr lang="en-US"/>
                    </a:p>
                  </a:txBody>
                  <a:tcPr/>
                </a:tc>
                <a:tc rowSpan="3" hMerge="1">
                  <a:txBody>
                    <a:bodyPr/>
                    <a:lstStyle/>
                    <a:p>
                      <a:endParaRPr lang="en-US"/>
                    </a:p>
                  </a:txBody>
                  <a:tcPr/>
                </a:tc>
                <a:extLst>
                  <a:ext uri="{0D108BD9-81ED-4DB2-BD59-A6C34878D82A}">
                    <a16:rowId xmlns:a16="http://schemas.microsoft.com/office/drawing/2014/main" val="10006"/>
                  </a:ext>
                </a:extLst>
              </a:tr>
              <a:tr h="248600">
                <a:tc gridSpan="2">
                  <a:txBody>
                    <a:bodyPr/>
                    <a:lstStyle/>
                    <a:p>
                      <a:pPr marL="0" marR="0" lvl="0" indent="0" algn="just" rtl="0">
                        <a:lnSpc>
                          <a:spcPct val="107000"/>
                        </a:lnSpc>
                        <a:spcBef>
                          <a:spcPts val="0"/>
                        </a:spcBef>
                        <a:spcAft>
                          <a:spcPts val="0"/>
                        </a:spcAft>
                        <a:buClr>
                          <a:srgbClr val="002060"/>
                        </a:buClr>
                        <a:buSzPts val="1200"/>
                        <a:buFont typeface="Arial"/>
                        <a:buNone/>
                      </a:pPr>
                      <a:r>
                        <a:rPr lang="en-US" sz="1300" b="1" u="none" strike="noStrike" cap="none">
                          <a:solidFill>
                            <a:srgbClr val="002060"/>
                          </a:solidFill>
                          <a:latin typeface="Arial"/>
                          <a:ea typeface="Arial"/>
                          <a:cs typeface="Arial"/>
                          <a:sym typeface="Arial"/>
                        </a:rPr>
                        <a:t>3.	Validated OnColl Payment/Deposit slip/s or its equivalent – 1 	photocopy or electronic copy</a:t>
                      </a: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7"/>
                  </a:ext>
                </a:extLst>
              </a:tr>
              <a:tr h="248600">
                <a:tc gridSpan="2">
                  <a:txBody>
                    <a:bodyPr/>
                    <a:lstStyle/>
                    <a:p>
                      <a:pPr marL="0" marR="0" lvl="0" indent="0" algn="just" rtl="0">
                        <a:lnSpc>
                          <a:spcPct val="107000"/>
                        </a:lnSpc>
                        <a:spcBef>
                          <a:spcPts val="0"/>
                        </a:spcBef>
                        <a:spcAft>
                          <a:spcPts val="0"/>
                        </a:spcAft>
                        <a:buClr>
                          <a:srgbClr val="002060"/>
                        </a:buClr>
                        <a:buSzPts val="1200"/>
                        <a:buFont typeface="Arial"/>
                        <a:buNone/>
                      </a:pPr>
                      <a:r>
                        <a:rPr lang="en-US" sz="1300" b="1" u="none" strike="noStrike" cap="none">
                          <a:solidFill>
                            <a:srgbClr val="002060"/>
                          </a:solidFill>
                          <a:latin typeface="Arial"/>
                          <a:ea typeface="Arial"/>
                          <a:cs typeface="Arial"/>
                          <a:sym typeface="Arial"/>
                        </a:rPr>
                        <a:t>4. Monthly report of collections and deposits – 1 original copy or 	electronic copy</a:t>
                      </a: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8"/>
                  </a:ext>
                </a:extLst>
              </a:tr>
              <a:tr h="158450">
                <a:tc>
                  <a:txBody>
                    <a:bodyPr/>
                    <a:lstStyle/>
                    <a:p>
                      <a:pPr marL="0" marR="0" lvl="0" indent="0" algn="ctr" rtl="0">
                        <a:lnSpc>
                          <a:spcPct val="150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CLIENT STEPS</a:t>
                      </a:r>
                      <a:endParaRPr sz="13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AGENCY ACTIONS</a:t>
                      </a:r>
                      <a:endParaRPr sz="13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300" b="1" u="none" strike="noStrike" cap="none">
                          <a:solidFill>
                            <a:srgbClr val="002060"/>
                          </a:solidFill>
                          <a:latin typeface="Arial"/>
                          <a:ea typeface="Arial"/>
                          <a:cs typeface="Arial"/>
                          <a:sym typeface="Arial"/>
                        </a:rPr>
                        <a:t>FEES TO BE PAID</a:t>
                      </a:r>
                      <a:endParaRPr sz="13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300" b="1" u="none" strike="noStrike" cap="none">
                          <a:solidFill>
                            <a:srgbClr val="002060"/>
                          </a:solidFill>
                          <a:latin typeface="Arial"/>
                          <a:ea typeface="Arial"/>
                          <a:cs typeface="Arial"/>
                          <a:sym typeface="Arial"/>
                        </a:rPr>
                        <a:t>PROCESSING TIME</a:t>
                      </a:r>
                      <a:endParaRPr sz="13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PERSON RESPONSIBLE</a:t>
                      </a:r>
                      <a:endParaRPr sz="13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9"/>
                  </a:ext>
                </a:extLst>
              </a:tr>
              <a:tr h="573475">
                <a:tc>
                  <a:txBody>
                    <a:bodyPr/>
                    <a:lstStyle/>
                    <a:p>
                      <a:pPr marL="146685" marR="0" lvl="0" indent="-146685" algn="l"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1. Submit documentary requirements to the Provincial/ District Office (PO/DO) where the NGA is located thru email or hard copy.</a:t>
                      </a:r>
                      <a:endParaRPr sz="1300" b="1" u="none" strike="noStrike" cap="none">
                        <a:solidFill>
                          <a:srgbClr val="002060"/>
                        </a:solidFill>
                        <a:latin typeface="Arial"/>
                        <a:ea typeface="Arial"/>
                        <a:cs typeface="Arial"/>
                        <a:sym typeface="Arial"/>
                      </a:endParaRPr>
                    </a:p>
                    <a:p>
                      <a:pPr marL="274320" marR="0" lvl="0" indent="0" algn="just" rtl="0">
                        <a:lnSpc>
                          <a:spcPct val="107000"/>
                        </a:lnSpc>
                        <a:spcBef>
                          <a:spcPts val="80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 </a:t>
                      </a:r>
                      <a:endParaRPr sz="1300" b="1" u="none" strike="noStrike" cap="none">
                        <a:solidFill>
                          <a:srgbClr val="002060"/>
                        </a:solidFill>
                        <a:latin typeface="Arial"/>
                        <a:ea typeface="Arial"/>
                        <a:cs typeface="Arial"/>
                        <a:sym typeface="Arial"/>
                      </a:endParaRPr>
                    </a:p>
                    <a:p>
                      <a:pPr marL="274320" marR="0" lvl="0" indent="0" algn="just" rtl="0">
                        <a:lnSpc>
                          <a:spcPct val="107000"/>
                        </a:lnSpc>
                        <a:spcBef>
                          <a:spcPts val="800"/>
                        </a:spcBef>
                        <a:spcAft>
                          <a:spcPts val="0"/>
                        </a:spcAft>
                        <a:buClr>
                          <a:srgbClr val="000000"/>
                        </a:buClr>
                        <a:buSzPts val="1200"/>
                        <a:buFont typeface="Arial"/>
                        <a:buNone/>
                      </a:pP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7000"/>
                        </a:lnSpc>
                        <a:spcBef>
                          <a:spcPts val="0"/>
                        </a:spcBef>
                        <a:spcAft>
                          <a:spcPts val="0"/>
                        </a:spcAft>
                        <a:buClr>
                          <a:srgbClr val="002060"/>
                        </a:buClr>
                        <a:buSzPts val="1200"/>
                        <a:buFont typeface="Calibri"/>
                        <a:buNone/>
                      </a:pPr>
                      <a:r>
                        <a:rPr lang="en-US" sz="1300" b="1" u="none" strike="noStrike" cap="none">
                          <a:solidFill>
                            <a:srgbClr val="002060"/>
                          </a:solidFill>
                          <a:latin typeface="Arial"/>
                          <a:ea typeface="Arial"/>
                          <a:cs typeface="Arial"/>
                          <a:sym typeface="Arial"/>
                        </a:rPr>
                        <a:t>1.1 Receive and evaluate the completeness of submitted requirements.</a:t>
                      </a:r>
                      <a:endParaRPr sz="1300" b="1" u="none" strike="noStrike" cap="none">
                        <a:solidFill>
                          <a:srgbClr val="002060"/>
                        </a:solidFill>
                        <a:latin typeface="Arial"/>
                        <a:ea typeface="Arial"/>
                        <a:cs typeface="Arial"/>
                        <a:sym typeface="Arial"/>
                      </a:endParaRPr>
                    </a:p>
                    <a:p>
                      <a:pPr marL="742950" marR="0" lvl="1" indent="-209550" algn="l" rtl="0">
                        <a:lnSpc>
                          <a:spcPct val="107000"/>
                        </a:lnSpc>
                        <a:spcBef>
                          <a:spcPts val="800"/>
                        </a:spcBef>
                        <a:spcAft>
                          <a:spcPts val="0"/>
                        </a:spcAft>
                        <a:buClr>
                          <a:schemeClr val="dk1"/>
                        </a:buClr>
                        <a:buSzPts val="1200"/>
                        <a:buFont typeface="Calibri"/>
                        <a:buNone/>
                      </a:pP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300" b="1" u="none" strike="noStrike" cap="none">
                          <a:solidFill>
                            <a:srgbClr val="002060"/>
                          </a:solidFill>
                          <a:latin typeface="Arial"/>
                          <a:ea typeface="Arial"/>
                          <a:cs typeface="Arial"/>
                          <a:sym typeface="Arial"/>
                        </a:rPr>
                        <a:t>None</a:t>
                      </a:r>
                      <a:endParaRPr sz="13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300" b="1" u="none" strike="noStrike" cap="none">
                          <a:solidFill>
                            <a:srgbClr val="002060"/>
                          </a:solidFill>
                          <a:latin typeface="Arial"/>
                          <a:ea typeface="Arial"/>
                          <a:cs typeface="Arial"/>
                          <a:sym typeface="Arial"/>
                        </a:rPr>
                        <a:t>1 Minute</a:t>
                      </a:r>
                      <a:endParaRPr sz="13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300" b="1" i="1" u="none" strike="noStrike" cap="none">
                          <a:solidFill>
                            <a:srgbClr val="002060"/>
                          </a:solidFill>
                          <a:latin typeface="Arial"/>
                          <a:ea typeface="Arial"/>
                          <a:cs typeface="Arial"/>
                          <a:sym typeface="Arial"/>
                        </a:rPr>
                        <a:t>Treasury Operations Officer (TROO)/ duly authorized personnel – </a:t>
                      </a:r>
                      <a:r>
                        <a:rPr lang="en-US" sz="1300" b="1" u="none" strike="noStrike" cap="none">
                          <a:solidFill>
                            <a:srgbClr val="002060"/>
                          </a:solidFill>
                          <a:latin typeface="Arial"/>
                          <a:ea typeface="Arial"/>
                          <a:cs typeface="Arial"/>
                          <a:sym typeface="Arial"/>
                        </a:rPr>
                        <a:t>Provincial/ District Office</a:t>
                      </a:r>
                      <a:endParaRPr sz="13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2"/>
          <p:cNvSpPr/>
          <p:nvPr/>
        </p:nvSpPr>
        <p:spPr>
          <a:xfrm>
            <a:off x="304801" y="61857"/>
            <a:ext cx="11710737" cy="2943586"/>
          </a:xfrm>
          <a:prstGeom prst="rect">
            <a:avLst/>
          </a:prstGeom>
          <a:noFill/>
          <a:ln>
            <a:noFill/>
          </a:ln>
        </p:spPr>
        <p:txBody>
          <a:bodyPr spcFirstLastPara="1" wrap="square" lIns="91425" tIns="45700" rIns="91425" bIns="45700" anchor="t" anchorCtr="0">
            <a:spAutoFit/>
          </a:bodyPr>
          <a:lstStyle/>
          <a:p>
            <a:pPr marL="685800" marR="0" lvl="0" indent="-685800" algn="ctr" rtl="0">
              <a:lnSpc>
                <a:spcPct val="107000"/>
              </a:lnSpc>
              <a:spcBef>
                <a:spcPts val="0"/>
              </a:spcBef>
              <a:spcAft>
                <a:spcPts val="0"/>
              </a:spcAft>
              <a:buClr>
                <a:srgbClr val="000000"/>
              </a:buClr>
              <a:buSzPts val="2000"/>
              <a:buFont typeface="Arial"/>
              <a:buNone/>
            </a:pPr>
            <a:r>
              <a:rPr lang="en-US" sz="2000" b="1" i="0" u="none" strike="noStrike" cap="none">
                <a:solidFill>
                  <a:srgbClr val="002060"/>
                </a:solidFill>
                <a:latin typeface="Helvetica Neue"/>
                <a:ea typeface="Helvetica Neue"/>
                <a:cs typeface="Helvetica Neue"/>
                <a:sym typeface="Helvetica Neue"/>
              </a:rPr>
              <a:t>LIST OF SERVICES</a:t>
            </a:r>
            <a:endParaRPr sz="2000" b="1" i="0" u="none" strike="noStrike" cap="none">
              <a:solidFill>
                <a:srgbClr val="002060"/>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700"/>
              <a:buFont typeface="Arial"/>
              <a:buNone/>
            </a:pPr>
            <a:endParaRPr sz="1700" b="1" i="0"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r>
              <a:rPr lang="en-US" sz="2000" b="1" i="0" u="none" strike="noStrike" cap="none">
                <a:solidFill>
                  <a:srgbClr val="C00000"/>
                </a:solidFill>
                <a:latin typeface="Arial"/>
                <a:ea typeface="Arial"/>
                <a:cs typeface="Arial"/>
                <a:sym typeface="Arial"/>
              </a:rPr>
              <a:t>REGIONAL OFFICE – External Services:</a:t>
            </a:r>
            <a:r>
              <a:rPr lang="en-US" sz="1700" b="1" i="0" u="none" strike="noStrike" cap="none">
                <a:solidFill>
                  <a:srgbClr val="002060"/>
                </a:solidFill>
                <a:latin typeface="Arial"/>
                <a:ea typeface="Arial"/>
                <a:cs typeface="Arial"/>
                <a:sym typeface="Arial"/>
              </a:rPr>
              <a:t>	</a:t>
            </a:r>
            <a:endParaRPr sz="1700" b="1" i="0"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3. Request for Re-Order of MDS Checks</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4. Authority to Open Bank Account/Change or Transfer of Depository Bank/Bank Branch/Current Account</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	4.1 Authority to Open Bank Account of NGAs and GOCCs</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	4.2 Request for Change/ Transfer of Authorized Government Depository Bank/ Bank Account for </a:t>
            </a:r>
            <a:br>
              <a:rPr lang="en-US" sz="1700" b="1" i="0" u="none" strike="noStrike" cap="none">
                <a:solidFill>
                  <a:srgbClr val="002060"/>
                </a:solidFill>
                <a:latin typeface="Arial"/>
                <a:ea typeface="Arial"/>
                <a:cs typeface="Arial"/>
                <a:sym typeface="Arial"/>
              </a:rPr>
            </a:br>
            <a:r>
              <a:rPr lang="en-US" sz="1700" b="1" i="0" u="none" strike="noStrike" cap="none">
                <a:solidFill>
                  <a:srgbClr val="002060"/>
                </a:solidFill>
                <a:latin typeface="Arial"/>
                <a:ea typeface="Arial"/>
                <a:cs typeface="Arial"/>
                <a:sym typeface="Arial"/>
              </a:rPr>
              <a:t>                     National Tax Allotment (NTA) and all other Funds Authorized to LGUs in the Appropriation Law</a:t>
            </a:r>
            <a:endParaRPr sz="1700" b="1" i="0" u="none" strike="noStrike" cap="none">
              <a:solidFill>
                <a:srgbClr val="002060"/>
              </a:solidFill>
              <a:latin typeface="Arial"/>
              <a:ea typeface="Arial"/>
              <a:cs typeface="Arial"/>
              <a:sym typeface="Arial"/>
            </a:endParaRPr>
          </a:p>
        </p:txBody>
      </p:sp>
      <p:pic>
        <p:nvPicPr>
          <p:cNvPr id="290" name="Google Shape;290;p12"/>
          <p:cNvPicPr preferRelativeResize="0"/>
          <p:nvPr/>
        </p:nvPicPr>
        <p:blipFill rotWithShape="1">
          <a:blip r:embed="rId3">
            <a:alphaModFix/>
          </a:blip>
          <a:srcRect/>
          <a:stretch/>
        </p:blipFill>
        <p:spPr>
          <a:xfrm>
            <a:off x="11089759" y="17898"/>
            <a:ext cx="909005" cy="7979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graphicFrame>
        <p:nvGraphicFramePr>
          <p:cNvPr id="1162" name="Google Shape;1162;p143"/>
          <p:cNvGraphicFramePr/>
          <p:nvPr/>
        </p:nvGraphicFramePr>
        <p:xfrm>
          <a:off x="444166" y="1615436"/>
          <a:ext cx="11166400" cy="4423602"/>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5845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ACTIONS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FEES TO BE PAID</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PROCESSING TIME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PERSON RESPONSIBLE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667175">
                <a:tc rowSpan="2">
                  <a:txBody>
                    <a:bodyPr/>
                    <a:lstStyle/>
                    <a:p>
                      <a:pPr marL="146685" marR="0" lvl="0" indent="-146685" algn="l" rtl="0">
                        <a:lnSpc>
                          <a:spcPct val="107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1.2 Generate from NCAS a report on certification of deposited national collections for the concerned NCO and match the same against the requested amount. If discrepancy occurs, verify from the source documents (LDC, Validated Deposit Slips/ LDDAP-ADA, AGDB DSD).</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8 Days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TROO/duly authorized personnel -</a:t>
                      </a:r>
                      <a:r>
                        <a:rPr lang="en-US" sz="1200" b="1" u="none" strike="noStrike" cap="none">
                          <a:solidFill>
                            <a:srgbClr val="002060"/>
                          </a:solidFill>
                          <a:latin typeface="Arial"/>
                          <a:ea typeface="Arial"/>
                          <a:cs typeface="Arial"/>
                          <a:sym typeface="Arial"/>
                        </a:rPr>
                        <a:t>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667175">
                <a:tc vMerge="1">
                  <a:txBody>
                    <a:bodyPr/>
                    <a:lstStyle/>
                    <a:p>
                      <a:endParaRPr lang="en-US"/>
                    </a:p>
                  </a:txBody>
                  <a:tcPr/>
                </a:tc>
                <a:tc>
                  <a:txBody>
                    <a:bodyPr/>
                    <a:lstStyle/>
                    <a:p>
                      <a:pPr marL="0" marR="0" lvl="1"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1.3  Make necessary adjustment on NCAS and notify NCAD. Generate from NCAS the adjusted certificate of deposited national collections and sign the “Prepared by” section and transmit to CTOO I for review.</a:t>
                      </a:r>
                      <a:endParaRPr sz="1200" b="1" u="none" strike="noStrike" cap="none">
                        <a:solidFill>
                          <a:srgbClr val="002060"/>
                        </a:solidFill>
                        <a:latin typeface="Arial"/>
                        <a:ea typeface="Arial"/>
                        <a:cs typeface="Arial"/>
                        <a:sym typeface="Arial"/>
                      </a:endParaRPr>
                    </a:p>
                    <a:p>
                      <a:pPr marL="0" marR="0" lvl="1" indent="0" algn="l" rtl="0">
                        <a:lnSpc>
                          <a:spcPct val="107000"/>
                        </a:lnSpc>
                        <a:spcBef>
                          <a:spcPts val="80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Day and </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Hour</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TROO/duly authorized personnel -</a:t>
                      </a:r>
                      <a:r>
                        <a:rPr lang="en-US" sz="1200" b="1" u="none" strike="noStrike" cap="none">
                          <a:solidFill>
                            <a:srgbClr val="002060"/>
                          </a:solidFill>
                          <a:latin typeface="Arial"/>
                          <a:ea typeface="Arial"/>
                          <a:cs typeface="Arial"/>
                          <a:sym typeface="Arial"/>
                        </a:rPr>
                        <a:t>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163" name="Google Shape;1163;p143"/>
          <p:cNvSpPr txBox="1"/>
          <p:nvPr/>
        </p:nvSpPr>
        <p:spPr>
          <a:xfrm>
            <a:off x="68642" y="1241965"/>
            <a:ext cx="11679192" cy="342466"/>
          </a:xfrm>
          <a:prstGeom prst="rect">
            <a:avLst/>
          </a:prstGeom>
          <a:noFill/>
          <a:ln>
            <a:noFill/>
          </a:ln>
        </p:spPr>
        <p:txBody>
          <a:bodyPr spcFirstLastPara="1" wrap="square" lIns="91425" tIns="45700" rIns="91425" bIns="45700" anchor="t" anchorCtr="0">
            <a:spAutoFit/>
          </a:bodyPr>
          <a:lstStyle/>
          <a:p>
            <a:pPr marL="450215"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a:t>
            </a:r>
            <a:r>
              <a:rPr lang="en-US" sz="1600" b="1" i="1" u="none" strike="noStrike" cap="none">
                <a:solidFill>
                  <a:srgbClr val="8E0000"/>
                </a:solidFill>
                <a:latin typeface="Arial"/>
                <a:ea typeface="Arial"/>
                <a:cs typeface="Arial"/>
                <a:sym typeface="Arial"/>
              </a:rPr>
              <a:t>Cont. of client steps </a:t>
            </a:r>
            <a:r>
              <a:rPr lang="en-US" sz="1600" b="1" i="0" u="none" strike="noStrike" cap="none">
                <a:solidFill>
                  <a:srgbClr val="8E0000"/>
                </a:solidFill>
                <a:latin typeface="Arial"/>
                <a:ea typeface="Arial"/>
                <a:cs typeface="Arial"/>
                <a:sym typeface="Arial"/>
              </a:rPr>
              <a:t>)</a:t>
            </a:r>
            <a:endParaRPr sz="1600" b="1" i="0" u="none" strike="noStrike" cap="none">
              <a:solidFill>
                <a:srgbClr val="002060"/>
              </a:solidFill>
              <a:latin typeface="Calibri"/>
              <a:ea typeface="Calibri"/>
              <a:cs typeface="Calibri"/>
              <a:sym typeface="Calibri"/>
            </a:endParaRPr>
          </a:p>
        </p:txBody>
      </p:sp>
      <p:sp>
        <p:nvSpPr>
          <p:cNvPr id="1164" name="Google Shape;1164;p143"/>
          <p:cNvSpPr txBox="1"/>
          <p:nvPr/>
        </p:nvSpPr>
        <p:spPr>
          <a:xfrm>
            <a:off x="0" y="0"/>
            <a:ext cx="12192000" cy="1015663"/>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2.3	Confirmation / Verification of Deposit National Collections for the Commission                                 	on Audit and/or NGAs Validation of Deposits thru the National Collections                        	Application System (NCAS)</a:t>
            </a:r>
            <a:endParaRPr sz="1200" b="1" i="0" u="none" strike="noStrike" cap="none">
              <a:solidFill>
                <a:srgbClr val="FEE599"/>
              </a:solidFill>
              <a:latin typeface="Arial"/>
              <a:ea typeface="Arial"/>
              <a:cs typeface="Arial"/>
              <a:sym typeface="Arial"/>
            </a:endParaRPr>
          </a:p>
        </p:txBody>
      </p:sp>
      <p:pic>
        <p:nvPicPr>
          <p:cNvPr id="1165" name="Google Shape;1165;p143"/>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graphicFrame>
        <p:nvGraphicFramePr>
          <p:cNvPr id="1170" name="Google Shape;1170;p144"/>
          <p:cNvGraphicFramePr/>
          <p:nvPr/>
        </p:nvGraphicFramePr>
        <p:xfrm>
          <a:off x="444166" y="1541212"/>
          <a:ext cx="11166400" cy="4597893"/>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39525">
                <a:tc>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002060"/>
                          </a:solidFill>
                          <a:latin typeface="Arial"/>
                          <a:ea typeface="Arial"/>
                          <a:cs typeface="Arial"/>
                          <a:sym typeface="Arial"/>
                        </a:rPr>
                        <a:t>CLIENT STEPS</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002060"/>
                          </a:solidFill>
                          <a:latin typeface="Arial"/>
                          <a:ea typeface="Arial"/>
                          <a:cs typeface="Arial"/>
                          <a:sym typeface="Arial"/>
                        </a:rPr>
                        <a:t>AGENCY ACTIONS</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100" b="1" u="none" strike="noStrike" cap="none">
                          <a:solidFill>
                            <a:srgbClr val="002060"/>
                          </a:solidFill>
                          <a:latin typeface="Arial"/>
                          <a:ea typeface="Arial"/>
                          <a:cs typeface="Arial"/>
                          <a:sym typeface="Arial"/>
                        </a:rPr>
                        <a:t>FEES TO BE PAID</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100" b="1" u="none" strike="noStrike" cap="none">
                          <a:solidFill>
                            <a:srgbClr val="002060"/>
                          </a:solidFill>
                          <a:latin typeface="Arial"/>
                          <a:ea typeface="Arial"/>
                          <a:cs typeface="Arial"/>
                          <a:sym typeface="Arial"/>
                        </a:rPr>
                        <a:t>PROCESSING TIME</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002060"/>
                          </a:solidFill>
                          <a:latin typeface="Arial"/>
                          <a:ea typeface="Arial"/>
                          <a:cs typeface="Arial"/>
                          <a:sym typeface="Arial"/>
                        </a:rPr>
                        <a:t>PERSON RESPONSIBLE</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286875">
                <a:tc rowSpan="4">
                  <a:txBody>
                    <a:bodyPr/>
                    <a:lstStyle/>
                    <a:p>
                      <a:pPr marL="146685" marR="0" lvl="0" indent="-146685" algn="l" rtl="0">
                        <a:lnSpc>
                          <a:spcPct val="107000"/>
                        </a:lnSpc>
                        <a:spcBef>
                          <a:spcPts val="0"/>
                        </a:spcBef>
                        <a:spcAft>
                          <a:spcPts val="0"/>
                        </a:spcAft>
                        <a:buClr>
                          <a:srgbClr val="002060"/>
                        </a:buClr>
                        <a:buSzPts val="1200"/>
                        <a:buFont typeface="Arial"/>
                        <a:buNone/>
                      </a:pPr>
                      <a:r>
                        <a:rPr lang="en-US" sz="1100" b="1" u="none" strike="noStrike" cap="none">
                          <a:solidFill>
                            <a:srgbClr val="002060"/>
                          </a:solidFill>
                          <a:latin typeface="Arial"/>
                          <a:ea typeface="Arial"/>
                          <a:cs typeface="Arial"/>
                          <a:sym typeface="Arial"/>
                        </a:rPr>
                        <a:t>1. Submit documentary requirements to the Provincial/ District Office (PO/DO) where the NGA is located thru email or hard copy.</a:t>
                      </a:r>
                      <a:endParaRPr sz="1100" b="1" u="none" strike="noStrike" cap="none">
                        <a:solidFill>
                          <a:srgbClr val="002060"/>
                        </a:solidFill>
                        <a:latin typeface="Arial"/>
                        <a:ea typeface="Arial"/>
                        <a:cs typeface="Arial"/>
                        <a:sym typeface="Arial"/>
                      </a:endParaRPr>
                    </a:p>
                    <a:p>
                      <a:pPr marL="146685" marR="0" lvl="0" indent="-146685" algn="l" rtl="0">
                        <a:lnSpc>
                          <a:spcPct val="107000"/>
                        </a:lnSpc>
                        <a:spcBef>
                          <a:spcPts val="80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0000"/>
                        </a:lnSpc>
                        <a:spcBef>
                          <a:spcPts val="0"/>
                        </a:spcBef>
                        <a:spcAft>
                          <a:spcPts val="0"/>
                        </a:spcAft>
                        <a:buClr>
                          <a:srgbClr val="000000"/>
                        </a:buClr>
                        <a:buSzPts val="1100"/>
                        <a:buFont typeface="Arial"/>
                        <a:buNone/>
                      </a:pPr>
                      <a:r>
                        <a:rPr lang="en-US" sz="1100" b="1" u="none" strike="noStrike" cap="none">
                          <a:solidFill>
                            <a:srgbClr val="002060"/>
                          </a:solidFill>
                          <a:latin typeface="Arial"/>
                          <a:ea typeface="Arial"/>
                          <a:cs typeface="Arial"/>
                          <a:sym typeface="Arial"/>
                        </a:rPr>
                        <a:t>1.4 Review the certificate of deposited national collections, sign the “Reviewed by” section, prepare/initial transmittal letter and forward the same to CTOO II.</a:t>
                      </a:r>
                      <a:endParaRPr sz="1200" u="none" strike="noStrike" cap="none"/>
                    </a:p>
                    <a:p>
                      <a:pPr marL="0" marR="0" lvl="1" indent="0" algn="l" rtl="0">
                        <a:lnSpc>
                          <a:spcPct val="100000"/>
                        </a:lnSpc>
                        <a:spcBef>
                          <a:spcPts val="0"/>
                        </a:spcBef>
                        <a:spcAft>
                          <a:spcPts val="0"/>
                        </a:spcAft>
                        <a:buClr>
                          <a:srgbClr val="000000"/>
                        </a:buClr>
                        <a:buSzPts val="100"/>
                        <a:buFont typeface="Arial"/>
                        <a:buNone/>
                      </a:pPr>
                      <a:endParaRPr sz="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100" b="1" u="none" strike="noStrike" cap="none">
                          <a:solidFill>
                            <a:srgbClr val="002060"/>
                          </a:solidFill>
                          <a:latin typeface="Arial"/>
                          <a:ea typeface="Arial"/>
                          <a:cs typeface="Arial"/>
                          <a:sym typeface="Arial"/>
                        </a:rPr>
                        <a:t>None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100" b="1" u="none" strike="noStrike" cap="none">
                          <a:solidFill>
                            <a:srgbClr val="002060"/>
                          </a:solidFill>
                          <a:latin typeface="Arial"/>
                          <a:ea typeface="Arial"/>
                          <a:cs typeface="Arial"/>
                          <a:sym typeface="Arial"/>
                        </a:rPr>
                        <a:t>4 Hours</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rgbClr val="002060"/>
                          </a:solidFill>
                          <a:latin typeface="Arial"/>
                          <a:ea typeface="Arial"/>
                          <a:cs typeface="Arial"/>
                          <a:sym typeface="Arial"/>
                        </a:rPr>
                        <a:t> </a:t>
                      </a:r>
                      <a:r>
                        <a:rPr lang="en-US" sz="1100" b="1" i="1" u="none" strike="noStrike" cap="none">
                          <a:solidFill>
                            <a:srgbClr val="002060"/>
                          </a:solidFill>
                          <a:latin typeface="Arial"/>
                          <a:ea typeface="Arial"/>
                          <a:cs typeface="Arial"/>
                          <a:sym typeface="Arial"/>
                        </a:rPr>
                        <a:t>Chief Treasury Operations Officer (CTOO) I/II</a:t>
                      </a:r>
                      <a:r>
                        <a:rPr lang="en-US" sz="1100" b="1" u="none" strike="noStrike" cap="none">
                          <a:solidFill>
                            <a:srgbClr val="002060"/>
                          </a:solidFill>
                          <a:latin typeface="Arial"/>
                          <a:ea typeface="Arial"/>
                          <a:cs typeface="Arial"/>
                          <a:sym typeface="Arial"/>
                        </a:rPr>
                        <a:t> - Provincial/ District Office</a:t>
                      </a:r>
                      <a:endParaRPr sz="11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48075">
                <a:tc vMerge="1">
                  <a:txBody>
                    <a:bodyPr/>
                    <a:lstStyle/>
                    <a:p>
                      <a:endParaRPr lang="en-US"/>
                    </a:p>
                  </a:txBody>
                  <a:tcPr/>
                </a:tc>
                <a:tc>
                  <a:txBody>
                    <a:bodyPr/>
                    <a:lstStyle/>
                    <a:p>
                      <a:pPr marL="0" marR="0" lvl="1" indent="0" algn="just" rtl="0">
                        <a:lnSpc>
                          <a:spcPct val="107000"/>
                        </a:lnSpc>
                        <a:spcBef>
                          <a:spcPts val="0"/>
                        </a:spcBef>
                        <a:spcAft>
                          <a:spcPts val="0"/>
                        </a:spcAft>
                        <a:buClr>
                          <a:srgbClr val="002060"/>
                        </a:buClr>
                        <a:buSzPts val="1200"/>
                        <a:buFont typeface="Calibri"/>
                        <a:buNone/>
                      </a:pPr>
                      <a:r>
                        <a:rPr lang="en-US" sz="1100" b="1" u="none" strike="noStrike" cap="none">
                          <a:solidFill>
                            <a:srgbClr val="002060"/>
                          </a:solidFill>
                          <a:latin typeface="Arial"/>
                          <a:ea typeface="Arial"/>
                          <a:cs typeface="Arial"/>
                          <a:sym typeface="Arial"/>
                        </a:rPr>
                        <a:t>1.5 Certify the deposited	 national collections. Sign 	the “Certify by” section. Review/Initial the transmittal letter and transmit the same to RO for RD signature.</a:t>
                      </a:r>
                      <a:endParaRPr sz="1100" b="1" u="none" strike="noStrike" cap="none">
                        <a:solidFill>
                          <a:srgbClr val="002060"/>
                        </a:solidFill>
                        <a:latin typeface="Arial"/>
                        <a:ea typeface="Arial"/>
                        <a:cs typeface="Arial"/>
                        <a:sym typeface="Arial"/>
                      </a:endParaRPr>
                    </a:p>
                    <a:p>
                      <a:pPr marL="0" marR="0" lvl="1" indent="0" algn="l" rtl="0">
                        <a:lnSpc>
                          <a:spcPct val="107000"/>
                        </a:lnSpc>
                        <a:spcBef>
                          <a:spcPts val="800"/>
                        </a:spcBef>
                        <a:spcAft>
                          <a:spcPts val="0"/>
                        </a:spcAft>
                        <a:buClr>
                          <a:schemeClr val="dk1"/>
                        </a:buClr>
                        <a:buSzPts val="100"/>
                        <a:buFont typeface="Calibri"/>
                        <a:buNone/>
                      </a:pPr>
                      <a:endParaRPr sz="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rgbClr val="002060"/>
                          </a:solidFill>
                          <a:latin typeface="Arial"/>
                          <a:ea typeface="Arial"/>
                          <a:cs typeface="Arial"/>
                          <a:sym typeface="Arial"/>
                        </a:rPr>
                        <a:t>None</a:t>
                      </a:r>
                      <a:endParaRPr sz="11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100" b="1" u="none" strike="noStrike" cap="none">
                          <a:solidFill>
                            <a:srgbClr val="002060"/>
                          </a:solidFill>
                          <a:latin typeface="Arial"/>
                          <a:ea typeface="Arial"/>
                          <a:cs typeface="Arial"/>
                          <a:sym typeface="Arial"/>
                        </a:rPr>
                        <a:t>2 Hours</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002060"/>
                          </a:solidFill>
                          <a:latin typeface="Arial"/>
                          <a:ea typeface="Arial"/>
                          <a:cs typeface="Arial"/>
                          <a:sym typeface="Arial"/>
                        </a:rPr>
                        <a:t>CTOO I/II</a:t>
                      </a:r>
                      <a:r>
                        <a:rPr lang="en-US" sz="1100" b="1" u="none" strike="noStrike" cap="none">
                          <a:solidFill>
                            <a:srgbClr val="002060"/>
                          </a:solidFill>
                          <a:latin typeface="Arial"/>
                          <a:ea typeface="Arial"/>
                          <a:cs typeface="Arial"/>
                          <a:sym typeface="Arial"/>
                        </a:rPr>
                        <a:t> - Provincial/ District Office</a:t>
                      </a:r>
                      <a:endParaRPr sz="11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27275">
                <a:tc vMerge="1">
                  <a:txBody>
                    <a:bodyPr/>
                    <a:lstStyle/>
                    <a:p>
                      <a:endParaRPr lang="en-US"/>
                    </a:p>
                  </a:txBody>
                  <a:tcPr/>
                </a:tc>
                <a:tc>
                  <a:txBody>
                    <a:bodyPr/>
                    <a:lstStyle/>
                    <a:p>
                      <a:pPr marL="265113" marR="0" lvl="1" indent="-265113" algn="l" rtl="0">
                        <a:lnSpc>
                          <a:spcPct val="107000"/>
                        </a:lnSpc>
                        <a:spcBef>
                          <a:spcPts val="0"/>
                        </a:spcBef>
                        <a:spcAft>
                          <a:spcPts val="0"/>
                        </a:spcAft>
                        <a:buClr>
                          <a:srgbClr val="002060"/>
                        </a:buClr>
                        <a:buSzPts val="1200"/>
                        <a:buFont typeface="Calibri"/>
                        <a:buNone/>
                      </a:pPr>
                      <a:r>
                        <a:rPr lang="en-US" sz="1100" b="1" u="none" strike="noStrike" cap="none">
                          <a:solidFill>
                            <a:srgbClr val="002060"/>
                          </a:solidFill>
                          <a:latin typeface="Arial"/>
                          <a:ea typeface="Arial"/>
                          <a:cs typeface="Arial"/>
                          <a:sym typeface="Arial"/>
                        </a:rPr>
                        <a:t>1.6 Sign the transmittal letter and return the same to the concerned PO/DO.  </a:t>
                      </a:r>
                      <a:endParaRPr sz="1200" u="none" strike="noStrike" cap="none"/>
                    </a:p>
                    <a:p>
                      <a:pPr marL="265113" marR="0" lvl="1" indent="-265113" algn="l" rtl="0">
                        <a:lnSpc>
                          <a:spcPct val="107000"/>
                        </a:lnSpc>
                        <a:spcBef>
                          <a:spcPts val="800"/>
                        </a:spcBef>
                        <a:spcAft>
                          <a:spcPts val="0"/>
                        </a:spcAft>
                        <a:buClr>
                          <a:schemeClr val="dk1"/>
                        </a:buClr>
                        <a:buSzPts val="100"/>
                        <a:buFont typeface="Calibri"/>
                        <a:buNone/>
                      </a:pPr>
                      <a:endParaRPr sz="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100" b="1" u="none" strike="noStrike" cap="none">
                          <a:solidFill>
                            <a:srgbClr val="002060"/>
                          </a:solidFill>
                          <a:latin typeface="Arial"/>
                          <a:ea typeface="Arial"/>
                          <a:cs typeface="Arial"/>
                          <a:sym typeface="Arial"/>
                        </a:rPr>
                        <a:t>None</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rgbClr val="002060"/>
                          </a:solidFill>
                          <a:latin typeface="Arial"/>
                          <a:ea typeface="Arial"/>
                          <a:cs typeface="Arial"/>
                          <a:sym typeface="Arial"/>
                        </a:rPr>
                        <a:t>10 Minutes</a:t>
                      </a:r>
                      <a:endParaRPr sz="11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100" b="1" i="1" u="none" strike="noStrike" cap="none">
                          <a:solidFill>
                            <a:srgbClr val="002060"/>
                          </a:solidFill>
                          <a:latin typeface="Arial"/>
                          <a:ea typeface="Arial"/>
                          <a:cs typeface="Arial"/>
                          <a:sym typeface="Arial"/>
                        </a:rPr>
                        <a:t>Regional Director</a:t>
                      </a:r>
                      <a:r>
                        <a:rPr lang="en-US" sz="1100" b="1" u="none" strike="noStrike" cap="none">
                          <a:solidFill>
                            <a:srgbClr val="002060"/>
                          </a:solidFill>
                          <a:latin typeface="Arial"/>
                          <a:ea typeface="Arial"/>
                          <a:cs typeface="Arial"/>
                          <a:sym typeface="Arial"/>
                        </a:rPr>
                        <a:t> –Regional Office</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67375">
                <a:tc vMerge="1">
                  <a:txBody>
                    <a:bodyPr/>
                    <a:lstStyle/>
                    <a:p>
                      <a:endParaRPr lang="en-US"/>
                    </a:p>
                  </a:txBody>
                  <a:tcPr/>
                </a:tc>
                <a:tc>
                  <a:txBody>
                    <a:bodyPr/>
                    <a:lstStyle/>
                    <a:p>
                      <a:pPr marL="265113" marR="0" lvl="1" indent="-265113" algn="just" rtl="0">
                        <a:lnSpc>
                          <a:spcPct val="107000"/>
                        </a:lnSpc>
                        <a:spcBef>
                          <a:spcPts val="0"/>
                        </a:spcBef>
                        <a:spcAft>
                          <a:spcPts val="0"/>
                        </a:spcAft>
                        <a:buClr>
                          <a:srgbClr val="002060"/>
                        </a:buClr>
                        <a:buSzPts val="1200"/>
                        <a:buFont typeface="Calibri"/>
                        <a:buNone/>
                      </a:pPr>
                      <a:r>
                        <a:rPr lang="en-US" sz="1100" b="1" u="none" strike="noStrike" cap="none">
                          <a:solidFill>
                            <a:srgbClr val="002060"/>
                          </a:solidFill>
                          <a:latin typeface="Arial"/>
                          <a:ea typeface="Arial"/>
                          <a:cs typeface="Arial"/>
                          <a:sym typeface="Arial"/>
                        </a:rPr>
                        <a:t>1.7 Submit the signed certificate and transmittal letter together with the NCAS report on certification of deposited national collections to the client.</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100" b="1" u="none" strike="noStrike" cap="none">
                          <a:solidFill>
                            <a:srgbClr val="002060"/>
                          </a:solidFill>
                          <a:latin typeface="Arial"/>
                          <a:ea typeface="Arial"/>
                          <a:cs typeface="Arial"/>
                          <a:sym typeface="Arial"/>
                        </a:rPr>
                        <a:t>None</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b="1" u="none" strike="noStrike" cap="none">
                          <a:solidFill>
                            <a:srgbClr val="002060"/>
                          </a:solidFill>
                          <a:latin typeface="Arial"/>
                          <a:ea typeface="Arial"/>
                          <a:cs typeface="Arial"/>
                          <a:sym typeface="Arial"/>
                        </a:rPr>
                        <a:t>3 Minutes</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002060"/>
                          </a:solidFill>
                          <a:latin typeface="Arial"/>
                          <a:ea typeface="Arial"/>
                          <a:cs typeface="Arial"/>
                          <a:sym typeface="Arial"/>
                        </a:rPr>
                        <a:t>TROO/duly authorized personnel -</a:t>
                      </a:r>
                      <a:r>
                        <a:rPr lang="en-US" sz="1100" b="1" u="none" strike="noStrike" cap="none">
                          <a:solidFill>
                            <a:srgbClr val="002060"/>
                          </a:solidFill>
                          <a:latin typeface="Arial"/>
                          <a:ea typeface="Arial"/>
                          <a:cs typeface="Arial"/>
                          <a:sym typeface="Arial"/>
                        </a:rPr>
                        <a:t> Provincial/ District Office</a:t>
                      </a:r>
                      <a:endParaRPr sz="11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171" name="Google Shape;1171;p144"/>
          <p:cNvSpPr txBox="1"/>
          <p:nvPr/>
        </p:nvSpPr>
        <p:spPr>
          <a:xfrm>
            <a:off x="68642" y="1144315"/>
            <a:ext cx="11679300" cy="338700"/>
          </a:xfrm>
          <a:prstGeom prst="rect">
            <a:avLst/>
          </a:prstGeom>
          <a:noFill/>
          <a:ln>
            <a:noFill/>
          </a:ln>
        </p:spPr>
        <p:txBody>
          <a:bodyPr spcFirstLastPara="1" wrap="square" lIns="91425" tIns="45700" rIns="91425" bIns="45700" anchor="t" anchorCtr="0">
            <a:spAutoFit/>
          </a:bodyPr>
          <a:lstStyle/>
          <a:p>
            <a:pPr marL="450215"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a:t>
            </a:r>
            <a:r>
              <a:rPr lang="en-US" sz="1600" b="1" i="1" u="none" strike="noStrike" cap="none">
                <a:solidFill>
                  <a:srgbClr val="8E0000"/>
                </a:solidFill>
                <a:latin typeface="Arial"/>
                <a:ea typeface="Arial"/>
                <a:cs typeface="Arial"/>
                <a:sym typeface="Arial"/>
              </a:rPr>
              <a:t>Cont. of client steps </a:t>
            </a:r>
            <a:r>
              <a:rPr lang="en-US" sz="1600" b="1" i="0" u="none" strike="noStrike" cap="none">
                <a:solidFill>
                  <a:srgbClr val="8E0000"/>
                </a:solidFill>
                <a:latin typeface="Arial"/>
                <a:ea typeface="Arial"/>
                <a:cs typeface="Arial"/>
                <a:sym typeface="Arial"/>
              </a:rPr>
              <a:t>)</a:t>
            </a:r>
            <a:endParaRPr sz="1600" b="1" i="0" u="none" strike="noStrike" cap="none">
              <a:solidFill>
                <a:srgbClr val="002060"/>
              </a:solidFill>
              <a:latin typeface="Calibri"/>
              <a:ea typeface="Calibri"/>
              <a:cs typeface="Calibri"/>
              <a:sym typeface="Calibri"/>
            </a:endParaRPr>
          </a:p>
        </p:txBody>
      </p:sp>
      <p:sp>
        <p:nvSpPr>
          <p:cNvPr id="1172" name="Google Shape;1172;p144"/>
          <p:cNvSpPr txBox="1"/>
          <p:nvPr/>
        </p:nvSpPr>
        <p:spPr>
          <a:xfrm>
            <a:off x="0" y="0"/>
            <a:ext cx="12192000" cy="1015663"/>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2.3	Confirmation / Verification of Deposit National Collections for the Commission                                 on Audit and/or NGAs Validation of Deposits thru the National Collections                      Application System (NCAS)</a:t>
            </a:r>
            <a:endParaRPr sz="1200" b="1" i="0" u="none" strike="noStrike" cap="none">
              <a:solidFill>
                <a:srgbClr val="FEE599"/>
              </a:solidFill>
              <a:latin typeface="Arial"/>
              <a:ea typeface="Arial"/>
              <a:cs typeface="Arial"/>
              <a:sym typeface="Arial"/>
            </a:endParaRPr>
          </a:p>
        </p:txBody>
      </p:sp>
      <p:pic>
        <p:nvPicPr>
          <p:cNvPr id="1173" name="Google Shape;1173;p144"/>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graphicFrame>
        <p:nvGraphicFramePr>
          <p:cNvPr id="1178" name="Google Shape;1178;p145"/>
          <p:cNvGraphicFramePr/>
          <p:nvPr/>
        </p:nvGraphicFramePr>
        <p:xfrm>
          <a:off x="444166" y="1615437"/>
          <a:ext cx="11166400" cy="2250232"/>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3952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ACTIONS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FEES TO BE PAID</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PROCESSING TIME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PERSON RESPONSIBLE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810200">
                <a:tc>
                  <a:txBody>
                    <a:bodyPr/>
                    <a:lstStyle/>
                    <a:p>
                      <a:pPr marL="0" marR="0" lvl="0"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2. Receive the signed certificate and transmittal letter together with the NCAS report on certification of deposited national collections from BTr.</a:t>
                      </a:r>
                      <a:endParaRPr sz="1400" u="none" strike="noStrike" cap="none"/>
                    </a:p>
                    <a:p>
                      <a:pPr marL="0" marR="0" lvl="0" indent="0" algn="just" rtl="0">
                        <a:lnSpc>
                          <a:spcPct val="107000"/>
                        </a:lnSpc>
                        <a:spcBef>
                          <a:spcPts val="80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2.1 Have the client receive the file copy of BTr.</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Minute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TROO/ duly authorized personnel –</a:t>
                      </a:r>
                      <a:r>
                        <a:rPr lang="en-US" sz="1200" b="1" u="none" strike="noStrike" cap="none">
                          <a:solidFill>
                            <a:srgbClr val="002060"/>
                          </a:solidFill>
                          <a:latin typeface="Arial"/>
                          <a:ea typeface="Arial"/>
                          <a:cs typeface="Arial"/>
                          <a:sym typeface="Arial"/>
                        </a:rPr>
                        <a:t>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48075">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TOTAL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9 Days, 7 Hours and 15  Minutes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179" name="Google Shape;1179;p145"/>
          <p:cNvSpPr txBox="1"/>
          <p:nvPr/>
        </p:nvSpPr>
        <p:spPr>
          <a:xfrm>
            <a:off x="68642" y="1241965"/>
            <a:ext cx="11679192" cy="342466"/>
          </a:xfrm>
          <a:prstGeom prst="rect">
            <a:avLst/>
          </a:prstGeom>
          <a:noFill/>
          <a:ln>
            <a:noFill/>
          </a:ln>
        </p:spPr>
        <p:txBody>
          <a:bodyPr spcFirstLastPara="1" wrap="square" lIns="91425" tIns="45700" rIns="91425" bIns="45700" anchor="t" anchorCtr="0">
            <a:spAutoFit/>
          </a:bodyPr>
          <a:lstStyle/>
          <a:p>
            <a:pPr marL="450215"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a:t>
            </a:r>
            <a:r>
              <a:rPr lang="en-US" sz="1600" b="1" i="1" u="none" strike="noStrike" cap="none">
                <a:solidFill>
                  <a:srgbClr val="8E0000"/>
                </a:solidFill>
                <a:latin typeface="Arial"/>
                <a:ea typeface="Arial"/>
                <a:cs typeface="Arial"/>
                <a:sym typeface="Arial"/>
              </a:rPr>
              <a:t>Cont. of client steps </a:t>
            </a:r>
            <a:r>
              <a:rPr lang="en-US" sz="1600" b="1" i="0" u="none" strike="noStrike" cap="none">
                <a:solidFill>
                  <a:srgbClr val="8E0000"/>
                </a:solidFill>
                <a:latin typeface="Arial"/>
                <a:ea typeface="Arial"/>
                <a:cs typeface="Arial"/>
                <a:sym typeface="Arial"/>
              </a:rPr>
              <a:t>)</a:t>
            </a:r>
            <a:endParaRPr sz="1600" b="1" i="0" u="none" strike="noStrike" cap="none">
              <a:solidFill>
                <a:srgbClr val="002060"/>
              </a:solidFill>
              <a:latin typeface="Calibri"/>
              <a:ea typeface="Calibri"/>
              <a:cs typeface="Calibri"/>
              <a:sym typeface="Calibri"/>
            </a:endParaRPr>
          </a:p>
        </p:txBody>
      </p:sp>
      <p:sp>
        <p:nvSpPr>
          <p:cNvPr id="1180" name="Google Shape;1180;p145"/>
          <p:cNvSpPr txBox="1"/>
          <p:nvPr/>
        </p:nvSpPr>
        <p:spPr>
          <a:xfrm>
            <a:off x="0" y="0"/>
            <a:ext cx="12192000" cy="1015663"/>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2.3	Confirmation / Verification of Deposit National Collections for the Commission                                 	on Audit and/or NGAs Validation of Deposits thru the National Collections                        	Application System (NCAS)</a:t>
            </a:r>
            <a:endParaRPr sz="1200" b="1" i="0" u="none" strike="noStrike" cap="none">
              <a:solidFill>
                <a:srgbClr val="FEE599"/>
              </a:solidFill>
              <a:latin typeface="Arial"/>
              <a:ea typeface="Arial"/>
              <a:cs typeface="Arial"/>
              <a:sym typeface="Arial"/>
            </a:endParaRPr>
          </a:p>
        </p:txBody>
      </p:sp>
      <p:pic>
        <p:nvPicPr>
          <p:cNvPr id="1181" name="Google Shape;1181;p145"/>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146"/>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920750" marR="0" lvl="0" indent="-457200" algn="l" rtl="0">
              <a:lnSpc>
                <a:spcPct val="100000"/>
              </a:lnSpc>
              <a:spcBef>
                <a:spcPts val="0"/>
              </a:spcBef>
              <a:spcAft>
                <a:spcPts val="0"/>
              </a:spcAft>
              <a:buClr>
                <a:srgbClr val="FEE599"/>
              </a:buClr>
              <a:buSzPts val="2000"/>
              <a:buFont typeface="Arial"/>
              <a:buAutoNum type="arabicPeriod" startAt="3"/>
            </a:pPr>
            <a:r>
              <a:rPr lang="en-US" sz="2000" b="1" i="0" u="none" strike="noStrike" cap="none">
                <a:solidFill>
                  <a:srgbClr val="FEE599"/>
                </a:solidFill>
                <a:latin typeface="Arial"/>
                <a:ea typeface="Arial"/>
                <a:cs typeface="Arial"/>
                <a:sym typeface="Arial"/>
              </a:rPr>
              <a:t>Request for Re-order of MDS Checks</a:t>
            </a:r>
            <a:endParaRPr sz="1400" b="0" i="0" u="none" strike="noStrike" cap="none">
              <a:solidFill>
                <a:srgbClr val="000000"/>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pic>
        <p:nvPicPr>
          <p:cNvPr id="1187" name="Google Shape;1187;p146"/>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1188" name="Google Shape;1188;p146"/>
          <p:cNvGraphicFramePr/>
          <p:nvPr>
            <p:extLst>
              <p:ext uri="{D42A27DB-BD31-4B8C-83A1-F6EECF244321}">
                <p14:modId xmlns:p14="http://schemas.microsoft.com/office/powerpoint/2010/main" val="1368842753"/>
              </p:ext>
            </p:extLst>
          </p:nvPr>
        </p:nvGraphicFramePr>
        <p:xfrm>
          <a:off x="483502" y="2233100"/>
          <a:ext cx="11166400" cy="4534913"/>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431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Office or Division:</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District Offices and Provincial Offices</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31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Classification:</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Simple</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431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Type of Transaction:</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G2G – Government to Government</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431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Who may avail:</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NGAs </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89625">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dirty="0">
                          <a:solidFill>
                            <a:srgbClr val="002060"/>
                          </a:solidFill>
                          <a:latin typeface="Arial"/>
                          <a:ea typeface="Arial"/>
                          <a:cs typeface="Arial"/>
                          <a:sym typeface="Arial"/>
                        </a:rPr>
                        <a:t>CHECKLIST REQUIREMENTS</a:t>
                      </a:r>
                      <a:endParaRPr sz="1200" b="1" u="none" strike="noStrike" cap="none" dirty="0">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65125">
                <a:tc gridSpan="2">
                  <a:txBody>
                    <a:bodyPr/>
                    <a:lstStyle/>
                    <a:p>
                      <a:pPr marL="146685" marR="0" lvl="0" indent="-146685"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Request for MDS Check Re-Order (Form 1) – 1 original copy (hard copy or electronic copy)</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Bureau of the Treasury Website for Form 1</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58950">
                <a:tc gridSpan="2">
                  <a:txBody>
                    <a:bodyPr/>
                    <a:lstStyle/>
                    <a:p>
                      <a:pPr marL="161925" marR="0" lvl="0" indent="-161925"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Report of Accountability for Accountable Forms (RAAFs) for MDS – 1 photocopy or electronic copy of the last 3 months</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Provided by Client</a:t>
                      </a:r>
                      <a:endParaRPr sz="11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648425">
                <a:tc gridSpan="2">
                  <a:txBody>
                    <a:bodyPr/>
                    <a:lstStyle/>
                    <a:p>
                      <a:pPr marL="161925" marR="0" lvl="0" indent="-161925"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 Monthly Estimates for the number of transaction/Accounts Payable that cannot be paid through ADA (Form 2) – 1 original copy (hard copy or electronic copy)</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Bureau of the Treasury Website for Form 2</a:t>
                      </a:r>
                      <a:endParaRPr sz="11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962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ACTIONS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FEES TO BE PAID</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PROCESSING TIME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PERSON RESPONSIBLE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8"/>
                  </a:ext>
                </a:extLst>
              </a:tr>
              <a:tr h="686225">
                <a:tc>
                  <a:txBody>
                    <a:bodyPr/>
                    <a:lstStyle/>
                    <a:p>
                      <a:pPr marL="342900" marR="0" lvl="0" indent="-342900" algn="just" rtl="0">
                        <a:lnSpc>
                          <a:spcPct val="107000"/>
                        </a:lnSpc>
                        <a:spcBef>
                          <a:spcPts val="0"/>
                        </a:spcBef>
                        <a:spcAft>
                          <a:spcPts val="0"/>
                        </a:spcAft>
                        <a:buClr>
                          <a:srgbClr val="002060"/>
                        </a:buClr>
                        <a:buSzPts val="1200"/>
                        <a:buFont typeface="Calibri"/>
                        <a:buAutoNum type="arabicPeriod"/>
                      </a:pPr>
                      <a:r>
                        <a:rPr lang="en-US" sz="1200" b="1" u="none" strike="noStrike" cap="none">
                          <a:solidFill>
                            <a:srgbClr val="002060"/>
                          </a:solidFill>
                          <a:latin typeface="Arial"/>
                          <a:ea typeface="Arial"/>
                          <a:cs typeface="Arial"/>
                          <a:sym typeface="Arial"/>
                        </a:rPr>
                        <a:t>Submit the documentary requirements.</a:t>
                      </a:r>
                      <a:endParaRPr sz="1200" b="1" u="none" strike="noStrike" cap="none">
                        <a:solidFill>
                          <a:srgbClr val="002060"/>
                        </a:solidFill>
                        <a:latin typeface="Arial"/>
                        <a:ea typeface="Arial"/>
                        <a:cs typeface="Arial"/>
                        <a:sym typeface="Arial"/>
                      </a:endParaRPr>
                    </a:p>
                    <a:p>
                      <a:pPr marL="342900" marR="0" lvl="0" indent="-266700" algn="just" rtl="0">
                        <a:lnSpc>
                          <a:spcPct val="107000"/>
                        </a:lnSpc>
                        <a:spcBef>
                          <a:spcPts val="80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1.1 Receive and ensure the completeness of the requirements.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2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i="1" u="none" strike="noStrike" cap="none">
                          <a:solidFill>
                            <a:srgbClr val="002060"/>
                          </a:solidFill>
                          <a:latin typeface="Arial"/>
                          <a:ea typeface="Arial"/>
                          <a:cs typeface="Arial"/>
                          <a:sym typeface="Arial"/>
                        </a:rPr>
                        <a:t>Treasury Operations Officer (TROO)/ duly authorized personnel</a:t>
                      </a:r>
                      <a:r>
                        <a:rPr lang="en-US" sz="1200" b="1" u="none" strike="noStrike" cap="none">
                          <a:solidFill>
                            <a:srgbClr val="002060"/>
                          </a:solidFill>
                          <a:latin typeface="Arial"/>
                          <a:ea typeface="Arial"/>
                          <a:cs typeface="Arial"/>
                          <a:sym typeface="Arial"/>
                        </a:rPr>
                        <a:t> – Provincial/ District Office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069050">
                <a:tc>
                  <a:txBody>
                    <a:bodyPr/>
                    <a:lstStyle/>
                    <a:p>
                      <a:pPr marL="342900" marR="0" lvl="0" indent="-266700" algn="just"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1.2Assess the NGA inventory of MDS checks by extracting the average number of checks issued per month.</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 2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i="1" u="none" strike="noStrike" cap="none" dirty="0">
                          <a:solidFill>
                            <a:srgbClr val="002060"/>
                          </a:solidFill>
                          <a:latin typeface="Arial"/>
                          <a:ea typeface="Arial"/>
                          <a:cs typeface="Arial"/>
                          <a:sym typeface="Arial"/>
                        </a:rPr>
                        <a:t>TROO/duly authorized personnel</a:t>
                      </a:r>
                      <a:r>
                        <a:rPr lang="en-US" sz="1200" b="1" u="none" strike="noStrike" cap="none" dirty="0">
                          <a:solidFill>
                            <a:srgbClr val="002060"/>
                          </a:solidFill>
                          <a:latin typeface="Arial"/>
                          <a:ea typeface="Arial"/>
                          <a:cs typeface="Arial"/>
                          <a:sym typeface="Arial"/>
                        </a:rPr>
                        <a:t> - Provincial/ District Office</a:t>
                      </a:r>
                      <a:endParaRPr sz="1200" b="1" u="none" strike="noStrike" cap="none" dirty="0">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dirty="0">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1189" name="Google Shape;1189;p146"/>
          <p:cNvSpPr txBox="1"/>
          <p:nvPr/>
        </p:nvSpPr>
        <p:spPr>
          <a:xfrm>
            <a:off x="531252" y="690682"/>
            <a:ext cx="11070900" cy="18615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dirty="0">
                <a:solidFill>
                  <a:srgbClr val="002060"/>
                </a:solidFill>
                <a:latin typeface="Arial"/>
                <a:ea typeface="Arial"/>
                <a:cs typeface="Arial"/>
                <a:sym typeface="Arial"/>
              </a:rPr>
              <a:t>To promote the use of Authority to Debit Account (ADA) as mode of disbursement for all NGAs in support of DBM Circular Letter Nos. 2013-16, 2013-16A, 2013-16B and 2018-14 dated December 23, 2013, February 6, 2014, February 25, 2014, and December 28, 2018, respectively.</a:t>
            </a:r>
            <a:endParaRPr sz="1600" b="1" i="0" u="none" strike="noStrike" cap="none" dirty="0">
              <a:solidFill>
                <a:srgbClr val="002060"/>
              </a:solidFill>
              <a:latin typeface="Arial"/>
              <a:ea typeface="Arial"/>
              <a:cs typeface="Arial"/>
              <a:sym typeface="Arial"/>
            </a:endParaRPr>
          </a:p>
          <a:p>
            <a:pPr marL="0" marR="0" lvl="0" indent="0" algn="just" rtl="0">
              <a:lnSpc>
                <a:spcPct val="107000"/>
              </a:lnSpc>
              <a:spcBef>
                <a:spcPts val="800"/>
              </a:spcBef>
              <a:spcAft>
                <a:spcPts val="0"/>
              </a:spcAft>
              <a:buClr>
                <a:srgbClr val="000000"/>
              </a:buClr>
              <a:buSzPts val="1600"/>
              <a:buFont typeface="Arial"/>
              <a:buNone/>
            </a:pPr>
            <a:r>
              <a:rPr lang="en-US" sz="1600" b="1" i="0" u="none" strike="noStrike" cap="none" dirty="0">
                <a:solidFill>
                  <a:srgbClr val="002060"/>
                </a:solidFill>
                <a:latin typeface="Arial"/>
                <a:ea typeface="Arial"/>
                <a:cs typeface="Arial"/>
                <a:sym typeface="Arial"/>
              </a:rPr>
              <a:t>To minimize the volume of outstanding checks resulting in a more predictable cash outflow in the Bureau of the Treasury.</a:t>
            </a:r>
            <a:endParaRPr sz="1600" b="1" i="0" u="none" strike="noStrike" cap="none" dirty="0">
              <a:solidFill>
                <a:srgbClr val="002060"/>
              </a:solidFill>
              <a:latin typeface="Arial"/>
              <a:ea typeface="Arial"/>
              <a:cs typeface="Arial"/>
              <a:sym typeface="Arial"/>
            </a:endParaRPr>
          </a:p>
          <a:p>
            <a:pPr marL="0" marR="0" lvl="0" indent="0" algn="just" rtl="0">
              <a:lnSpc>
                <a:spcPct val="107000"/>
              </a:lnSpc>
              <a:spcBef>
                <a:spcPts val="800"/>
              </a:spcBef>
              <a:spcAft>
                <a:spcPts val="0"/>
              </a:spcAft>
              <a:buClr>
                <a:srgbClr val="000000"/>
              </a:buClr>
              <a:buSzPts val="1600"/>
              <a:buFont typeface="Arial"/>
              <a:buNone/>
            </a:pPr>
            <a:r>
              <a:rPr lang="en-US" sz="1600" b="1" i="0" u="none" strike="noStrike" cap="none" dirty="0">
                <a:solidFill>
                  <a:srgbClr val="002060"/>
                </a:solidFill>
                <a:latin typeface="Arial"/>
                <a:ea typeface="Arial"/>
                <a:cs typeface="Arial"/>
                <a:sym typeface="Arial"/>
              </a:rPr>
              <a:t> </a:t>
            </a:r>
            <a:endParaRPr sz="1600" b="1" i="0" u="none" strike="noStrike" cap="none" dirty="0">
              <a:solidFill>
                <a:srgbClr val="00206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147"/>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920750" marR="0" lvl="0" indent="-457200" algn="l" rtl="0">
              <a:lnSpc>
                <a:spcPct val="100000"/>
              </a:lnSpc>
              <a:spcBef>
                <a:spcPts val="0"/>
              </a:spcBef>
              <a:spcAft>
                <a:spcPts val="0"/>
              </a:spcAft>
              <a:buClr>
                <a:srgbClr val="FEE599"/>
              </a:buClr>
              <a:buSzPts val="2000"/>
              <a:buFont typeface="Arial"/>
              <a:buAutoNum type="arabicPeriod" startAt="3"/>
            </a:pPr>
            <a:r>
              <a:rPr lang="en-US" sz="2000" b="1" i="0" u="none" strike="noStrike" cap="none">
                <a:solidFill>
                  <a:srgbClr val="FEE599"/>
                </a:solidFill>
                <a:latin typeface="Arial"/>
                <a:ea typeface="Arial"/>
                <a:cs typeface="Arial"/>
                <a:sym typeface="Arial"/>
              </a:rPr>
              <a:t>Request for Re-order of MDS Checks</a:t>
            </a:r>
            <a:endParaRPr sz="1400" b="0" i="0" u="none" strike="noStrike" cap="none">
              <a:solidFill>
                <a:srgbClr val="000000"/>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pic>
        <p:nvPicPr>
          <p:cNvPr id="1195" name="Google Shape;1195;p147"/>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1196" name="Google Shape;1196;p147"/>
          <p:cNvGraphicFramePr/>
          <p:nvPr/>
        </p:nvGraphicFramePr>
        <p:xfrm>
          <a:off x="483523" y="1270207"/>
          <a:ext cx="11166400" cy="4310025"/>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8672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ACTIONS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FEES TO BE PAID</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PROCESSING TIME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PERSON RESPONSIBLE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2906075">
                <a:tc>
                  <a:txBody>
                    <a:bodyPr/>
                    <a:lstStyle/>
                    <a:p>
                      <a:pPr marL="342900" marR="0" lvl="0" indent="-266700" algn="just"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61950" marR="0" lvl="1" indent="-36195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1.3 	Evaluate the request of NGA to determine the number of check booklets   for re-order taking into consideration the volume of check for re-order, estimated number of transactions and volume and frequency of usage against the average number of checks issued per month.</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8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i="1" u="none" strike="noStrike" cap="none">
                          <a:solidFill>
                            <a:srgbClr val="002060"/>
                          </a:solidFill>
                          <a:latin typeface="Arial"/>
                          <a:ea typeface="Arial"/>
                          <a:cs typeface="Arial"/>
                          <a:sym typeface="Arial"/>
                        </a:rPr>
                        <a:t>TROO/duly authorized personnel</a:t>
                      </a:r>
                      <a:r>
                        <a:rPr lang="en-US" sz="1200" b="1" u="none" strike="noStrike" cap="none">
                          <a:solidFill>
                            <a:srgbClr val="002060"/>
                          </a:solidFill>
                          <a:latin typeface="Arial"/>
                          <a:ea typeface="Arial"/>
                          <a:cs typeface="Arial"/>
                          <a:sym typeface="Arial"/>
                        </a:rPr>
                        <a:t>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63475">
                <a:tc>
                  <a:txBody>
                    <a:bodyPr/>
                    <a:lstStyle/>
                    <a:p>
                      <a:pPr marL="342900" marR="0" lvl="0" indent="-266700" algn="just"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1.4 Prepare clearance using Form No. 3 as to number of check booklets that can 	be re-ordered from AGDBs and forward to CTOO.</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5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i="1" u="none" strike="noStrike" cap="none">
                          <a:solidFill>
                            <a:srgbClr val="002060"/>
                          </a:solidFill>
                          <a:latin typeface="Arial"/>
                          <a:ea typeface="Arial"/>
                          <a:cs typeface="Arial"/>
                          <a:sym typeface="Arial"/>
                        </a:rPr>
                        <a:t>TROO/duly authorized personnel</a:t>
                      </a:r>
                      <a:r>
                        <a:rPr lang="en-US" sz="1200" b="1" u="none" strike="noStrike" cap="none">
                          <a:solidFill>
                            <a:srgbClr val="002060"/>
                          </a:solidFill>
                          <a:latin typeface="Arial"/>
                          <a:ea typeface="Arial"/>
                          <a:cs typeface="Arial"/>
                          <a:sym typeface="Arial"/>
                        </a:rPr>
                        <a:t>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197" name="Google Shape;1197;p147"/>
          <p:cNvSpPr txBox="1"/>
          <p:nvPr/>
        </p:nvSpPr>
        <p:spPr>
          <a:xfrm>
            <a:off x="68642" y="763494"/>
            <a:ext cx="11679192" cy="342466"/>
          </a:xfrm>
          <a:prstGeom prst="rect">
            <a:avLst/>
          </a:prstGeom>
          <a:noFill/>
          <a:ln>
            <a:noFill/>
          </a:ln>
        </p:spPr>
        <p:txBody>
          <a:bodyPr spcFirstLastPara="1" wrap="square" lIns="91425" tIns="45700" rIns="91425" bIns="45700" anchor="t" anchorCtr="0">
            <a:spAutoFit/>
          </a:bodyPr>
          <a:lstStyle/>
          <a:p>
            <a:pPr marL="450215"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a:t>
            </a:r>
            <a:r>
              <a:rPr lang="en-US" sz="1600" b="1" i="1" u="none" strike="noStrike" cap="none">
                <a:solidFill>
                  <a:srgbClr val="8E0000"/>
                </a:solidFill>
                <a:latin typeface="Arial"/>
                <a:ea typeface="Arial"/>
                <a:cs typeface="Arial"/>
                <a:sym typeface="Arial"/>
              </a:rPr>
              <a:t>Cont. of client steps </a:t>
            </a:r>
            <a:r>
              <a:rPr lang="en-US" sz="1600" b="1" i="0" u="none" strike="noStrike" cap="none">
                <a:solidFill>
                  <a:srgbClr val="8E0000"/>
                </a:solidFill>
                <a:latin typeface="Arial"/>
                <a:ea typeface="Arial"/>
                <a:cs typeface="Arial"/>
                <a:sym typeface="Arial"/>
              </a:rPr>
              <a:t>)</a:t>
            </a:r>
            <a:endParaRPr sz="1600" b="1" i="0" u="none" strike="noStrike" cap="none">
              <a:solidFill>
                <a:srgbClr val="00206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148"/>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920750" marR="0" lvl="0" indent="-457200" algn="l" rtl="0">
              <a:lnSpc>
                <a:spcPct val="100000"/>
              </a:lnSpc>
              <a:spcBef>
                <a:spcPts val="0"/>
              </a:spcBef>
              <a:spcAft>
                <a:spcPts val="0"/>
              </a:spcAft>
              <a:buClr>
                <a:srgbClr val="FEE599"/>
              </a:buClr>
              <a:buSzPts val="2000"/>
              <a:buFont typeface="Arial"/>
              <a:buAutoNum type="arabicPeriod" startAt="3"/>
            </a:pPr>
            <a:r>
              <a:rPr lang="en-US" sz="2000" b="1" i="0" u="none" strike="noStrike" cap="none">
                <a:solidFill>
                  <a:srgbClr val="FEE599"/>
                </a:solidFill>
                <a:latin typeface="Arial"/>
                <a:ea typeface="Arial"/>
                <a:cs typeface="Arial"/>
                <a:sym typeface="Arial"/>
              </a:rPr>
              <a:t>Request for Re-order of MDS Checks</a:t>
            </a:r>
            <a:endParaRPr sz="1400" b="0" i="0" u="none" strike="noStrike" cap="none">
              <a:solidFill>
                <a:srgbClr val="000000"/>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pic>
        <p:nvPicPr>
          <p:cNvPr id="1203" name="Google Shape;1203;p148"/>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1204" name="Google Shape;1204;p148"/>
          <p:cNvGraphicFramePr/>
          <p:nvPr/>
        </p:nvGraphicFramePr>
        <p:xfrm>
          <a:off x="483523" y="1185164"/>
          <a:ext cx="11166400" cy="5287775"/>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3215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ACTIONS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FEES TO BE PAID</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PROCESSING TIME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PERSON RESPONSIBLE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2267975">
                <a:tc>
                  <a:txBody>
                    <a:bodyPr/>
                    <a:lstStyle/>
                    <a:p>
                      <a:pPr marL="342900" marR="0" lvl="0" indent="-266700" algn="just"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1.5 Approval</a:t>
                      </a:r>
                      <a:endParaRPr sz="1400" u="none" strike="noStrike" cap="none"/>
                    </a:p>
                    <a:p>
                      <a:pPr marL="0" marR="0" lvl="0" indent="0" algn="just"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1.5.1 For NCR:</a:t>
                      </a:r>
                      <a:endParaRPr sz="1200" b="1" u="none" strike="noStrike" cap="none">
                        <a:solidFill>
                          <a:srgbClr val="002060"/>
                        </a:solidFill>
                        <a:latin typeface="Arial"/>
                        <a:ea typeface="Arial"/>
                        <a:cs typeface="Arial"/>
                        <a:sym typeface="Arial"/>
                      </a:endParaRPr>
                    </a:p>
                    <a:p>
                      <a:pPr marL="0" marR="0" lvl="0" indent="0" algn="just"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1.5.1.1 Check/ review the clearance and recommend approval to RD .</a:t>
                      </a:r>
                      <a:endParaRPr sz="1200" b="1" u="none" strike="noStrike" cap="none">
                        <a:solidFill>
                          <a:srgbClr val="002060"/>
                        </a:solidFill>
                        <a:latin typeface="Arial"/>
                        <a:ea typeface="Arial"/>
                        <a:cs typeface="Arial"/>
                        <a:sym typeface="Arial"/>
                      </a:endParaRPr>
                    </a:p>
                    <a:p>
                      <a:pPr marL="0" marR="0" lvl="0" indent="0" algn="just"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1.5.1.2 Approve the clearance and return the same to the concerned District Office.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 </a:t>
                      </a:r>
                      <a:endParaRPr sz="1400" u="none" strike="noStrike" cap="none"/>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00"/>
                        <a:buFont typeface="Arial"/>
                        <a:buNone/>
                      </a:pPr>
                      <a:endParaRPr sz="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00"/>
                        <a:buFont typeface="Arial"/>
                        <a:buNone/>
                      </a:pPr>
                      <a:endParaRPr sz="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00"/>
                        <a:buFont typeface="Arial"/>
                        <a:buNone/>
                      </a:pPr>
                      <a:endParaRPr sz="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5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chemeClr val="dk1"/>
                        </a:buClr>
                        <a:buSzPts val="100"/>
                        <a:buFont typeface="Calibri"/>
                        <a:buNone/>
                      </a:pPr>
                      <a:endParaRPr sz="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chemeClr val="dk1"/>
                        </a:buClr>
                        <a:buSzPts val="100"/>
                        <a:buFont typeface="Calibri"/>
                        <a:buNone/>
                      </a:pPr>
                      <a:endParaRPr sz="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chemeClr val="dk1"/>
                        </a:buClr>
                        <a:buSzPts val="100"/>
                        <a:buFont typeface="Calibri"/>
                        <a:buNone/>
                      </a:pPr>
                      <a:endParaRPr sz="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3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i="1" u="none" strike="noStrike" cap="none">
                          <a:solidFill>
                            <a:srgbClr val="002060"/>
                          </a:solidFill>
                          <a:latin typeface="Arial"/>
                          <a:ea typeface="Arial"/>
                          <a:cs typeface="Arial"/>
                          <a:sym typeface="Arial"/>
                        </a:rPr>
                        <a:t>Chief Treasury Operations Officer (CTOO) I/II/OIC/ICO</a:t>
                      </a:r>
                      <a:r>
                        <a:rPr lang="en-US" sz="1200" b="1" u="none" strike="noStrike" cap="none">
                          <a:solidFill>
                            <a:srgbClr val="002060"/>
                          </a:solidFill>
                          <a:latin typeface="Arial"/>
                          <a:ea typeface="Arial"/>
                          <a:cs typeface="Arial"/>
                          <a:sym typeface="Arial"/>
                        </a:rPr>
                        <a:t>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chemeClr val="dk1"/>
                        </a:buClr>
                        <a:buSzPts val="100"/>
                        <a:buFont typeface="Calibri"/>
                        <a:buNone/>
                      </a:pPr>
                      <a:endParaRPr sz="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chemeClr val="dk1"/>
                        </a:buClr>
                        <a:buSzPts val="100"/>
                        <a:buFont typeface="Calibri"/>
                        <a:buNone/>
                      </a:pPr>
                      <a:endParaRPr sz="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chemeClr val="dk1"/>
                        </a:buClr>
                        <a:buSzPts val="100"/>
                        <a:buFont typeface="Calibri"/>
                        <a:buNone/>
                      </a:pPr>
                      <a:endParaRPr sz="100" b="1" u="none" strike="noStrike" cap="none">
                        <a:solidFill>
                          <a:srgbClr val="002060"/>
                        </a:solidFill>
                        <a:latin typeface="Arial"/>
                        <a:ea typeface="Arial"/>
                        <a:cs typeface="Arial"/>
                        <a:sym typeface="Arial"/>
                      </a:endParaRPr>
                    </a:p>
                    <a:p>
                      <a:pPr marL="0" marR="0" lvl="0" indent="0" algn="ctr" rtl="0">
                        <a:lnSpc>
                          <a:spcPct val="100000"/>
                        </a:lnSpc>
                        <a:spcBef>
                          <a:spcPts val="80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Regional Director (RD) -  </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NCR Regional Office</a:t>
                      </a:r>
                      <a:endParaRPr sz="1200" b="1" u="none" strike="noStrike" cap="none">
                        <a:solidFill>
                          <a:srgbClr val="002060"/>
                        </a:solidFill>
                        <a:latin typeface="Arial"/>
                        <a:ea typeface="Arial"/>
                        <a:cs typeface="Arial"/>
                        <a:sym typeface="Arial"/>
                      </a:endParaRPr>
                    </a:p>
                    <a:p>
                      <a:pPr marL="0" marR="0" lvl="0" indent="0" algn="l"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203350">
                <a:tc>
                  <a:txBody>
                    <a:bodyPr/>
                    <a:lstStyle/>
                    <a:p>
                      <a:pPr marL="342900" marR="0" lvl="0" indent="-273050" algn="just" rtl="0">
                        <a:lnSpc>
                          <a:spcPct val="107000"/>
                        </a:lnSpc>
                        <a:spcBef>
                          <a:spcPts val="0"/>
                        </a:spcBef>
                        <a:spcAft>
                          <a:spcPts val="0"/>
                        </a:spcAft>
                        <a:buClr>
                          <a:schemeClr val="dk1"/>
                        </a:buClr>
                        <a:buSzPts val="1100"/>
                        <a:buFont typeface="Calibri"/>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1.5.2 For Other Regions: Approve the clearance and return to TROO/duly authorized personnel.</a:t>
                      </a:r>
                      <a:endParaRPr sz="1200" b="1" u="none" strike="noStrike" cap="none">
                        <a:solidFill>
                          <a:srgbClr val="002060"/>
                        </a:solidFill>
                        <a:latin typeface="Arial"/>
                        <a:ea typeface="Arial"/>
                        <a:cs typeface="Arial"/>
                        <a:sym typeface="Arial"/>
                      </a:endParaRPr>
                    </a:p>
                    <a:p>
                      <a:pPr marL="742950" marR="0" lvl="1" indent="-215900" algn="just" rtl="0">
                        <a:lnSpc>
                          <a:spcPct val="107000"/>
                        </a:lnSpc>
                        <a:spcBef>
                          <a:spcPts val="800"/>
                        </a:spcBef>
                        <a:spcAft>
                          <a:spcPts val="0"/>
                        </a:spcAft>
                        <a:buClr>
                          <a:schemeClr val="dk1"/>
                        </a:buClr>
                        <a:buSzPts val="1100"/>
                        <a:buFont typeface="Calibri"/>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100"/>
                        <a:buFont typeface="Arial"/>
                        <a:buNone/>
                      </a:pPr>
                      <a:r>
                        <a:rPr lang="en-US" sz="1100" b="1" u="none" strike="noStrike" cap="none">
                          <a:solidFill>
                            <a:srgbClr val="002060"/>
                          </a:solidFill>
                          <a:latin typeface="Arial"/>
                          <a:ea typeface="Arial"/>
                          <a:cs typeface="Arial"/>
                          <a:sym typeface="Arial"/>
                        </a:rPr>
                        <a:t>None</a:t>
                      </a:r>
                      <a:endParaRPr sz="105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100"/>
                        <a:buFont typeface="Arial"/>
                        <a:buNone/>
                      </a:pPr>
                      <a:r>
                        <a:rPr lang="en-US" sz="1100" b="1" u="none" strike="noStrike" cap="none">
                          <a:solidFill>
                            <a:srgbClr val="002060"/>
                          </a:solidFill>
                          <a:latin typeface="Arial"/>
                          <a:ea typeface="Arial"/>
                          <a:cs typeface="Arial"/>
                          <a:sym typeface="Arial"/>
                        </a:rPr>
                        <a:t>3 Minutes</a:t>
                      </a:r>
                      <a:endParaRPr sz="105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b="1" i="1" u="none" strike="noStrike" cap="none">
                          <a:solidFill>
                            <a:srgbClr val="002060"/>
                          </a:solidFill>
                          <a:latin typeface="Arial"/>
                          <a:ea typeface="Arial"/>
                          <a:cs typeface="Arial"/>
                          <a:sym typeface="Arial"/>
                        </a:rPr>
                        <a:t>CTOO I/II/OIC/ICO </a:t>
                      </a:r>
                      <a:r>
                        <a:rPr lang="en-US" sz="1100" b="1" u="none" strike="noStrike" cap="none">
                          <a:solidFill>
                            <a:srgbClr val="002060"/>
                          </a:solidFill>
                          <a:latin typeface="Arial"/>
                          <a:ea typeface="Arial"/>
                          <a:cs typeface="Arial"/>
                          <a:sym typeface="Arial"/>
                        </a:rPr>
                        <a:t>– </a:t>
                      </a:r>
                      <a:endParaRPr sz="105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r>
                        <a:rPr lang="en-US" sz="1100" b="1" u="none" strike="noStrike" cap="none">
                          <a:solidFill>
                            <a:srgbClr val="002060"/>
                          </a:solidFill>
                          <a:latin typeface="Arial"/>
                          <a:ea typeface="Arial"/>
                          <a:cs typeface="Arial"/>
                          <a:sym typeface="Arial"/>
                        </a:rPr>
                        <a:t>Provincial Office</a:t>
                      </a:r>
                      <a:endParaRPr sz="105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31000">
                <a:tc>
                  <a:txBody>
                    <a:bodyPr/>
                    <a:lstStyle/>
                    <a:p>
                      <a:pPr marL="342900" marR="0" lvl="0" indent="-273050" algn="just" rtl="0">
                        <a:lnSpc>
                          <a:spcPct val="107000"/>
                        </a:lnSpc>
                        <a:spcBef>
                          <a:spcPts val="0"/>
                        </a:spcBef>
                        <a:spcAft>
                          <a:spcPts val="0"/>
                        </a:spcAft>
                        <a:buClr>
                          <a:schemeClr val="dk1"/>
                        </a:buClr>
                        <a:buSzPts val="1100"/>
                        <a:buFont typeface="Calibri"/>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1.6 Receive, record and release the approved clearance to the concerned requesting NGA.</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None</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 Minutes</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TROO/duly authorized personnel –</a:t>
                      </a:r>
                      <a:r>
                        <a:rPr lang="en-US" sz="1200" b="1" u="none" strike="noStrike" cap="none">
                          <a:solidFill>
                            <a:srgbClr val="002060"/>
                          </a:solidFill>
                          <a:latin typeface="Arial"/>
                          <a:ea typeface="Arial"/>
                          <a:cs typeface="Arial"/>
                          <a:sym typeface="Arial"/>
                        </a:rPr>
                        <a:t> Provincial/ District Office</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44975">
                <a:tc gridSpan="2">
                  <a:txBody>
                    <a:bodyPr/>
                    <a:lstStyle/>
                    <a:p>
                      <a:pPr marL="0" marR="0" lvl="0" indent="0" algn="ctr" rtl="0">
                        <a:lnSpc>
                          <a:spcPct val="107000"/>
                        </a:lnSpc>
                        <a:spcBef>
                          <a:spcPts val="0"/>
                        </a:spcBef>
                        <a:spcAft>
                          <a:spcPts val="0"/>
                        </a:spcAft>
                        <a:buClr>
                          <a:srgbClr val="000000"/>
                        </a:buClr>
                        <a:buSzPts val="700"/>
                        <a:buFont typeface="Arial"/>
                        <a:buNone/>
                      </a:pPr>
                      <a:r>
                        <a:rPr lang="en-US" sz="7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TOTAL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600"/>
                        <a:buFont typeface="Arial"/>
                        <a:buNone/>
                      </a:pPr>
                      <a:r>
                        <a:rPr lang="en-US" sz="6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00"/>
                        <a:buFont typeface="Arial"/>
                        <a:buNone/>
                      </a:pPr>
                      <a:r>
                        <a:rPr lang="en-US" sz="1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
                        <a:buFont typeface="Arial"/>
                        <a:buNone/>
                      </a:pPr>
                      <a:r>
                        <a:rPr lang="en-US" sz="1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28 Minutes</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205" name="Google Shape;1205;p148"/>
          <p:cNvSpPr txBox="1"/>
          <p:nvPr/>
        </p:nvSpPr>
        <p:spPr>
          <a:xfrm>
            <a:off x="111172" y="774130"/>
            <a:ext cx="11679192" cy="342466"/>
          </a:xfrm>
          <a:prstGeom prst="rect">
            <a:avLst/>
          </a:prstGeom>
          <a:noFill/>
          <a:ln>
            <a:noFill/>
          </a:ln>
        </p:spPr>
        <p:txBody>
          <a:bodyPr spcFirstLastPara="1" wrap="square" lIns="91425" tIns="45700" rIns="91425" bIns="45700" anchor="t" anchorCtr="0">
            <a:spAutoFit/>
          </a:bodyPr>
          <a:lstStyle/>
          <a:p>
            <a:pPr marL="450215"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a:t>
            </a:r>
            <a:r>
              <a:rPr lang="en-US" sz="1600" b="1" i="1" u="none" strike="noStrike" cap="none">
                <a:solidFill>
                  <a:srgbClr val="8E0000"/>
                </a:solidFill>
                <a:latin typeface="Arial"/>
                <a:ea typeface="Arial"/>
                <a:cs typeface="Arial"/>
                <a:sym typeface="Arial"/>
              </a:rPr>
              <a:t>Cont. of client steps </a:t>
            </a:r>
            <a:r>
              <a:rPr lang="en-US" sz="1600" b="1" i="0" u="none" strike="noStrike" cap="none">
                <a:solidFill>
                  <a:srgbClr val="8E0000"/>
                </a:solidFill>
                <a:latin typeface="Arial"/>
                <a:ea typeface="Arial"/>
                <a:cs typeface="Arial"/>
                <a:sym typeface="Arial"/>
              </a:rPr>
              <a:t>)</a:t>
            </a:r>
            <a:endParaRPr sz="1600" b="1" i="0" u="none" strike="noStrike" cap="none">
              <a:solidFill>
                <a:srgbClr val="00206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149"/>
          <p:cNvSpPr txBox="1"/>
          <p:nvPr/>
        </p:nvSpPr>
        <p:spPr>
          <a:xfrm>
            <a:off x="0" y="0"/>
            <a:ext cx="12192000" cy="8925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920750" marR="0" lvl="0" indent="-457200" algn="l" rtl="0">
              <a:lnSpc>
                <a:spcPct val="100000"/>
              </a:lnSpc>
              <a:spcBef>
                <a:spcPts val="0"/>
              </a:spcBef>
              <a:spcAft>
                <a:spcPts val="0"/>
              </a:spcAft>
              <a:buClr>
                <a:srgbClr val="FEE599"/>
              </a:buClr>
              <a:buSzPts val="2000"/>
              <a:buFont typeface="Arial"/>
              <a:buAutoNum type="arabicPeriod" startAt="4"/>
            </a:pPr>
            <a:r>
              <a:rPr lang="en-US" sz="2000" b="1" i="0" u="none" strike="noStrike" cap="none">
                <a:solidFill>
                  <a:srgbClr val="FEE599"/>
                </a:solidFill>
                <a:latin typeface="Arial"/>
                <a:ea typeface="Arial"/>
                <a:cs typeface="Arial"/>
                <a:sym typeface="Arial"/>
              </a:rPr>
              <a:t>Authority to Open Bank Account/Change of Transfer of Depository Bank /Bank </a:t>
            </a:r>
            <a:endParaRPr sz="1400" b="0" i="0" u="none" strike="noStrike" cap="none">
              <a:solidFill>
                <a:srgbClr val="000000"/>
              </a:solidFill>
              <a:latin typeface="Arial"/>
              <a:ea typeface="Arial"/>
              <a:cs typeface="Arial"/>
              <a:sym typeface="Arial"/>
            </a:endParaRPr>
          </a:p>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	Branch/Current Account </a:t>
            </a:r>
            <a:endParaRPr sz="1400" b="0" i="0" u="none" strike="noStrike" cap="none">
              <a:solidFill>
                <a:srgbClr val="000000"/>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pic>
        <p:nvPicPr>
          <p:cNvPr id="1211" name="Google Shape;1211;p149"/>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1212" name="Google Shape;1212;p149"/>
          <p:cNvGraphicFramePr/>
          <p:nvPr/>
        </p:nvGraphicFramePr>
        <p:xfrm>
          <a:off x="491873" y="2503054"/>
          <a:ext cx="11166375" cy="4264586"/>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5929950">
                  <a:extLst>
                    <a:ext uri="{9D8B030D-6E8A-4147-A177-3AD203B41FA5}">
                      <a16:colId xmlns:a16="http://schemas.microsoft.com/office/drawing/2014/main" val="20002"/>
                    </a:ext>
                  </a:extLst>
                </a:gridCol>
              </a:tblGrid>
              <a:tr h="140950">
                <a:tc>
                  <a:txBody>
                    <a:bodyPr/>
                    <a:lstStyle/>
                    <a:p>
                      <a:pPr marL="0" marR="0" lvl="0" indent="0" algn="l"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Office or Division:</a:t>
                      </a: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District Offices and Provincial Offices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40950">
                <a:tc>
                  <a:txBody>
                    <a:bodyPr/>
                    <a:lstStyle/>
                    <a:p>
                      <a:pPr marL="0" marR="0" lvl="0" indent="0" algn="l"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Classification:</a:t>
                      </a: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Simple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140950">
                <a:tc>
                  <a:txBody>
                    <a:bodyPr/>
                    <a:lstStyle/>
                    <a:p>
                      <a:pPr marL="0" marR="0" lvl="0" indent="0" algn="l"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Type of Transaction:</a:t>
                      </a: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G2G – Government to Government</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140950">
                <a:tc>
                  <a:txBody>
                    <a:bodyPr/>
                    <a:lstStyle/>
                    <a:p>
                      <a:pPr marL="0" marR="0" lvl="0" indent="0" algn="l"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Who may avail:</a:t>
                      </a: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NGAs (for all accounts) and GOCCs (as Implementing Agency)</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186725">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CHECKLIST REQUIREMENTS</a:t>
                      </a: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4"/>
                  </a:ext>
                </a:extLst>
              </a:tr>
              <a:tr h="539950">
                <a:tc gridSpan="2">
                  <a:txBody>
                    <a:bodyPr/>
                    <a:lstStyle/>
                    <a:p>
                      <a:pPr marL="161925" marR="0" lvl="0" indent="-161925" algn="just"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1. Letter Request from NGAs/GOCCs – 1 original copy (hard copy or electronic copy)</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Provided by Client</a:t>
                      </a: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02875">
                <a:tc gridSpan="2">
                  <a:txBody>
                    <a:bodyPr/>
                    <a:lstStyle/>
                    <a:p>
                      <a:pPr marL="161925" marR="0" lvl="0" indent="-161925" algn="just"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2. BTr Form 1 – Request for Authority to Open Bank Account – 2 original copies (hard copies or electronic copy)</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rowSpan="3">
                  <a:txBody>
                    <a:bodyPr/>
                    <a:lstStyle/>
                    <a:p>
                      <a:pPr marL="0" marR="0" lvl="0" indent="0" algn="just"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Bureau of the Treasury Website for Forms 1-3 </a:t>
                      </a:r>
                      <a:endParaRPr sz="13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751925">
                <a:tc gridSpan="2">
                  <a:txBody>
                    <a:bodyPr/>
                    <a:lstStyle/>
                    <a:p>
                      <a:pPr marL="146685" marR="0" lvl="0" indent="-146685" algn="just"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3. BTr Form 2 (Undertaking) – 2 original copies (hard copy or electronic copy)   </a:t>
                      </a:r>
                      <a:r>
                        <a:rPr lang="en-US" sz="1300" b="1" i="1" u="none" strike="noStrike" cap="none">
                          <a:solidFill>
                            <a:srgbClr val="002060"/>
                          </a:solidFill>
                          <a:latin typeface="Arial"/>
                          <a:ea typeface="Arial"/>
                          <a:cs typeface="Arial"/>
                          <a:sym typeface="Arial"/>
                        </a:rPr>
                        <a:t>Note: Not required for opening of MDS Sub-Account per Treasury Circular No. 02-2014</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1130050">
                <a:tc gridSpan="2">
                  <a:txBody>
                    <a:bodyPr/>
                    <a:lstStyle/>
                    <a:p>
                      <a:pPr marL="146050" marR="0" lvl="0" indent="-146050" algn="just"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4. BTr Form 3 (Waiver of Confidentiality) - 2 original copies (hard copy or electronic copy):</a:t>
                      </a:r>
                      <a:endParaRPr sz="1200" b="1" u="none" strike="noStrike" cap="none">
                        <a:solidFill>
                          <a:srgbClr val="002060"/>
                        </a:solidFill>
                        <a:latin typeface="Arial"/>
                        <a:ea typeface="Arial"/>
                        <a:cs typeface="Arial"/>
                        <a:sym typeface="Arial"/>
                      </a:endParaRPr>
                    </a:p>
                    <a:p>
                      <a:pPr marL="342900" marR="0" lvl="0" indent="-349250" algn="just" rtl="0">
                        <a:lnSpc>
                          <a:spcPct val="107000"/>
                        </a:lnSpc>
                        <a:spcBef>
                          <a:spcPts val="800"/>
                        </a:spcBef>
                        <a:spcAft>
                          <a:spcPts val="0"/>
                        </a:spcAft>
                        <a:buClr>
                          <a:srgbClr val="002060"/>
                        </a:buClr>
                        <a:buSzPts val="1300"/>
                        <a:buFont typeface="Calibri"/>
                        <a:buAutoNum type="alphaLcPeriod"/>
                      </a:pPr>
                      <a:r>
                        <a:rPr lang="en-US" sz="1300" b="1" u="none" strike="noStrike" cap="none">
                          <a:solidFill>
                            <a:srgbClr val="002060"/>
                          </a:solidFill>
                          <a:latin typeface="Arial"/>
                          <a:ea typeface="Arial"/>
                          <a:cs typeface="Arial"/>
                          <a:sym typeface="Arial"/>
                        </a:rPr>
                        <a:t>Form 3-A for MDS Sub-Accounts</a:t>
                      </a:r>
                      <a:endParaRPr sz="1200" b="1" u="none" strike="noStrike" cap="none">
                        <a:solidFill>
                          <a:srgbClr val="002060"/>
                        </a:solidFill>
                        <a:latin typeface="Arial"/>
                        <a:ea typeface="Arial"/>
                        <a:cs typeface="Arial"/>
                        <a:sym typeface="Arial"/>
                      </a:endParaRPr>
                    </a:p>
                    <a:p>
                      <a:pPr marL="342900" marR="0" lvl="0" indent="-349250" algn="just" rtl="0">
                        <a:lnSpc>
                          <a:spcPct val="107000"/>
                        </a:lnSpc>
                        <a:spcBef>
                          <a:spcPts val="800"/>
                        </a:spcBef>
                        <a:spcAft>
                          <a:spcPts val="0"/>
                        </a:spcAft>
                        <a:buClr>
                          <a:srgbClr val="002060"/>
                        </a:buClr>
                        <a:buSzPts val="1300"/>
                        <a:buFont typeface="Calibri"/>
                        <a:buAutoNum type="alphaLcPeriod"/>
                      </a:pPr>
                      <a:r>
                        <a:rPr lang="en-US" sz="1300" b="1" u="none" strike="noStrike" cap="none">
                          <a:solidFill>
                            <a:srgbClr val="002060"/>
                          </a:solidFill>
                          <a:latin typeface="Arial"/>
                          <a:ea typeface="Arial"/>
                          <a:cs typeface="Arial"/>
                          <a:sym typeface="Arial"/>
                        </a:rPr>
                        <a:t>Form 3-B for Other Accounts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92925">
                <a:tc gridSpan="2">
                  <a:txBody>
                    <a:bodyPr/>
                    <a:lstStyle/>
                    <a:p>
                      <a:pPr marL="146685" marR="0" lvl="0" indent="-146685" algn="just"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5. Legal Basis –1 photocopy or electronic copy</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300" b="1" u="none" strike="noStrike" cap="none">
                          <a:solidFill>
                            <a:srgbClr val="002060"/>
                          </a:solidFill>
                          <a:latin typeface="Arial"/>
                          <a:ea typeface="Arial"/>
                          <a:cs typeface="Arial"/>
                          <a:sym typeface="Arial"/>
                        </a:rPr>
                        <a:t>Provided by Client</a:t>
                      </a:r>
                      <a:endParaRPr sz="13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1213" name="Google Shape;1213;p149"/>
          <p:cNvSpPr txBox="1"/>
          <p:nvPr/>
        </p:nvSpPr>
        <p:spPr>
          <a:xfrm>
            <a:off x="539615" y="1017148"/>
            <a:ext cx="11070900" cy="14355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500"/>
              <a:buFont typeface="Arial"/>
              <a:buNone/>
            </a:pPr>
            <a:r>
              <a:rPr lang="en-US" b="1" i="0" u="none" strike="noStrike" cap="none">
                <a:solidFill>
                  <a:srgbClr val="002060"/>
                </a:solidFill>
                <a:latin typeface="Arial"/>
                <a:ea typeface="Arial"/>
                <a:cs typeface="Arial"/>
                <a:sym typeface="Arial"/>
              </a:rPr>
              <a:t>To provide guidelines on the opening of banks account/s pertaining to receipts and disbursements of government agencies.  </a:t>
            </a:r>
            <a:endParaRPr b="1" i="0" u="none" strike="noStrike" cap="none">
              <a:solidFill>
                <a:srgbClr val="002060"/>
              </a:solidFill>
              <a:latin typeface="Arial"/>
              <a:ea typeface="Arial"/>
              <a:cs typeface="Arial"/>
              <a:sym typeface="Arial"/>
            </a:endParaRPr>
          </a:p>
          <a:p>
            <a:pPr marL="0" marR="0" lvl="0" indent="0" algn="just" rtl="0">
              <a:lnSpc>
                <a:spcPct val="107000"/>
              </a:lnSpc>
              <a:spcBef>
                <a:spcPts val="800"/>
              </a:spcBef>
              <a:spcAft>
                <a:spcPts val="0"/>
              </a:spcAft>
              <a:buClr>
                <a:srgbClr val="000000"/>
              </a:buClr>
              <a:buSzPts val="1500"/>
              <a:buFont typeface="Arial"/>
              <a:buNone/>
            </a:pPr>
            <a:r>
              <a:rPr lang="en-US" b="1" i="0" u="none" strike="noStrike" cap="none">
                <a:solidFill>
                  <a:srgbClr val="002060"/>
                </a:solidFill>
                <a:latin typeface="Arial"/>
                <a:ea typeface="Arial"/>
                <a:cs typeface="Arial"/>
                <a:sym typeface="Arial"/>
              </a:rPr>
              <a:t>To establish a database for all bank accounts held by government agencies and to promote transparency in public financial management.</a:t>
            </a:r>
            <a:endParaRPr b="1" i="0" u="none" strike="noStrike" cap="none">
              <a:solidFill>
                <a:srgbClr val="002060"/>
              </a:solidFill>
              <a:latin typeface="Arial"/>
              <a:ea typeface="Arial"/>
              <a:cs typeface="Arial"/>
              <a:sym typeface="Arial"/>
            </a:endParaRPr>
          </a:p>
          <a:p>
            <a:pPr marL="630555" marR="0" lvl="0" indent="-270510" algn="just" rtl="0">
              <a:lnSpc>
                <a:spcPct val="107000"/>
              </a:lnSpc>
              <a:spcBef>
                <a:spcPts val="800"/>
              </a:spcBef>
              <a:spcAft>
                <a:spcPts val="0"/>
              </a:spcAft>
              <a:buClr>
                <a:srgbClr val="000000"/>
              </a:buClr>
              <a:buSzPts val="1500"/>
              <a:buFont typeface="Arial"/>
              <a:buNone/>
            </a:pPr>
            <a:r>
              <a:rPr lang="en-US" b="1" i="0" u="none" strike="noStrike" cap="none">
                <a:solidFill>
                  <a:srgbClr val="002060"/>
                </a:solidFill>
                <a:latin typeface="Arial"/>
                <a:ea typeface="Arial"/>
                <a:cs typeface="Arial"/>
                <a:sym typeface="Arial"/>
              </a:rPr>
              <a:t>4.1 Authority to Open Bank Account of National Government Agencies (NGAs) and Government Owned and Controlled Corporations (GOCCs)</a:t>
            </a:r>
            <a:endParaRPr b="1" i="0" u="none" strike="noStrike" cap="none">
              <a:solidFill>
                <a:srgbClr val="00206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graphicFrame>
        <p:nvGraphicFramePr>
          <p:cNvPr id="1218" name="Google Shape;1218;p150"/>
          <p:cNvGraphicFramePr/>
          <p:nvPr/>
        </p:nvGraphicFramePr>
        <p:xfrm>
          <a:off x="512798" y="1415937"/>
          <a:ext cx="3000000" cy="300000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3215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ACTIONS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FEES TO BE PAID</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PROCESSING TIME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PERSON RESPONSIBLE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817825">
                <a:tc>
                  <a:txBody>
                    <a:bodyPr/>
                    <a:lstStyle/>
                    <a:p>
                      <a:pPr marL="342900" marR="0" lvl="0" indent="-342900" algn="just" rtl="0">
                        <a:lnSpc>
                          <a:spcPct val="107000"/>
                        </a:lnSpc>
                        <a:spcBef>
                          <a:spcPts val="0"/>
                        </a:spcBef>
                        <a:spcAft>
                          <a:spcPts val="0"/>
                        </a:spcAft>
                        <a:buClr>
                          <a:srgbClr val="002060"/>
                        </a:buClr>
                        <a:buSzPts val="1200"/>
                        <a:buFont typeface="Calibri"/>
                        <a:buAutoNum type="arabicPeriod"/>
                      </a:pPr>
                      <a:r>
                        <a:rPr lang="en-US" sz="1200" b="1" u="none" strike="noStrike" cap="none">
                          <a:solidFill>
                            <a:srgbClr val="002060"/>
                          </a:solidFill>
                          <a:latin typeface="Arial"/>
                          <a:ea typeface="Arial"/>
                          <a:cs typeface="Arial"/>
                          <a:sym typeface="Arial"/>
                        </a:rPr>
                        <a:t>Submit the documentary requirements.</a:t>
                      </a:r>
                      <a:endParaRPr sz="1200" b="1" u="none" strike="noStrike" cap="none">
                        <a:solidFill>
                          <a:srgbClr val="002060"/>
                        </a:solidFill>
                        <a:latin typeface="Arial"/>
                        <a:ea typeface="Arial"/>
                        <a:cs typeface="Arial"/>
                        <a:sym typeface="Arial"/>
                      </a:endParaRPr>
                    </a:p>
                    <a:p>
                      <a:pPr marL="342900" marR="0" lvl="0" indent="-266700" algn="just" rtl="0">
                        <a:lnSpc>
                          <a:spcPct val="107000"/>
                        </a:lnSpc>
                        <a:spcBef>
                          <a:spcPts val="80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65113" marR="0" lvl="0" indent="-265113" algn="just"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1.1	Receive and ensure the completeness of the requirements.</a:t>
                      </a:r>
                      <a:endParaRPr sz="1200" b="1" u="none" strike="noStrike" cap="none">
                        <a:solidFill>
                          <a:srgbClr val="002060"/>
                        </a:solidFill>
                        <a:latin typeface="Arial"/>
                        <a:ea typeface="Arial"/>
                        <a:cs typeface="Arial"/>
                        <a:sym typeface="Arial"/>
                      </a:endParaRPr>
                    </a:p>
                    <a:p>
                      <a:pPr marL="132715" marR="0" lvl="0" indent="-132715" algn="just"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Minutes (single);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Hour and 35 Minutes (batch)</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Treasury Operations Officer (TROO)/ duly authorized personnel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Provincial/District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30050">
                <a:tc>
                  <a:txBody>
                    <a:bodyPr/>
                    <a:lstStyle/>
                    <a:p>
                      <a:pPr marL="342900" marR="0" lvl="0" indent="-266700" algn="just"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32715" marR="0" lvl="0" indent="-132715" algn="just"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1.2 Evaluate and review the purpose and legal basis to open the account.</a:t>
                      </a:r>
                      <a:endParaRPr sz="1200" b="1" u="none" strike="noStrike" cap="none">
                        <a:solidFill>
                          <a:srgbClr val="002060"/>
                        </a:solidFill>
                        <a:latin typeface="Arial"/>
                        <a:ea typeface="Arial"/>
                        <a:cs typeface="Arial"/>
                        <a:sym typeface="Arial"/>
                      </a:endParaRPr>
                    </a:p>
                    <a:p>
                      <a:pPr marL="132715" marR="0" lvl="0" indent="-132715" algn="just"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8 Minutes (single);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6 Hours and 25 Minutes (batch)</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Chief Treasury Operations Officer (CTOO) I/II/OIC/ICO</a:t>
                      </a:r>
                      <a:r>
                        <a:rPr lang="en-US" sz="1200" b="1" u="none" strike="noStrike" cap="none">
                          <a:solidFill>
                            <a:srgbClr val="002060"/>
                          </a:solidFill>
                          <a:latin typeface="Arial"/>
                          <a:ea typeface="Arial"/>
                          <a:cs typeface="Arial"/>
                          <a:sym typeface="Arial"/>
                        </a:rPr>
                        <a:t> </a:t>
                      </a:r>
                      <a:r>
                        <a:rPr lang="en-US" sz="1200" b="1" i="1" u="none" strike="noStrike" cap="none">
                          <a:solidFill>
                            <a:srgbClr val="002060"/>
                          </a:solidFill>
                          <a:latin typeface="Arial"/>
                          <a:ea typeface="Arial"/>
                          <a:cs typeface="Arial"/>
                          <a:sym typeface="Arial"/>
                        </a:rPr>
                        <a:t>-</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139975">
                <a:tc>
                  <a:txBody>
                    <a:bodyPr/>
                    <a:lstStyle/>
                    <a:p>
                      <a:pPr marL="342900" marR="0" lvl="0" indent="-266700" algn="just"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32715" marR="0" lvl="0" indent="-132715" algn="just"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1.3 Fill-out, sign (evaluation) the portion for the Bureau of the Treasury in the BTr Form 1 and forward the same with the attachments to RO for the RD’s approval / disapproval.</a:t>
                      </a:r>
                      <a:endParaRPr sz="1200" b="1" u="none" strike="noStrike" cap="none">
                        <a:solidFill>
                          <a:srgbClr val="002060"/>
                        </a:solidFill>
                        <a:latin typeface="Arial"/>
                        <a:ea typeface="Arial"/>
                        <a:cs typeface="Arial"/>
                        <a:sym typeface="Arial"/>
                      </a:endParaRPr>
                    </a:p>
                    <a:p>
                      <a:pPr marL="132715" marR="0" lvl="0" indent="-132715" algn="just"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 Minutes (single);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4 Hours (batch)</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i="1" u="none" strike="noStrike" cap="none">
                          <a:solidFill>
                            <a:srgbClr val="002060"/>
                          </a:solidFill>
                          <a:latin typeface="Arial"/>
                          <a:ea typeface="Arial"/>
                          <a:cs typeface="Arial"/>
                          <a:sym typeface="Arial"/>
                        </a:rPr>
                        <a:t>CTOO I/II/OIC/ICO – </a:t>
                      </a:r>
                      <a:endParaRPr sz="1200" b="1" i="1" u="none" strike="noStrike" cap="none">
                        <a:solidFill>
                          <a:srgbClr val="002060"/>
                        </a:solidFill>
                        <a:latin typeface="Arial"/>
                        <a:ea typeface="Arial"/>
                        <a:cs typeface="Arial"/>
                        <a:sym typeface="Arial"/>
                      </a:endParaRPr>
                    </a:p>
                    <a:p>
                      <a:pPr marL="0" marR="0" lvl="0" indent="0" algn="ctr" rtl="0">
                        <a:lnSpc>
                          <a:spcPct val="107000"/>
                        </a:lnSpc>
                        <a:spcBef>
                          <a:spcPts val="0"/>
                        </a:spcBef>
                        <a:spcAft>
                          <a:spcPts val="0"/>
                        </a:spcAft>
                        <a:buClr>
                          <a:srgbClr val="002060"/>
                        </a:buClr>
                        <a:buSzPts val="1200"/>
                        <a:buFont typeface="Arial"/>
                        <a:buNone/>
                      </a:pPr>
                      <a:endParaRPr sz="1200" b="1">
                        <a:solidFill>
                          <a:srgbClr val="002060"/>
                        </a:solidFill>
                        <a:latin typeface="Arial"/>
                        <a:ea typeface="Arial"/>
                        <a:cs typeface="Arial"/>
                        <a:sym typeface="Arial"/>
                      </a:endParaRPr>
                    </a:p>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Provincial/District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118825">
                <a:tc>
                  <a:txBody>
                    <a:bodyPr/>
                    <a:lstStyle/>
                    <a:p>
                      <a:pPr marL="342900" marR="0" lvl="0" indent="-266700" algn="just"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32715" marR="0" lvl="0" indent="-132715" algn="just"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1.4 Receive the evaluated Request for Authority to Open Bank Account of 	the agency.</a:t>
                      </a:r>
                      <a:endParaRPr sz="1200" b="1" u="none" strike="noStrike" cap="none">
                        <a:solidFill>
                          <a:srgbClr val="002060"/>
                        </a:solidFill>
                        <a:latin typeface="Arial"/>
                        <a:ea typeface="Arial"/>
                        <a:cs typeface="Arial"/>
                        <a:sym typeface="Arial"/>
                      </a:endParaRPr>
                    </a:p>
                    <a:p>
                      <a:pPr marL="132715" marR="0" lvl="0" indent="-132715" algn="just"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Minutes (single);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Hour and 35 Minutes (batch)</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r>
                        <a:rPr lang="en-US" sz="1200" b="1" i="1" u="none" strike="noStrike" cap="none">
                          <a:solidFill>
                            <a:srgbClr val="002060"/>
                          </a:solidFill>
                          <a:latin typeface="Arial"/>
                          <a:ea typeface="Arial"/>
                          <a:cs typeface="Arial"/>
                          <a:sym typeface="Arial"/>
                        </a:rPr>
                        <a:t>Regional</a:t>
                      </a:r>
                      <a:r>
                        <a:rPr lang="en-US" sz="1200" b="1" i="0" u="none" strike="noStrike" cap="none">
                          <a:solidFill>
                            <a:srgbClr val="002060"/>
                          </a:solidFill>
                          <a:latin typeface="Arial"/>
                          <a:ea typeface="Arial"/>
                          <a:cs typeface="Arial"/>
                          <a:sym typeface="Arial"/>
                        </a:rPr>
                        <a:t> </a:t>
                      </a:r>
                      <a:r>
                        <a:rPr lang="en-US" sz="1200" b="1" i="1" u="none" strike="noStrike" cap="none">
                          <a:solidFill>
                            <a:srgbClr val="002060"/>
                          </a:solidFill>
                          <a:latin typeface="Arial"/>
                          <a:ea typeface="Arial"/>
                          <a:cs typeface="Arial"/>
                          <a:sym typeface="Arial"/>
                        </a:rPr>
                        <a:t>Director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Regional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219" name="Google Shape;1219;p150"/>
          <p:cNvSpPr txBox="1"/>
          <p:nvPr/>
        </p:nvSpPr>
        <p:spPr>
          <a:xfrm>
            <a:off x="111172" y="906486"/>
            <a:ext cx="11679300" cy="338700"/>
          </a:xfrm>
          <a:prstGeom prst="rect">
            <a:avLst/>
          </a:prstGeom>
          <a:noFill/>
          <a:ln>
            <a:noFill/>
          </a:ln>
        </p:spPr>
        <p:txBody>
          <a:bodyPr spcFirstLastPara="1" wrap="square" lIns="91425" tIns="45700" rIns="91425" bIns="45700" anchor="t" anchorCtr="0">
            <a:spAutoFit/>
          </a:bodyPr>
          <a:lstStyle/>
          <a:p>
            <a:pPr marL="450215"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a:t>
            </a:r>
            <a:r>
              <a:rPr lang="en-US" sz="1600" b="1" i="1" u="none" strike="noStrike" cap="none">
                <a:solidFill>
                  <a:srgbClr val="8E0000"/>
                </a:solidFill>
                <a:latin typeface="Arial"/>
                <a:ea typeface="Arial"/>
                <a:cs typeface="Arial"/>
                <a:sym typeface="Arial"/>
              </a:rPr>
              <a:t>Cont. of client steps </a:t>
            </a:r>
            <a:r>
              <a:rPr lang="en-US" sz="1600" b="1" i="0" u="none" strike="noStrike" cap="none">
                <a:solidFill>
                  <a:srgbClr val="8E0000"/>
                </a:solidFill>
                <a:latin typeface="Arial"/>
                <a:ea typeface="Arial"/>
                <a:cs typeface="Arial"/>
                <a:sym typeface="Arial"/>
              </a:rPr>
              <a:t>)</a:t>
            </a:r>
            <a:endParaRPr sz="1600" b="1" i="0" u="none" strike="noStrike" cap="none">
              <a:solidFill>
                <a:srgbClr val="002060"/>
              </a:solidFill>
              <a:latin typeface="Calibri"/>
              <a:ea typeface="Calibri"/>
              <a:cs typeface="Calibri"/>
              <a:sym typeface="Calibri"/>
            </a:endParaRPr>
          </a:p>
        </p:txBody>
      </p:sp>
      <p:sp>
        <p:nvSpPr>
          <p:cNvPr id="1220" name="Google Shape;1220;p150"/>
          <p:cNvSpPr txBox="1"/>
          <p:nvPr/>
        </p:nvSpPr>
        <p:spPr>
          <a:xfrm>
            <a:off x="0" y="0"/>
            <a:ext cx="12192000" cy="8925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920750" marR="0" lvl="0" indent="-457200" algn="l" rtl="0">
              <a:lnSpc>
                <a:spcPct val="100000"/>
              </a:lnSpc>
              <a:spcBef>
                <a:spcPts val="0"/>
              </a:spcBef>
              <a:spcAft>
                <a:spcPts val="0"/>
              </a:spcAft>
              <a:buClr>
                <a:srgbClr val="FEE599"/>
              </a:buClr>
              <a:buSzPts val="2000"/>
              <a:buFont typeface="Arial"/>
              <a:buAutoNum type="arabicPeriod" startAt="4"/>
            </a:pPr>
            <a:r>
              <a:rPr lang="en-US" sz="2000" b="1" i="0" u="none" strike="noStrike" cap="none">
                <a:solidFill>
                  <a:srgbClr val="FEE599"/>
                </a:solidFill>
                <a:latin typeface="Arial"/>
                <a:ea typeface="Arial"/>
                <a:cs typeface="Arial"/>
                <a:sym typeface="Arial"/>
              </a:rPr>
              <a:t>Authority to Open Bank Account/Change of Transfer of Depository Bank /Bank </a:t>
            </a:r>
            <a:endParaRPr sz="1400" b="0" i="0" u="none" strike="noStrike" cap="none">
              <a:solidFill>
                <a:srgbClr val="000000"/>
              </a:solidFill>
              <a:latin typeface="Arial"/>
              <a:ea typeface="Arial"/>
              <a:cs typeface="Arial"/>
              <a:sym typeface="Arial"/>
            </a:endParaRPr>
          </a:p>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	Branch/Current Account </a:t>
            </a:r>
            <a:endParaRPr sz="1400" b="0" i="0" u="none" strike="noStrike" cap="none">
              <a:solidFill>
                <a:srgbClr val="000000"/>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pic>
        <p:nvPicPr>
          <p:cNvPr id="1221" name="Google Shape;1221;p150"/>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graphicFrame>
        <p:nvGraphicFramePr>
          <p:cNvPr id="1226" name="Google Shape;1226;p151"/>
          <p:cNvGraphicFramePr/>
          <p:nvPr/>
        </p:nvGraphicFramePr>
        <p:xfrm>
          <a:off x="483523" y="1344659"/>
          <a:ext cx="11166400" cy="4742562"/>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3215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ACTIONS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FEES TO BE PAID</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PROCESSING TIME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PERSON RESPONSIBLE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817825">
                <a:tc>
                  <a:txBody>
                    <a:bodyPr/>
                    <a:lstStyle/>
                    <a:p>
                      <a:pPr marL="342900" marR="0" lvl="0" indent="-266700" algn="just"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1.5 Approve/ Disapprove and return the same to the concerned District/Provincial Office.</a:t>
                      </a:r>
                      <a:endParaRPr sz="1200" b="1" u="none" strike="noStrike" cap="none">
                        <a:solidFill>
                          <a:srgbClr val="002060"/>
                        </a:solidFill>
                        <a:latin typeface="Arial"/>
                        <a:ea typeface="Arial"/>
                        <a:cs typeface="Arial"/>
                        <a:sym typeface="Arial"/>
                      </a:endParaRPr>
                    </a:p>
                    <a:p>
                      <a:pPr marL="45720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132715" marR="0" lvl="0" indent="-132715" algn="just"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Note: </a:t>
                      </a:r>
                      <a:endParaRPr sz="1400" u="none" strike="noStrike" cap="none"/>
                    </a:p>
                    <a:p>
                      <a:pPr marL="132715" marR="0" lvl="0" indent="-132715" algn="just"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In case the request for account opening is for the purpose other than those listed in Section III-a of Treasury Office Order No. 04-2016, the Regional Director shall recommend further evaluation and concurrence by BTr Central Office through the Chief – Receipt Investment and Disbursement Division (RIDD) [turnaround time of three to five days]. </a:t>
                      </a:r>
                      <a:endParaRPr sz="1200" b="1" u="none" strike="noStrike" cap="none">
                        <a:solidFill>
                          <a:srgbClr val="002060"/>
                        </a:solidFill>
                        <a:latin typeface="Arial"/>
                        <a:ea typeface="Arial"/>
                        <a:cs typeface="Arial"/>
                        <a:sym typeface="Arial"/>
                      </a:endParaRPr>
                    </a:p>
                    <a:p>
                      <a:pPr marL="132715" marR="0" lvl="0" indent="-132715" algn="just"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5 Minutes (single);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4 Hours (batch)</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r>
                        <a:rPr lang="en-US" sz="1200" b="1" i="1" u="none" strike="noStrike" cap="none">
                          <a:solidFill>
                            <a:srgbClr val="002060"/>
                          </a:solidFill>
                          <a:latin typeface="Arial"/>
                          <a:ea typeface="Arial"/>
                          <a:cs typeface="Arial"/>
                          <a:sym typeface="Arial"/>
                        </a:rPr>
                        <a:t>Regional</a:t>
                      </a:r>
                      <a:r>
                        <a:rPr lang="en-US" sz="1200" b="1" i="0" u="none" strike="noStrike" cap="none">
                          <a:solidFill>
                            <a:srgbClr val="002060"/>
                          </a:solidFill>
                          <a:latin typeface="Arial"/>
                          <a:ea typeface="Arial"/>
                          <a:cs typeface="Arial"/>
                          <a:sym typeface="Arial"/>
                        </a:rPr>
                        <a:t> </a:t>
                      </a:r>
                      <a:r>
                        <a:rPr lang="en-US" sz="1200" b="1" i="1" u="none" strike="noStrike" cap="none">
                          <a:solidFill>
                            <a:srgbClr val="002060"/>
                          </a:solidFill>
                          <a:latin typeface="Arial"/>
                          <a:ea typeface="Arial"/>
                          <a:cs typeface="Arial"/>
                          <a:sym typeface="Arial"/>
                        </a:rPr>
                        <a:t>Director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Regional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227" name="Google Shape;1227;p151"/>
          <p:cNvSpPr txBox="1"/>
          <p:nvPr/>
        </p:nvSpPr>
        <p:spPr>
          <a:xfrm>
            <a:off x="111172" y="944258"/>
            <a:ext cx="11679192" cy="342466"/>
          </a:xfrm>
          <a:prstGeom prst="rect">
            <a:avLst/>
          </a:prstGeom>
          <a:noFill/>
          <a:ln>
            <a:noFill/>
          </a:ln>
        </p:spPr>
        <p:txBody>
          <a:bodyPr spcFirstLastPara="1" wrap="square" lIns="91425" tIns="45700" rIns="91425" bIns="45700" anchor="t" anchorCtr="0">
            <a:spAutoFit/>
          </a:bodyPr>
          <a:lstStyle/>
          <a:p>
            <a:pPr marL="450215"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a:t>
            </a:r>
            <a:r>
              <a:rPr lang="en-US" sz="1600" b="1" i="1" u="none" strike="noStrike" cap="none">
                <a:solidFill>
                  <a:srgbClr val="8E0000"/>
                </a:solidFill>
                <a:latin typeface="Arial"/>
                <a:ea typeface="Arial"/>
                <a:cs typeface="Arial"/>
                <a:sym typeface="Arial"/>
              </a:rPr>
              <a:t>Cont. of client steps </a:t>
            </a:r>
            <a:r>
              <a:rPr lang="en-US" sz="1600" b="1" i="0" u="none" strike="noStrike" cap="none">
                <a:solidFill>
                  <a:srgbClr val="8E0000"/>
                </a:solidFill>
                <a:latin typeface="Arial"/>
                <a:ea typeface="Arial"/>
                <a:cs typeface="Arial"/>
                <a:sym typeface="Arial"/>
              </a:rPr>
              <a:t>)</a:t>
            </a:r>
            <a:endParaRPr sz="1600" b="1" i="0" u="none" strike="noStrike" cap="none">
              <a:solidFill>
                <a:srgbClr val="002060"/>
              </a:solidFill>
              <a:latin typeface="Calibri"/>
              <a:ea typeface="Calibri"/>
              <a:cs typeface="Calibri"/>
              <a:sym typeface="Calibri"/>
            </a:endParaRPr>
          </a:p>
        </p:txBody>
      </p:sp>
      <p:sp>
        <p:nvSpPr>
          <p:cNvPr id="1228" name="Google Shape;1228;p151"/>
          <p:cNvSpPr txBox="1"/>
          <p:nvPr/>
        </p:nvSpPr>
        <p:spPr>
          <a:xfrm>
            <a:off x="0" y="0"/>
            <a:ext cx="12192000" cy="892552"/>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920750" marR="0" lvl="0" indent="-457200" algn="l" rtl="0">
              <a:lnSpc>
                <a:spcPct val="100000"/>
              </a:lnSpc>
              <a:spcBef>
                <a:spcPts val="0"/>
              </a:spcBef>
              <a:spcAft>
                <a:spcPts val="0"/>
              </a:spcAft>
              <a:buClr>
                <a:srgbClr val="FEE599"/>
              </a:buClr>
              <a:buSzPts val="2000"/>
              <a:buFont typeface="Arial"/>
              <a:buAutoNum type="arabicPeriod" startAt="4"/>
            </a:pPr>
            <a:r>
              <a:rPr lang="en-US" sz="2000" b="1" i="0" u="none" strike="noStrike" cap="none">
                <a:solidFill>
                  <a:srgbClr val="FEE599"/>
                </a:solidFill>
                <a:latin typeface="Arial"/>
                <a:ea typeface="Arial"/>
                <a:cs typeface="Arial"/>
                <a:sym typeface="Arial"/>
              </a:rPr>
              <a:t>Authority to Open Bank Account/Change of Transfer of Depository Bank /Bank </a:t>
            </a:r>
            <a:endParaRPr sz="1400" b="0" i="0" u="none" strike="noStrike" cap="none">
              <a:solidFill>
                <a:srgbClr val="000000"/>
              </a:solidFill>
              <a:latin typeface="Arial"/>
              <a:ea typeface="Arial"/>
              <a:cs typeface="Arial"/>
              <a:sym typeface="Arial"/>
            </a:endParaRPr>
          </a:p>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	Branch/Current Account </a:t>
            </a:r>
            <a:endParaRPr sz="1400" b="0" i="0" u="none" strike="noStrike" cap="none">
              <a:solidFill>
                <a:srgbClr val="000000"/>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pic>
        <p:nvPicPr>
          <p:cNvPr id="1229" name="Google Shape;1229;p151"/>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graphicFrame>
        <p:nvGraphicFramePr>
          <p:cNvPr id="1234" name="Google Shape;1234;p152"/>
          <p:cNvGraphicFramePr/>
          <p:nvPr/>
        </p:nvGraphicFramePr>
        <p:xfrm>
          <a:off x="483523" y="1344659"/>
          <a:ext cx="11166400" cy="3600556"/>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3215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ACTIONS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FEES TO BE PAID</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PROCESSING TIME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PERSON RESPONSIBLE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817825">
                <a:tc>
                  <a:txBody>
                    <a:bodyPr/>
                    <a:lstStyle/>
                    <a:p>
                      <a:pPr marL="0" marR="0" lvl="0"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2.	Receive the approved Request for 	Authority to Open Bank Account.</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61950" marR="0" lvl="0" indent="-36195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2.1	Receive     and record the approved Request for Authority to Open Bank Account and release the same to the requesting agency. Advice the requesting agency to return the   complete set of accomplished forms with data filled up by the AGSB once the account is opened.</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8 Minutes (single);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6 Hours and 25 Minutes (batch)</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CTOO/TROO/ duly authorized personnel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30050">
                <a:tc gridSpan="2">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TOTAL:</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30 Minutes (single); 3 Days (batch)</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235" name="Google Shape;1235;p152"/>
          <p:cNvSpPr txBox="1"/>
          <p:nvPr/>
        </p:nvSpPr>
        <p:spPr>
          <a:xfrm>
            <a:off x="111172" y="944258"/>
            <a:ext cx="11679192" cy="342466"/>
          </a:xfrm>
          <a:prstGeom prst="rect">
            <a:avLst/>
          </a:prstGeom>
          <a:noFill/>
          <a:ln>
            <a:noFill/>
          </a:ln>
        </p:spPr>
        <p:txBody>
          <a:bodyPr spcFirstLastPara="1" wrap="square" lIns="91425" tIns="45700" rIns="91425" bIns="45700" anchor="t" anchorCtr="0">
            <a:spAutoFit/>
          </a:bodyPr>
          <a:lstStyle/>
          <a:p>
            <a:pPr marL="450215"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a:t>
            </a:r>
            <a:r>
              <a:rPr lang="en-US" sz="1600" b="1" i="1" u="none" strike="noStrike" cap="none">
                <a:solidFill>
                  <a:srgbClr val="8E0000"/>
                </a:solidFill>
                <a:latin typeface="Arial"/>
                <a:ea typeface="Arial"/>
                <a:cs typeface="Arial"/>
                <a:sym typeface="Arial"/>
              </a:rPr>
              <a:t>Cont. of client steps </a:t>
            </a:r>
            <a:r>
              <a:rPr lang="en-US" sz="1600" b="1" i="0" u="none" strike="noStrike" cap="none">
                <a:solidFill>
                  <a:srgbClr val="8E0000"/>
                </a:solidFill>
                <a:latin typeface="Arial"/>
                <a:ea typeface="Arial"/>
                <a:cs typeface="Arial"/>
                <a:sym typeface="Arial"/>
              </a:rPr>
              <a:t>)</a:t>
            </a:r>
            <a:endParaRPr sz="1600" b="1" i="0" u="none" strike="noStrike" cap="none">
              <a:solidFill>
                <a:srgbClr val="002060"/>
              </a:solidFill>
              <a:latin typeface="Calibri"/>
              <a:ea typeface="Calibri"/>
              <a:cs typeface="Calibri"/>
              <a:sym typeface="Calibri"/>
            </a:endParaRPr>
          </a:p>
        </p:txBody>
      </p:sp>
      <p:sp>
        <p:nvSpPr>
          <p:cNvPr id="1236" name="Google Shape;1236;p152"/>
          <p:cNvSpPr txBox="1"/>
          <p:nvPr/>
        </p:nvSpPr>
        <p:spPr>
          <a:xfrm>
            <a:off x="0" y="0"/>
            <a:ext cx="12192000" cy="892552"/>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920750" marR="0" lvl="0" indent="-457200" algn="l" rtl="0">
              <a:lnSpc>
                <a:spcPct val="100000"/>
              </a:lnSpc>
              <a:spcBef>
                <a:spcPts val="0"/>
              </a:spcBef>
              <a:spcAft>
                <a:spcPts val="0"/>
              </a:spcAft>
              <a:buClr>
                <a:srgbClr val="FEE599"/>
              </a:buClr>
              <a:buSzPts val="2000"/>
              <a:buFont typeface="Arial"/>
              <a:buAutoNum type="arabicPeriod" startAt="4"/>
            </a:pPr>
            <a:r>
              <a:rPr lang="en-US" sz="2000" b="1" i="0" u="none" strike="noStrike" cap="none">
                <a:solidFill>
                  <a:srgbClr val="FEE599"/>
                </a:solidFill>
                <a:latin typeface="Arial"/>
                <a:ea typeface="Arial"/>
                <a:cs typeface="Arial"/>
                <a:sym typeface="Arial"/>
              </a:rPr>
              <a:t>Authority to Open Bank Account/Change of Transfer of Depository Bank /Bank </a:t>
            </a:r>
            <a:endParaRPr sz="1400" b="0" i="0" u="none" strike="noStrike" cap="none">
              <a:solidFill>
                <a:srgbClr val="000000"/>
              </a:solidFill>
              <a:latin typeface="Arial"/>
              <a:ea typeface="Arial"/>
              <a:cs typeface="Arial"/>
              <a:sym typeface="Arial"/>
            </a:endParaRPr>
          </a:p>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	Branch/Current Account </a:t>
            </a:r>
            <a:endParaRPr sz="1400" b="0" i="0" u="none" strike="noStrike" cap="none">
              <a:solidFill>
                <a:srgbClr val="000000"/>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pic>
        <p:nvPicPr>
          <p:cNvPr id="1237" name="Google Shape;1237;p152"/>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sp>
        <p:nvSpPr>
          <p:cNvPr id="295" name="Google Shape;295;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6" name="Google Shape;296;p13"/>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7" name="Google Shape;297;p13"/>
          <p:cNvSpPr/>
          <p:nvPr/>
        </p:nvSpPr>
        <p:spPr>
          <a:xfrm rot="-2700000" flipH="1">
            <a:off x="891641" y="422146"/>
            <a:ext cx="645368" cy="64536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8" name="Google Shape;298;p13"/>
          <p:cNvSpPr/>
          <p:nvPr/>
        </p:nvSpPr>
        <p:spPr>
          <a:xfrm rot="-2700000" flipH="1">
            <a:off x="10043482" y="655140"/>
            <a:ext cx="687472" cy="687472"/>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9" name="Google Shape;299;p13"/>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0" name="Google Shape;300;p13"/>
          <p:cNvSpPr/>
          <p:nvPr/>
        </p:nvSpPr>
        <p:spPr>
          <a:xfrm flipH="1">
            <a:off x="7976344" y="6115501"/>
            <a:ext cx="1494513" cy="742499"/>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1" name="Google Shape;301;p13"/>
          <p:cNvSpPr/>
          <p:nvPr/>
        </p:nvSpPr>
        <p:spPr>
          <a:xfrm flipH="1">
            <a:off x="7604080" y="6453143"/>
            <a:ext cx="814903" cy="404857"/>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2" name="Google Shape;302;p13"/>
          <p:cNvSpPr/>
          <p:nvPr/>
        </p:nvSpPr>
        <p:spPr>
          <a:xfrm>
            <a:off x="304801" y="61857"/>
            <a:ext cx="11710737" cy="6710940"/>
          </a:xfrm>
          <a:prstGeom prst="rect">
            <a:avLst/>
          </a:prstGeom>
          <a:noFill/>
          <a:ln>
            <a:noFill/>
          </a:ln>
        </p:spPr>
        <p:txBody>
          <a:bodyPr spcFirstLastPara="1" wrap="square" lIns="91425" tIns="45700" rIns="91425" bIns="45700" anchor="t" anchorCtr="0">
            <a:spAutoFit/>
          </a:bodyPr>
          <a:lstStyle/>
          <a:p>
            <a:pPr marL="685800" marR="0" lvl="0" indent="-685800" algn="ctr" rtl="0">
              <a:lnSpc>
                <a:spcPct val="107000"/>
              </a:lnSpc>
              <a:spcBef>
                <a:spcPts val="0"/>
              </a:spcBef>
              <a:spcAft>
                <a:spcPts val="0"/>
              </a:spcAft>
              <a:buClr>
                <a:srgbClr val="000000"/>
              </a:buClr>
              <a:buSzPts val="2000"/>
              <a:buFont typeface="Arial"/>
              <a:buNone/>
            </a:pPr>
            <a:r>
              <a:rPr lang="en-US" sz="2000" b="1" i="0" u="none" strike="noStrike" cap="none">
                <a:solidFill>
                  <a:srgbClr val="002060"/>
                </a:solidFill>
                <a:latin typeface="Helvetica Neue"/>
                <a:ea typeface="Helvetica Neue"/>
                <a:cs typeface="Helvetica Neue"/>
                <a:sym typeface="Helvetica Neue"/>
              </a:rPr>
              <a:t>AGENCY PROFILE </a:t>
            </a:r>
            <a:endParaRPr sz="2000" b="1" i="0" u="none" strike="noStrike" cap="none">
              <a:solidFill>
                <a:srgbClr val="002060"/>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700"/>
              <a:buFont typeface="Arial"/>
              <a:buNone/>
            </a:pPr>
            <a:endParaRPr sz="1700" b="1" i="0"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r>
              <a:rPr lang="en-US" sz="2000" b="1" i="0" u="none" strike="noStrike" cap="none">
                <a:solidFill>
                  <a:srgbClr val="C00000"/>
                </a:solidFill>
                <a:latin typeface="Arial"/>
                <a:ea typeface="Arial"/>
                <a:cs typeface="Arial"/>
                <a:sym typeface="Arial"/>
              </a:rPr>
              <a:t>MANDATE</a:t>
            </a:r>
            <a:r>
              <a:rPr lang="en-US" sz="1700" b="1" i="0" u="none" strike="noStrike" cap="none">
                <a:solidFill>
                  <a:srgbClr val="002060"/>
                </a:solidFill>
                <a:latin typeface="Arial"/>
                <a:ea typeface="Arial"/>
                <a:cs typeface="Arial"/>
                <a:sym typeface="Arial"/>
              </a:rPr>
              <a:t>	</a:t>
            </a:r>
            <a:endParaRPr sz="1700" b="1" i="0"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The Bureau of the Treasury shall have the following functions:</a:t>
            </a:r>
            <a:endParaRPr sz="1700" b="1" i="0" u="none" strike="noStrike" cap="none">
              <a:solidFill>
                <a:srgbClr val="002060"/>
              </a:solidFill>
              <a:latin typeface="Calibri"/>
              <a:ea typeface="Calibri"/>
              <a:cs typeface="Calibri"/>
              <a:sym typeface="Calibri"/>
            </a:endParaRPr>
          </a:p>
          <a:p>
            <a:pPr marL="685800" marR="0" lvl="0" indent="-68580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Under Executive Order No. 449: </a:t>
            </a:r>
            <a:endParaRPr sz="1700" b="1" i="0" u="none" strike="noStrike" cap="none">
              <a:solidFill>
                <a:srgbClr val="002060"/>
              </a:solidFill>
              <a:latin typeface="Calibri"/>
              <a:ea typeface="Calibri"/>
              <a:cs typeface="Calibri"/>
              <a:sym typeface="Calibri"/>
            </a:endParaRPr>
          </a:p>
          <a:p>
            <a:pPr marL="342900" marR="0" lvl="0" indent="-342900" algn="just" rtl="0">
              <a:lnSpc>
                <a:spcPct val="107000"/>
              </a:lnSpc>
              <a:spcBef>
                <a:spcPts val="800"/>
              </a:spcBef>
              <a:spcAft>
                <a:spcPts val="0"/>
              </a:spcAft>
              <a:buClr>
                <a:srgbClr val="002060"/>
              </a:buClr>
              <a:buSzPts val="1000"/>
              <a:buFont typeface="Arial"/>
              <a:buChar char="●"/>
            </a:pPr>
            <a:r>
              <a:rPr lang="en-US" sz="1700" b="1" i="0" u="none" strike="noStrike" cap="none">
                <a:solidFill>
                  <a:srgbClr val="002060"/>
                </a:solidFill>
                <a:latin typeface="Arial"/>
                <a:ea typeface="Arial"/>
                <a:cs typeface="Arial"/>
                <a:sym typeface="Arial"/>
              </a:rPr>
              <a:t>Assist in the formulation of policies on borrowing, investment, and capital market development.</a:t>
            </a:r>
            <a:endParaRPr sz="1700" b="1" i="0" u="none" strike="noStrike" cap="none">
              <a:solidFill>
                <a:srgbClr val="002060"/>
              </a:solidFill>
              <a:latin typeface="Noto Sans Symbols"/>
              <a:ea typeface="Noto Sans Symbols"/>
              <a:cs typeface="Noto Sans Symbols"/>
              <a:sym typeface="Noto Sans Symbols"/>
            </a:endParaRPr>
          </a:p>
          <a:p>
            <a:pPr marL="342900" marR="0" lvl="0" indent="-342900" algn="just" rtl="0">
              <a:lnSpc>
                <a:spcPct val="107000"/>
              </a:lnSpc>
              <a:spcBef>
                <a:spcPts val="0"/>
              </a:spcBef>
              <a:spcAft>
                <a:spcPts val="0"/>
              </a:spcAft>
              <a:buClr>
                <a:srgbClr val="002060"/>
              </a:buClr>
              <a:buSzPts val="1000"/>
              <a:buFont typeface="Arial"/>
              <a:buChar char="●"/>
            </a:pPr>
            <a:r>
              <a:rPr lang="en-US" sz="1700" b="1" i="0" u="none" strike="noStrike" cap="none">
                <a:solidFill>
                  <a:srgbClr val="002060"/>
                </a:solidFill>
                <a:latin typeface="Arial"/>
                <a:ea typeface="Arial"/>
                <a:cs typeface="Arial"/>
                <a:sym typeface="Arial"/>
              </a:rPr>
              <a:t>Formulate adequate operations guidelines for fiscal and financial policies.</a:t>
            </a:r>
            <a:endParaRPr sz="1700" b="1" i="0" u="none" strike="noStrike" cap="none">
              <a:solidFill>
                <a:srgbClr val="002060"/>
              </a:solidFill>
              <a:latin typeface="Noto Sans Symbols"/>
              <a:ea typeface="Noto Sans Symbols"/>
              <a:cs typeface="Noto Sans Symbols"/>
              <a:sym typeface="Noto Sans Symbols"/>
            </a:endParaRPr>
          </a:p>
          <a:p>
            <a:pPr marL="342900" marR="0" lvl="0" indent="-342900" algn="just" rtl="0">
              <a:lnSpc>
                <a:spcPct val="107000"/>
              </a:lnSpc>
              <a:spcBef>
                <a:spcPts val="0"/>
              </a:spcBef>
              <a:spcAft>
                <a:spcPts val="0"/>
              </a:spcAft>
              <a:buClr>
                <a:srgbClr val="002060"/>
              </a:buClr>
              <a:buSzPts val="1000"/>
              <a:buFont typeface="Arial"/>
              <a:buChar char="●"/>
            </a:pPr>
            <a:r>
              <a:rPr lang="en-US" sz="1700" b="1" i="0" u="none" strike="noStrike" cap="none">
                <a:solidFill>
                  <a:srgbClr val="002060"/>
                </a:solidFill>
                <a:latin typeface="Arial"/>
                <a:ea typeface="Arial"/>
                <a:cs typeface="Arial"/>
                <a:sym typeface="Arial"/>
              </a:rPr>
              <a:t>Assist in the preparation by government agencies concerned of an annual program for revenue and expenditure targets, borrowing levels and cash balances of National Government.</a:t>
            </a:r>
            <a:endParaRPr sz="1700" b="1" i="0" u="none" strike="noStrike" cap="none">
              <a:solidFill>
                <a:srgbClr val="002060"/>
              </a:solidFill>
              <a:latin typeface="Noto Sans Symbols"/>
              <a:ea typeface="Noto Sans Symbols"/>
              <a:cs typeface="Noto Sans Symbols"/>
              <a:sym typeface="Noto Sans Symbols"/>
            </a:endParaRPr>
          </a:p>
          <a:p>
            <a:pPr marL="342900" marR="0" lvl="0" indent="-342900" algn="just" rtl="0">
              <a:lnSpc>
                <a:spcPct val="107000"/>
              </a:lnSpc>
              <a:spcBef>
                <a:spcPts val="0"/>
              </a:spcBef>
              <a:spcAft>
                <a:spcPts val="0"/>
              </a:spcAft>
              <a:buClr>
                <a:srgbClr val="002060"/>
              </a:buClr>
              <a:buSzPts val="1000"/>
              <a:buFont typeface="Arial"/>
              <a:buChar char="●"/>
            </a:pPr>
            <a:r>
              <a:rPr lang="en-US" sz="1700" b="1" i="0" u="none" strike="noStrike" cap="none">
                <a:solidFill>
                  <a:srgbClr val="002060"/>
                </a:solidFill>
                <a:latin typeface="Arial"/>
                <a:ea typeface="Arial"/>
                <a:cs typeface="Arial"/>
                <a:sym typeface="Arial"/>
              </a:rPr>
              <a:t>Maintain books of accounts of the cash transactions.</a:t>
            </a:r>
            <a:endParaRPr sz="1700" b="1" i="0" u="none" strike="noStrike" cap="none">
              <a:solidFill>
                <a:srgbClr val="002060"/>
              </a:solidFill>
              <a:latin typeface="Noto Sans Symbols"/>
              <a:ea typeface="Noto Sans Symbols"/>
              <a:cs typeface="Noto Sans Symbols"/>
              <a:sym typeface="Noto Sans Symbols"/>
            </a:endParaRPr>
          </a:p>
          <a:p>
            <a:pPr marL="342900" marR="0" lvl="0" indent="-342900" algn="just" rtl="0">
              <a:lnSpc>
                <a:spcPct val="107000"/>
              </a:lnSpc>
              <a:spcBef>
                <a:spcPts val="0"/>
              </a:spcBef>
              <a:spcAft>
                <a:spcPts val="0"/>
              </a:spcAft>
              <a:buClr>
                <a:srgbClr val="002060"/>
              </a:buClr>
              <a:buSzPts val="1000"/>
              <a:buFont typeface="Arial"/>
              <a:buChar char="●"/>
            </a:pPr>
            <a:r>
              <a:rPr lang="en-US" sz="1700" b="1" i="0" u="none" strike="noStrike" cap="none">
                <a:solidFill>
                  <a:srgbClr val="002060"/>
                </a:solidFill>
                <a:latin typeface="Arial"/>
                <a:ea typeface="Arial"/>
                <a:cs typeface="Arial"/>
                <a:sym typeface="Arial"/>
              </a:rPr>
              <a:t>Manage the cash resources, collect taxes made by the National Government (NG) and guarantee forward cover fees due NG, control and service its public debt, both foreign or domestic;</a:t>
            </a:r>
            <a:endParaRPr sz="1700" b="1" i="0" u="none" strike="noStrike" cap="none">
              <a:solidFill>
                <a:srgbClr val="002060"/>
              </a:solidFill>
              <a:latin typeface="Noto Sans Symbols"/>
              <a:ea typeface="Noto Sans Symbols"/>
              <a:cs typeface="Noto Sans Symbols"/>
              <a:sym typeface="Noto Sans Symbols"/>
            </a:endParaRPr>
          </a:p>
          <a:p>
            <a:pPr marL="342900" marR="0" lvl="0" indent="-342900" algn="just" rtl="0">
              <a:lnSpc>
                <a:spcPct val="107000"/>
              </a:lnSpc>
              <a:spcBef>
                <a:spcPts val="0"/>
              </a:spcBef>
              <a:spcAft>
                <a:spcPts val="0"/>
              </a:spcAft>
              <a:buClr>
                <a:srgbClr val="002060"/>
              </a:buClr>
              <a:buSzPts val="1000"/>
              <a:buFont typeface="Arial"/>
              <a:buChar char="●"/>
            </a:pPr>
            <a:r>
              <a:rPr lang="en-US" sz="1700" b="1" i="0" u="none" strike="noStrike" cap="none">
                <a:solidFill>
                  <a:srgbClr val="002060"/>
                </a:solidFill>
                <a:latin typeface="Arial"/>
                <a:ea typeface="Arial"/>
                <a:cs typeface="Arial"/>
                <a:sym typeface="Arial"/>
              </a:rPr>
              <a:t>Issue, service, redeems government securities for the account of the National Government as may be authorized by the President pursuant to law.</a:t>
            </a:r>
            <a:endParaRPr sz="1700" b="1" i="0" u="none" strike="noStrike" cap="none">
              <a:solidFill>
                <a:srgbClr val="002060"/>
              </a:solidFill>
              <a:latin typeface="Noto Sans Symbols"/>
              <a:ea typeface="Noto Sans Symbols"/>
              <a:cs typeface="Noto Sans Symbols"/>
              <a:sym typeface="Noto Sans Symbols"/>
            </a:endParaRPr>
          </a:p>
          <a:p>
            <a:pPr marL="342900" marR="0" lvl="0" indent="-342900" algn="just" rtl="0">
              <a:lnSpc>
                <a:spcPct val="107000"/>
              </a:lnSpc>
              <a:spcBef>
                <a:spcPts val="0"/>
              </a:spcBef>
              <a:spcAft>
                <a:spcPts val="0"/>
              </a:spcAft>
              <a:buClr>
                <a:srgbClr val="002060"/>
              </a:buClr>
              <a:buSzPts val="1000"/>
              <a:buFont typeface="Arial"/>
              <a:buChar char="●"/>
            </a:pPr>
            <a:r>
              <a:rPr lang="en-US" sz="1700" b="1" i="0" u="none" strike="noStrike" cap="none">
                <a:solidFill>
                  <a:srgbClr val="002060"/>
                </a:solidFill>
                <a:latin typeface="Arial"/>
                <a:ea typeface="Arial"/>
                <a:cs typeface="Arial"/>
                <a:sym typeface="Arial"/>
              </a:rPr>
              <a:t>Administer the Securities Stabilization Fund by purchase and sale in the open market of government bills and bonds to increase the liquidity and stabilize the value of said securities to promote private investment in government securities.</a:t>
            </a:r>
            <a:endParaRPr sz="1700" b="1" i="0" u="none" strike="noStrike" cap="none">
              <a:solidFill>
                <a:srgbClr val="002060"/>
              </a:solidFill>
              <a:latin typeface="Noto Sans Symbols"/>
              <a:ea typeface="Noto Sans Symbols"/>
              <a:cs typeface="Noto Sans Symbols"/>
              <a:sym typeface="Noto Sans Symbols"/>
            </a:endParaRPr>
          </a:p>
          <a:p>
            <a:pPr marL="342900" marR="0" lvl="0" indent="-342900" algn="just" rtl="0">
              <a:lnSpc>
                <a:spcPct val="107000"/>
              </a:lnSpc>
              <a:spcBef>
                <a:spcPts val="0"/>
              </a:spcBef>
              <a:spcAft>
                <a:spcPts val="0"/>
              </a:spcAft>
              <a:buClr>
                <a:srgbClr val="002060"/>
              </a:buClr>
              <a:buSzPts val="1000"/>
              <a:buFont typeface="Arial"/>
              <a:buChar char="●"/>
            </a:pPr>
            <a:r>
              <a:rPr lang="en-US" sz="1700" b="1" i="0" u="none" strike="noStrike" cap="none">
                <a:solidFill>
                  <a:srgbClr val="002060"/>
                </a:solidFill>
                <a:latin typeface="Arial"/>
                <a:ea typeface="Arial"/>
                <a:cs typeface="Arial"/>
                <a:sym typeface="Arial"/>
              </a:rPr>
              <a:t>Act as principal custodian of financial assets of the National Government, its agencies, and instrumentalities.</a:t>
            </a:r>
            <a:endParaRPr sz="1700" b="1" i="0" u="none" strike="noStrike" cap="none">
              <a:solidFill>
                <a:srgbClr val="002060"/>
              </a:solidFill>
              <a:latin typeface="Noto Sans Symbols"/>
              <a:ea typeface="Noto Sans Symbols"/>
              <a:cs typeface="Noto Sans Symbols"/>
              <a:sym typeface="Noto Sans Symbols"/>
            </a:endParaRPr>
          </a:p>
          <a:p>
            <a:pPr marL="342900" marR="0" lvl="0" indent="-342900" algn="just" rtl="0">
              <a:lnSpc>
                <a:spcPct val="107000"/>
              </a:lnSpc>
              <a:spcBef>
                <a:spcPts val="0"/>
              </a:spcBef>
              <a:spcAft>
                <a:spcPts val="0"/>
              </a:spcAft>
              <a:buClr>
                <a:srgbClr val="002060"/>
              </a:buClr>
              <a:buSzPts val="1000"/>
              <a:buFont typeface="Arial"/>
              <a:buChar char="●"/>
            </a:pPr>
            <a:r>
              <a:rPr lang="en-US" sz="1700" b="1" i="0" u="none" strike="noStrike" cap="none">
                <a:solidFill>
                  <a:srgbClr val="002060"/>
                </a:solidFill>
                <a:latin typeface="Arial"/>
                <a:ea typeface="Arial"/>
                <a:cs typeface="Arial"/>
                <a:sym typeface="Arial"/>
              </a:rPr>
              <a:t>Bond all accountable public officials and employees pursuant to the provisions of the Public Bonding Law and issue appropriate guidelines, therefore.</a:t>
            </a:r>
            <a:endParaRPr sz="1700" b="1" i="0" u="none" strike="noStrike" cap="none">
              <a:solidFill>
                <a:srgbClr val="002060"/>
              </a:solidFill>
              <a:latin typeface="Noto Sans Symbols"/>
              <a:ea typeface="Noto Sans Symbols"/>
              <a:cs typeface="Noto Sans Symbols"/>
              <a:sym typeface="Noto Sans Symbols"/>
            </a:endParaRPr>
          </a:p>
          <a:p>
            <a:pPr marL="342900" marR="0" lvl="0" indent="-342900" algn="just" rtl="0">
              <a:lnSpc>
                <a:spcPct val="107000"/>
              </a:lnSpc>
              <a:spcBef>
                <a:spcPts val="0"/>
              </a:spcBef>
              <a:spcAft>
                <a:spcPts val="0"/>
              </a:spcAft>
              <a:buClr>
                <a:srgbClr val="002060"/>
              </a:buClr>
              <a:buSzPts val="1000"/>
              <a:buFont typeface="Arial"/>
              <a:buChar char="●"/>
            </a:pPr>
            <a:r>
              <a:rPr lang="en-US" sz="1700" b="1" i="0" u="none" strike="noStrike" cap="none">
                <a:solidFill>
                  <a:srgbClr val="002060"/>
                </a:solidFill>
                <a:latin typeface="Arial"/>
                <a:ea typeface="Arial"/>
                <a:cs typeface="Arial"/>
                <a:sym typeface="Arial"/>
              </a:rPr>
              <a:t>Perform such other related functions as may be assigned to it by competent authorities.</a:t>
            </a:r>
            <a:endParaRPr sz="1700" b="1" i="0" u="none" strike="noStrike" cap="none">
              <a:solidFill>
                <a:srgbClr val="002060"/>
              </a:solidFill>
              <a:latin typeface="Noto Sans Symbols"/>
              <a:ea typeface="Noto Sans Symbols"/>
              <a:cs typeface="Noto Sans Symbols"/>
              <a:sym typeface="Noto Sans Symbols"/>
            </a:endParaRPr>
          </a:p>
        </p:txBody>
      </p:sp>
      <p:pic>
        <p:nvPicPr>
          <p:cNvPr id="303" name="Google Shape;303;p13"/>
          <p:cNvPicPr preferRelativeResize="0"/>
          <p:nvPr/>
        </p:nvPicPr>
        <p:blipFill rotWithShape="1">
          <a:blip r:embed="rId3">
            <a:alphaModFix/>
          </a:blip>
          <a:srcRect/>
          <a:stretch/>
        </p:blipFill>
        <p:spPr>
          <a:xfrm>
            <a:off x="11089759" y="17898"/>
            <a:ext cx="909005" cy="7979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graphicFrame>
        <p:nvGraphicFramePr>
          <p:cNvPr id="1242" name="Google Shape;1242;p153"/>
          <p:cNvGraphicFramePr/>
          <p:nvPr/>
        </p:nvGraphicFramePr>
        <p:xfrm>
          <a:off x="512798" y="1707348"/>
          <a:ext cx="11166400" cy="4845564"/>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699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Office or Division:</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District Offices, Provincial Offices and Regional Offices</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Classification:</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Simple</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699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Type of Transaction:</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G2G – Government to Government</a:t>
                      </a:r>
                      <a:endParaRPr sz="11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699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Who may avail:</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Local Government Units (LGUs)</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1990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CHECKLIST REQUIREMENTS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49175">
                <a:tc gridSpan="2">
                  <a:txBody>
                    <a:bodyPr/>
                    <a:lstStyle/>
                    <a:p>
                      <a:pPr marL="342900" marR="0" lvl="0" indent="-342900" algn="just" rtl="0">
                        <a:lnSpc>
                          <a:spcPct val="107000"/>
                        </a:lnSpc>
                        <a:spcBef>
                          <a:spcPts val="0"/>
                        </a:spcBef>
                        <a:spcAft>
                          <a:spcPts val="0"/>
                        </a:spcAft>
                        <a:buClr>
                          <a:srgbClr val="002060"/>
                        </a:buClr>
                        <a:buSzPts val="1200"/>
                        <a:buFont typeface="Calibri"/>
                        <a:buAutoNum type="arabicPeriod"/>
                      </a:pPr>
                      <a:r>
                        <a:rPr lang="en-US" sz="1200" b="1" u="none" strike="noStrike" cap="none">
                          <a:solidFill>
                            <a:srgbClr val="002060"/>
                          </a:solidFill>
                          <a:latin typeface="Arial"/>
                          <a:ea typeface="Arial"/>
                          <a:cs typeface="Arial"/>
                          <a:sym typeface="Arial"/>
                        </a:rPr>
                        <a:t>Request Letter from LGU – 1 original copy or electronic copy</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rowSpan="3" gridSpan="3">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Provided by Client</a:t>
                      </a:r>
                      <a:endParaRPr sz="1400" u="none" strike="noStrike" cap="none"/>
                    </a:p>
                    <a:p>
                      <a:pPr marL="0" marR="0" lvl="0" indent="0" algn="just"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3" hMerge="1">
                  <a:txBody>
                    <a:bodyPr/>
                    <a:lstStyle/>
                    <a:p>
                      <a:endParaRPr lang="en-US"/>
                    </a:p>
                  </a:txBody>
                  <a:tcPr/>
                </a:tc>
                <a:tc rowSpan="3" hMerge="1">
                  <a:txBody>
                    <a:bodyPr/>
                    <a:lstStyle/>
                    <a:p>
                      <a:endParaRPr lang="en-US"/>
                    </a:p>
                  </a:txBody>
                  <a:tcPr/>
                </a:tc>
                <a:extLst>
                  <a:ext uri="{0D108BD9-81ED-4DB2-BD59-A6C34878D82A}">
                    <a16:rowId xmlns:a16="http://schemas.microsoft.com/office/drawing/2014/main" val="10005"/>
                  </a:ext>
                </a:extLst>
              </a:tr>
              <a:tr h="523950">
                <a:tc gridSpan="2">
                  <a:txBody>
                    <a:bodyPr/>
                    <a:lstStyle/>
                    <a:p>
                      <a:pPr marL="0" marR="0" lvl="0"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2.	Sangguniang Resolution authorizing the LGU to change or 	transfer its NTA depository bank/bank branch/current 	account – 1 Certified True Copy (hard copy or electronic 	copy)</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6"/>
                  </a:ext>
                </a:extLst>
              </a:tr>
              <a:tr h="376950">
                <a:tc gridSpan="2">
                  <a:txBody>
                    <a:bodyPr/>
                    <a:lstStyle/>
                    <a:p>
                      <a:pPr marL="0" marR="0" lvl="0"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3.	Name of new servicing bank, location and bank account number</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7"/>
                  </a:ext>
                </a:extLst>
              </a:tr>
              <a:tr h="523950">
                <a:tc gridSpan="2">
                  <a:txBody>
                    <a:bodyPr/>
                    <a:lstStyle/>
                    <a:p>
                      <a:pPr marL="0" marR="0" lvl="0"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4.	Clearance from present depository bank branch allowing the 	transfer, in case the LGU has outstanding loan/contractual 	obligation with the said bank – 1 photocopy or electronic copy</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just" rtl="0">
                        <a:lnSpc>
                          <a:spcPct val="115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Concerned LBP, DBP, PVB, AAIIBP &amp; OFBANK (depository bank/bank branch)</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99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ACTIONS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FEES TO BE PAID</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PROCESSING TIME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PERSON RESPONSIBLE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9"/>
                  </a:ext>
                </a:extLst>
              </a:tr>
              <a:tr h="616850">
                <a:tc>
                  <a:txBody>
                    <a:bodyPr/>
                    <a:lstStyle/>
                    <a:p>
                      <a:pPr marL="342900" marR="0" lvl="0" indent="-342900" algn="l" rtl="0">
                        <a:lnSpc>
                          <a:spcPct val="107000"/>
                        </a:lnSpc>
                        <a:spcBef>
                          <a:spcPts val="0"/>
                        </a:spcBef>
                        <a:spcAft>
                          <a:spcPts val="0"/>
                        </a:spcAft>
                        <a:buClr>
                          <a:srgbClr val="002060"/>
                        </a:buClr>
                        <a:buSzPts val="1200"/>
                        <a:buFont typeface="Calibri"/>
                        <a:buAutoNum type="arabicPeriod"/>
                      </a:pPr>
                      <a:r>
                        <a:rPr lang="en-US" sz="1200" b="1" u="none" strike="noStrike" cap="none">
                          <a:solidFill>
                            <a:srgbClr val="002060"/>
                          </a:solidFill>
                          <a:latin typeface="Arial"/>
                          <a:ea typeface="Arial"/>
                          <a:cs typeface="Arial"/>
                          <a:sym typeface="Arial"/>
                        </a:rPr>
                        <a:t>Submit the documentary requirements.</a:t>
                      </a:r>
                      <a:endParaRPr sz="12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1.1 Receive and ensure the completeness of the requirements and transmit the same to RO for final action of the Regional Director.</a:t>
                      </a:r>
                      <a:endParaRPr sz="1200" b="1" u="none" strike="noStrike" cap="none">
                        <a:solidFill>
                          <a:srgbClr val="002060"/>
                        </a:solidFill>
                        <a:latin typeface="Arial"/>
                        <a:ea typeface="Arial"/>
                        <a:cs typeface="Arial"/>
                        <a:sym typeface="Arial"/>
                      </a:endParaRPr>
                    </a:p>
                    <a:p>
                      <a:pPr marL="742950" marR="0" lvl="1" indent="-209550" algn="l" rtl="0">
                        <a:lnSpc>
                          <a:spcPct val="107000"/>
                        </a:lnSpc>
                        <a:spcBef>
                          <a:spcPts val="80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2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Chief Treasury Operations Officer (CTOO) I/II/ Treasury Operations Officer (TROO)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Provincial/ District Office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1243" name="Google Shape;1243;p153"/>
          <p:cNvSpPr txBox="1"/>
          <p:nvPr/>
        </p:nvSpPr>
        <p:spPr>
          <a:xfrm>
            <a:off x="0" y="0"/>
            <a:ext cx="12192000" cy="150810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4.2	REQUEST FOR CHANGE/TRANSFER OF AUTHORIZED GOVERNMENT </a:t>
            </a:r>
            <a:endParaRPr sz="1400" b="0" i="0" u="none" strike="noStrike" cap="none">
              <a:solidFill>
                <a:srgbClr val="000000"/>
              </a:solidFill>
              <a:latin typeface="Arial"/>
              <a:ea typeface="Arial"/>
              <a:cs typeface="Arial"/>
              <a:sym typeface="Arial"/>
            </a:endParaRPr>
          </a:p>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        DEPOSITORY BANK / BANK BRANCH FOR NATIONAL TAX ALLOTMENT (NTA)</a:t>
            </a:r>
            <a:endParaRPr sz="1400" b="0" i="0" u="none" strike="noStrike" cap="none">
              <a:solidFill>
                <a:srgbClr val="000000"/>
              </a:solidFill>
              <a:latin typeface="Arial"/>
              <a:ea typeface="Arial"/>
              <a:cs typeface="Arial"/>
              <a:sym typeface="Arial"/>
            </a:endParaRPr>
          </a:p>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        AND ALL OTHER FUNDS AUTHORIZED TO LOCAL GOVERNMENT UNITS (LGUs) </a:t>
            </a:r>
            <a:endParaRPr sz="1400" b="0" i="0" u="none" strike="noStrike" cap="none">
              <a:solidFill>
                <a:srgbClr val="000000"/>
              </a:solidFill>
              <a:latin typeface="Arial"/>
              <a:ea typeface="Arial"/>
              <a:cs typeface="Arial"/>
              <a:sym typeface="Arial"/>
            </a:endParaRPr>
          </a:p>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        APPROPRIATIONS LAW </a:t>
            </a:r>
            <a:endParaRPr sz="1400" b="0" i="0" u="none" strike="noStrike" cap="none">
              <a:solidFill>
                <a:srgbClr val="000000"/>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pic>
        <p:nvPicPr>
          <p:cNvPr id="1244" name="Google Shape;1244;p153"/>
          <p:cNvPicPr preferRelativeResize="0"/>
          <p:nvPr/>
        </p:nvPicPr>
        <p:blipFill rotWithShape="1">
          <a:blip r:embed="rId3">
            <a:alphaModFix/>
          </a:blip>
          <a:srcRect/>
          <a:stretch/>
        </p:blipFill>
        <p:spPr>
          <a:xfrm>
            <a:off x="11301046" y="42533"/>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graphicFrame>
        <p:nvGraphicFramePr>
          <p:cNvPr id="1249" name="Google Shape;1249;p154"/>
          <p:cNvGraphicFramePr/>
          <p:nvPr/>
        </p:nvGraphicFramePr>
        <p:xfrm>
          <a:off x="483523" y="1812473"/>
          <a:ext cx="3000000" cy="300000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199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ACTIONS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FEES TO BE PAID</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PROCESSING TIME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PERSON RESPONSIBLE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616850">
                <a:tc>
                  <a:txBody>
                    <a:bodyPr/>
                    <a:lstStyle/>
                    <a:p>
                      <a:pPr marL="342900" marR="0" lvl="0" indent="-266700" algn="l"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1.2 Receive and review completeness of documents and record the same.</a:t>
                      </a:r>
                      <a:endParaRPr sz="1200" b="1" u="none" strike="noStrike" cap="none">
                        <a:solidFill>
                          <a:srgbClr val="002060"/>
                        </a:solidFill>
                        <a:latin typeface="Arial"/>
                        <a:ea typeface="Arial"/>
                        <a:cs typeface="Arial"/>
                        <a:sym typeface="Arial"/>
                      </a:endParaRPr>
                    </a:p>
                    <a:p>
                      <a:pPr marL="742950" marR="0" lvl="1" indent="-209550" algn="l" rtl="0">
                        <a:lnSpc>
                          <a:spcPct val="107000"/>
                        </a:lnSpc>
                        <a:spcBef>
                          <a:spcPts val="80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5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Treasury Operations Officer (TROO)/ NTA Processor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Regional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16850">
                <a:tc>
                  <a:txBody>
                    <a:bodyPr/>
                    <a:lstStyle/>
                    <a:p>
                      <a:pPr marL="342900" marR="0" lvl="0" indent="-266700" algn="l"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1.3    Prepare Authority to change/transfer LGU bank account and forward the same with the attachments to the Regional Director for approval.</a:t>
                      </a:r>
                      <a:endParaRPr sz="1200" b="1" u="none" strike="noStrike" cap="none">
                        <a:solidFill>
                          <a:srgbClr val="002060"/>
                        </a:solidFill>
                        <a:latin typeface="Arial"/>
                        <a:ea typeface="Arial"/>
                        <a:cs typeface="Arial"/>
                        <a:sym typeface="Arial"/>
                      </a:endParaRPr>
                    </a:p>
                    <a:p>
                      <a:pPr marL="742950" marR="0" lvl="1" indent="-209550" algn="l" rtl="0">
                        <a:lnSpc>
                          <a:spcPct val="107000"/>
                        </a:lnSpc>
                        <a:spcBef>
                          <a:spcPts val="80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5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TROO/ NTA Processor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Regional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16850">
                <a:tc>
                  <a:txBody>
                    <a:bodyPr/>
                    <a:lstStyle/>
                    <a:p>
                      <a:pPr marL="342900" marR="0" lvl="0" indent="-266700" algn="l"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1.4   Approve/ Disapprove the Authority to change/transfer LGU bank account and return the same to the NTA Processor.</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5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r>
                        <a:rPr lang="en-US" sz="1200" b="1" i="1" u="none" strike="noStrike" cap="none">
                          <a:solidFill>
                            <a:srgbClr val="002060"/>
                          </a:solidFill>
                          <a:latin typeface="Arial"/>
                          <a:ea typeface="Arial"/>
                          <a:cs typeface="Arial"/>
                          <a:sym typeface="Arial"/>
                        </a:rPr>
                        <a:t>Regional Director - </a:t>
                      </a:r>
                      <a:r>
                        <a:rPr lang="en-US" sz="1200" b="1" u="none" strike="noStrike" cap="none">
                          <a:solidFill>
                            <a:srgbClr val="002060"/>
                          </a:solidFill>
                          <a:latin typeface="Arial"/>
                          <a:ea typeface="Arial"/>
                          <a:cs typeface="Arial"/>
                          <a:sym typeface="Arial"/>
                        </a:rPr>
                        <a:t>Regional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250" name="Google Shape;1250;p154"/>
          <p:cNvSpPr txBox="1"/>
          <p:nvPr/>
        </p:nvSpPr>
        <p:spPr>
          <a:xfrm>
            <a:off x="0" y="0"/>
            <a:ext cx="12192000" cy="150810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4.2	REQUEST FOR CHANGE/TRANSFER OF AUTHORIZED GOVERNMENT </a:t>
            </a:r>
            <a:endParaRPr sz="1400" b="0" i="0" u="none" strike="noStrike" cap="none">
              <a:solidFill>
                <a:srgbClr val="000000"/>
              </a:solidFill>
              <a:latin typeface="Arial"/>
              <a:ea typeface="Arial"/>
              <a:cs typeface="Arial"/>
              <a:sym typeface="Arial"/>
            </a:endParaRPr>
          </a:p>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        DEPOSITORY BANK / BANK BRANCH FOR NATIONAL TAX ALLOTMENT (NTA)</a:t>
            </a:r>
            <a:endParaRPr sz="1400" b="0" i="0" u="none" strike="noStrike" cap="none">
              <a:solidFill>
                <a:srgbClr val="000000"/>
              </a:solidFill>
              <a:latin typeface="Arial"/>
              <a:ea typeface="Arial"/>
              <a:cs typeface="Arial"/>
              <a:sym typeface="Arial"/>
            </a:endParaRPr>
          </a:p>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        AND ALL OTHER FUNDS AUTHORIZED TO LOCAL GOVERNMENT UNITS (LGUs) </a:t>
            </a:r>
            <a:endParaRPr sz="1400" b="0" i="0" u="none" strike="noStrike" cap="none">
              <a:solidFill>
                <a:srgbClr val="000000"/>
              </a:solidFill>
              <a:latin typeface="Arial"/>
              <a:ea typeface="Arial"/>
              <a:cs typeface="Arial"/>
              <a:sym typeface="Arial"/>
            </a:endParaRPr>
          </a:p>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        APPROPRIATIONS LAW </a:t>
            </a:r>
            <a:endParaRPr sz="1400" b="0" i="0" u="none" strike="noStrike" cap="none">
              <a:solidFill>
                <a:srgbClr val="000000"/>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pic>
        <p:nvPicPr>
          <p:cNvPr id="1251" name="Google Shape;1251;p154"/>
          <p:cNvPicPr preferRelativeResize="0"/>
          <p:nvPr/>
        </p:nvPicPr>
        <p:blipFill rotWithShape="1">
          <a:blip r:embed="rId3">
            <a:alphaModFix/>
          </a:blip>
          <a:srcRect/>
          <a:stretch/>
        </p:blipFill>
        <p:spPr>
          <a:xfrm>
            <a:off x="11301046" y="42533"/>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graphicFrame>
        <p:nvGraphicFramePr>
          <p:cNvPr id="1256" name="Google Shape;1256;p155"/>
          <p:cNvGraphicFramePr/>
          <p:nvPr/>
        </p:nvGraphicFramePr>
        <p:xfrm>
          <a:off x="483523" y="1812473"/>
          <a:ext cx="11166400" cy="396781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199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ACTIONS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FEES TO BE PAID</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PROCESSING TIME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PERSON RESPONSIBLE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616850">
                <a:tc rowSpan="2">
                  <a:txBody>
                    <a:bodyPr/>
                    <a:lstStyle/>
                    <a:p>
                      <a:pPr marL="342900" marR="0" lvl="0" indent="-342900" algn="l" rtl="0">
                        <a:lnSpc>
                          <a:spcPct val="107000"/>
                        </a:lnSpc>
                        <a:spcBef>
                          <a:spcPts val="0"/>
                        </a:spcBef>
                        <a:spcAft>
                          <a:spcPts val="0"/>
                        </a:spcAft>
                        <a:buClr>
                          <a:srgbClr val="002060"/>
                        </a:buClr>
                        <a:buSzPts val="1200"/>
                        <a:buFont typeface="Calibri"/>
                        <a:buAutoNum type="arabicPeriod"/>
                      </a:pPr>
                      <a:r>
                        <a:rPr lang="en-US" sz="1200" b="1" u="none" strike="noStrike" cap="none">
                          <a:solidFill>
                            <a:srgbClr val="002060"/>
                          </a:solidFill>
                          <a:latin typeface="Arial"/>
                          <a:ea typeface="Arial"/>
                          <a:cs typeface="Arial"/>
                          <a:sym typeface="Arial"/>
                        </a:rPr>
                        <a:t>Receive the approved Request for Change/ Transfer of Depository Bank/Branch for NTA and all other LGSF.</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15900" marR="0" lvl="0" indent="-215900" algn="l"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2.1Receive and record the approved Authority and release the same to the requesting LGU, copy furnished the concerned Provincial/District Office, and AGDB Branch.</a:t>
                      </a:r>
                      <a:endParaRPr sz="1200" b="1" u="none" strike="noStrike" cap="none">
                        <a:solidFill>
                          <a:srgbClr val="002060"/>
                        </a:solidFill>
                        <a:latin typeface="Arial"/>
                        <a:ea typeface="Arial"/>
                        <a:cs typeface="Arial"/>
                        <a:sym typeface="Arial"/>
                      </a:endParaRPr>
                    </a:p>
                    <a:p>
                      <a:pPr marL="215900" marR="0" lvl="0" indent="-215900" algn="l"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7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TROO/ NTA Processor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Regional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97200">
                <a:tc vMerge="1">
                  <a:txBody>
                    <a:bodyPr/>
                    <a:lstStyle/>
                    <a:p>
                      <a:endParaRPr lang="en-US"/>
                    </a:p>
                  </a:txBody>
                  <a:tcPr/>
                </a:tc>
                <a:tc>
                  <a:txBody>
                    <a:bodyPr/>
                    <a:lstStyle/>
                    <a:p>
                      <a:pPr marL="215900" marR="0" lvl="0" indent="-21590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2.2 Submit a summary of approved accounts to Miscellaneous Accounts Accounting Division (MAAD) to effect changes in the NTA Database.</a:t>
                      </a:r>
                      <a:endParaRPr sz="1400" u="none" strike="noStrike" cap="none"/>
                    </a:p>
                    <a:p>
                      <a:pPr marL="215900" marR="0" lvl="0" indent="-215900" algn="just"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None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6 Minutes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r>
                        <a:rPr lang="en-US" sz="1200" b="1" i="1" u="none" strike="noStrike" cap="none">
                          <a:solidFill>
                            <a:srgbClr val="002060"/>
                          </a:solidFill>
                          <a:latin typeface="Arial"/>
                          <a:ea typeface="Arial"/>
                          <a:cs typeface="Arial"/>
                          <a:sym typeface="Arial"/>
                        </a:rPr>
                        <a:t>TROO/ NTA Processor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Regional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16850">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TOTAL:</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30 Minutes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257" name="Google Shape;1257;p155"/>
          <p:cNvSpPr txBox="1"/>
          <p:nvPr/>
        </p:nvSpPr>
        <p:spPr>
          <a:xfrm>
            <a:off x="0" y="0"/>
            <a:ext cx="12192000" cy="150810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4.2	REQUEST FOR CHANGE/TRANSFER OF AUTHORIZED GOVERNMENT </a:t>
            </a:r>
            <a:endParaRPr sz="1400" b="0" i="0" u="none" strike="noStrike" cap="none">
              <a:solidFill>
                <a:srgbClr val="000000"/>
              </a:solidFill>
              <a:latin typeface="Arial"/>
              <a:ea typeface="Arial"/>
              <a:cs typeface="Arial"/>
              <a:sym typeface="Arial"/>
            </a:endParaRPr>
          </a:p>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        DEPOSITORY BANK / BANK BRANCH FOR NATIONAL TAX ALLOTMENT (NTA)</a:t>
            </a:r>
            <a:endParaRPr sz="1400" b="0" i="0" u="none" strike="noStrike" cap="none">
              <a:solidFill>
                <a:srgbClr val="000000"/>
              </a:solidFill>
              <a:latin typeface="Arial"/>
              <a:ea typeface="Arial"/>
              <a:cs typeface="Arial"/>
              <a:sym typeface="Arial"/>
            </a:endParaRPr>
          </a:p>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        AND ALL OTHER FUNDS AUTHORIZED TO LOCAL GOVERNMENT UNITS (LGUs) </a:t>
            </a:r>
            <a:endParaRPr sz="1400" b="0" i="0" u="none" strike="noStrike" cap="none">
              <a:solidFill>
                <a:srgbClr val="000000"/>
              </a:solidFill>
              <a:latin typeface="Arial"/>
              <a:ea typeface="Arial"/>
              <a:cs typeface="Arial"/>
              <a:sym typeface="Arial"/>
            </a:endParaRPr>
          </a:p>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        APPROPRIATIONS LAW </a:t>
            </a:r>
            <a:endParaRPr sz="1400" b="0" i="0" u="none" strike="noStrike" cap="none">
              <a:solidFill>
                <a:srgbClr val="000000"/>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pic>
        <p:nvPicPr>
          <p:cNvPr id="1258" name="Google Shape;1258;p155"/>
          <p:cNvPicPr preferRelativeResize="0"/>
          <p:nvPr/>
        </p:nvPicPr>
        <p:blipFill rotWithShape="1">
          <a:blip r:embed="rId3">
            <a:alphaModFix/>
          </a:blip>
          <a:srcRect/>
          <a:stretch/>
        </p:blipFill>
        <p:spPr>
          <a:xfrm>
            <a:off x="11301046" y="42533"/>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2"/>
        <p:cNvGrpSpPr/>
        <p:nvPr/>
      </p:nvGrpSpPr>
      <p:grpSpPr>
        <a:xfrm>
          <a:off x="0" y="0"/>
          <a:ext cx="0" cy="0"/>
          <a:chOff x="0" y="0"/>
          <a:chExt cx="0" cy="0"/>
        </a:xfrm>
      </p:grpSpPr>
      <p:sp>
        <p:nvSpPr>
          <p:cNvPr id="1263" name="Google Shape;1263;g273d75d7409_11_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264" name="Google Shape;1264;g273d75d7409_11_6"/>
          <p:cNvPicPr preferRelativeResize="0"/>
          <p:nvPr/>
        </p:nvPicPr>
        <p:blipFill rotWithShape="1">
          <a:blip r:embed="rId3">
            <a:alphaModFix/>
          </a:blip>
          <a:srcRect/>
          <a:stretch/>
        </p:blipFill>
        <p:spPr>
          <a:xfrm>
            <a:off x="-48100" y="0"/>
            <a:ext cx="12382501" cy="6858000"/>
          </a:xfrm>
          <a:prstGeom prst="rect">
            <a:avLst/>
          </a:prstGeom>
          <a:noFill/>
          <a:ln>
            <a:noFill/>
          </a:ln>
        </p:spPr>
      </p:pic>
      <p:sp>
        <p:nvSpPr>
          <p:cNvPr id="1265" name="Google Shape;1265;g273d75d7409_11_6"/>
          <p:cNvSpPr txBox="1"/>
          <p:nvPr/>
        </p:nvSpPr>
        <p:spPr>
          <a:xfrm>
            <a:off x="3348394" y="223291"/>
            <a:ext cx="61032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600"/>
              <a:buFont typeface="Arial"/>
              <a:buNone/>
            </a:pPr>
            <a:r>
              <a:rPr lang="en-US" sz="1600" b="1" i="0" u="none" strike="noStrike" cap="none">
                <a:solidFill>
                  <a:srgbClr val="002060"/>
                </a:solidFill>
                <a:latin typeface="Arial"/>
                <a:ea typeface="Arial"/>
                <a:cs typeface="Arial"/>
                <a:sym typeface="Arial"/>
              </a:rPr>
              <a:t>FEEDBACK AND COMPLAINTS MECHANISM</a:t>
            </a:r>
            <a:endParaRPr sz="1600" b="1" i="0" u="none" strike="noStrike" cap="none">
              <a:solidFill>
                <a:srgbClr val="002060"/>
              </a:solidFill>
              <a:latin typeface="Arial"/>
              <a:ea typeface="Arial"/>
              <a:cs typeface="Arial"/>
              <a:sym typeface="Arial"/>
            </a:endParaRPr>
          </a:p>
        </p:txBody>
      </p:sp>
      <p:graphicFrame>
        <p:nvGraphicFramePr>
          <p:cNvPr id="1266" name="Google Shape;1266;g273d75d7409_11_6"/>
          <p:cNvGraphicFramePr/>
          <p:nvPr/>
        </p:nvGraphicFramePr>
        <p:xfrm>
          <a:off x="280225" y="562000"/>
          <a:ext cx="11631550" cy="6032983"/>
        </p:xfrm>
        <a:graphic>
          <a:graphicData uri="http://schemas.openxmlformats.org/drawingml/2006/table">
            <a:tbl>
              <a:tblPr>
                <a:noFill/>
                <a:tableStyleId>{67C347F7-BA36-4B04-A422-CAA434742DCB}</a:tableStyleId>
              </a:tblPr>
              <a:tblGrid>
                <a:gridCol w="3136400">
                  <a:extLst>
                    <a:ext uri="{9D8B030D-6E8A-4147-A177-3AD203B41FA5}">
                      <a16:colId xmlns:a16="http://schemas.microsoft.com/office/drawing/2014/main" val="20000"/>
                    </a:ext>
                  </a:extLst>
                </a:gridCol>
                <a:gridCol w="8495150">
                  <a:extLst>
                    <a:ext uri="{9D8B030D-6E8A-4147-A177-3AD203B41FA5}">
                      <a16:colId xmlns:a16="http://schemas.microsoft.com/office/drawing/2014/main" val="20001"/>
                    </a:ext>
                  </a:extLst>
                </a:gridCol>
              </a:tblGrid>
              <a:tr h="1615225">
                <a:tc>
                  <a:txBody>
                    <a:bodyPr/>
                    <a:lstStyle/>
                    <a:p>
                      <a:pPr marL="0" marR="0" lvl="0" indent="0" algn="l" rtl="0">
                        <a:lnSpc>
                          <a:spcPct val="107000"/>
                        </a:lnSpc>
                        <a:spcBef>
                          <a:spcPts val="0"/>
                        </a:spcBef>
                        <a:spcAft>
                          <a:spcPts val="0"/>
                        </a:spcAft>
                        <a:buClr>
                          <a:schemeClr val="dk1"/>
                        </a:buClr>
                        <a:buSzPts val="1300"/>
                        <a:buFont typeface="Arial"/>
                        <a:buNone/>
                      </a:pPr>
                      <a:r>
                        <a:rPr lang="en-US" sz="1300" b="1" u="none" strike="noStrike" cap="none">
                          <a:solidFill>
                            <a:srgbClr val="C00000"/>
                          </a:solidFill>
                        </a:rPr>
                        <a:t>How are complaints processed?</a:t>
                      </a:r>
                      <a:endParaRPr sz="1300" u="none" strike="noStrike" cap="none"/>
                    </a:p>
                  </a:txBody>
                  <a:tcPr marL="91425" marR="91425" marT="91425" marB="91425"/>
                </a:tc>
                <a:tc>
                  <a:txBody>
                    <a:bodyPr/>
                    <a:lstStyle/>
                    <a:p>
                      <a:pPr marL="0" marR="0" lvl="0" indent="0" algn="just" rtl="0">
                        <a:lnSpc>
                          <a:spcPct val="107000"/>
                        </a:lnSpc>
                        <a:spcBef>
                          <a:spcPts val="0"/>
                        </a:spcBef>
                        <a:spcAft>
                          <a:spcPts val="0"/>
                        </a:spcAft>
                        <a:buClr>
                          <a:schemeClr val="dk1"/>
                        </a:buClr>
                        <a:buSzPts val="1200"/>
                        <a:buFont typeface="Arial"/>
                        <a:buNone/>
                      </a:pPr>
                      <a:r>
                        <a:rPr lang="en-US" sz="1200" b="1" u="none" strike="noStrike" cap="none">
                          <a:solidFill>
                            <a:srgbClr val="002060"/>
                          </a:solidFill>
                        </a:rPr>
                        <a:t>The designated personnel from Operations Planning Division and from the National Capital Regional (NCR) shall record the complaint and coordinate with the concerned Office to answer the complaint. The concerned Office will review, analyze, and evaluate the complaints for appropriate action. </a:t>
                      </a:r>
                      <a:endParaRPr sz="1200" b="1" u="none" strike="noStrike" cap="none">
                        <a:solidFill>
                          <a:srgbClr val="002060"/>
                        </a:solidFill>
                      </a:endParaRPr>
                    </a:p>
                    <a:p>
                      <a:pPr marL="0" marR="0" lvl="0" indent="0" algn="just" rtl="0">
                        <a:lnSpc>
                          <a:spcPct val="107000"/>
                        </a:lnSpc>
                        <a:spcBef>
                          <a:spcPts val="800"/>
                        </a:spcBef>
                        <a:spcAft>
                          <a:spcPts val="0"/>
                        </a:spcAft>
                        <a:buClr>
                          <a:schemeClr val="dk1"/>
                        </a:buClr>
                        <a:buSzPts val="1200"/>
                        <a:buFont typeface="Arial"/>
                        <a:buNone/>
                      </a:pPr>
                      <a:r>
                        <a:rPr lang="en-US" sz="1200" b="1" u="none" strike="noStrike" cap="none">
                          <a:solidFill>
                            <a:srgbClr val="002060"/>
                          </a:solidFill>
                        </a:rPr>
                        <a:t> If there is a need to conduct an investigation, it will be forwarded to the Legal Service for appropriate action. Once the complaint has been addressed, incident report will be submitted to the Treasurer of the Philippines through the concerned Deputy Treasurers for appropriate action. </a:t>
                      </a:r>
                      <a:endParaRPr sz="1200" b="1" u="none" strike="noStrike" cap="none">
                        <a:solidFill>
                          <a:srgbClr val="002060"/>
                        </a:solidFill>
                      </a:endParaRPr>
                    </a:p>
                    <a:p>
                      <a:pPr marL="0" marR="0" lvl="0" indent="0" algn="just"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rPr>
                        <a:t> OPD and NCR personnel shall communicate the result of the complaints to the client via email or phone call.  </a:t>
                      </a:r>
                      <a:endParaRPr sz="1200" u="none" strike="noStrike" cap="none"/>
                    </a:p>
                  </a:txBody>
                  <a:tcPr marL="91425" marR="91425" marT="91425" marB="91425"/>
                </a:tc>
                <a:extLst>
                  <a:ext uri="{0D108BD9-81ED-4DB2-BD59-A6C34878D82A}">
                    <a16:rowId xmlns:a16="http://schemas.microsoft.com/office/drawing/2014/main" val="10000"/>
                  </a:ext>
                </a:extLst>
              </a:tr>
              <a:tr h="1064975">
                <a:tc>
                  <a:txBody>
                    <a:bodyPr/>
                    <a:lstStyle/>
                    <a:p>
                      <a:pPr marL="0" marR="0" lvl="0" indent="0" algn="l" rtl="0">
                        <a:lnSpc>
                          <a:spcPct val="107000"/>
                        </a:lnSpc>
                        <a:spcBef>
                          <a:spcPts val="0"/>
                        </a:spcBef>
                        <a:spcAft>
                          <a:spcPts val="0"/>
                        </a:spcAft>
                        <a:buClr>
                          <a:schemeClr val="dk1"/>
                        </a:buClr>
                        <a:buSzPts val="1300"/>
                        <a:buFont typeface="Arial"/>
                        <a:buNone/>
                      </a:pPr>
                      <a:r>
                        <a:rPr lang="en-US" sz="1300" b="1" u="none" strike="noStrike" cap="none">
                          <a:solidFill>
                            <a:srgbClr val="C00000"/>
                          </a:solidFill>
                        </a:rPr>
                        <a:t>How is feedback processed?</a:t>
                      </a:r>
                      <a:endParaRPr sz="1300" u="none" strike="noStrike" cap="none"/>
                    </a:p>
                  </a:txBody>
                  <a:tcPr marL="91425" marR="91425" marT="91425" marB="91425"/>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rPr>
                        <a:t>The designated personnel, Ms. Christine J. Tolentino, Treasury Operations Officer IV and Ms. Alice L. De Leon, Treasury Operations Officer I from the Operations Planning Division (OPD), and Ms. Florence B. Almadrigo, Director II, from the National Capital Regional (NCR) will collect, verify, and keep a record of client’s feedback and forward the same to the concerned Office within one (1) working day. Upon receiving the appropriate reply from the concerned Office, the client will be informed through email or phone call.</a:t>
                      </a:r>
                      <a:endParaRPr sz="1400" u="none" strike="noStrike" cap="none"/>
                    </a:p>
                  </a:txBody>
                  <a:tcPr marL="91425" marR="91425" marT="91425" marB="91425"/>
                </a:tc>
                <a:extLst>
                  <a:ext uri="{0D108BD9-81ED-4DB2-BD59-A6C34878D82A}">
                    <a16:rowId xmlns:a16="http://schemas.microsoft.com/office/drawing/2014/main" val="10001"/>
                  </a:ext>
                </a:extLst>
              </a:tr>
              <a:tr h="2914525">
                <a:tc>
                  <a:txBody>
                    <a:bodyPr/>
                    <a:lstStyle/>
                    <a:p>
                      <a:pPr marL="0" marR="0" lvl="0" indent="0" algn="l" rtl="0">
                        <a:lnSpc>
                          <a:spcPct val="107000"/>
                        </a:lnSpc>
                        <a:spcBef>
                          <a:spcPts val="0"/>
                        </a:spcBef>
                        <a:spcAft>
                          <a:spcPts val="0"/>
                        </a:spcAft>
                        <a:buClr>
                          <a:schemeClr val="dk1"/>
                        </a:buClr>
                        <a:buSzPts val="1300"/>
                        <a:buFont typeface="Arial"/>
                        <a:buNone/>
                      </a:pPr>
                      <a:r>
                        <a:rPr lang="en-US" sz="1300" b="1" u="none" strike="noStrike" cap="none">
                          <a:solidFill>
                            <a:srgbClr val="C00000"/>
                          </a:solidFill>
                        </a:rPr>
                        <a:t>How to file a complaint?</a:t>
                      </a:r>
                      <a:endParaRPr sz="1300" u="none" strike="noStrike" cap="none"/>
                    </a:p>
                  </a:txBody>
                  <a:tcPr marL="91425" marR="91425" marT="91425" marB="91425"/>
                </a:tc>
                <a:tc>
                  <a:txBody>
                    <a:bodyPr/>
                    <a:lstStyle/>
                    <a:p>
                      <a:pPr marL="0" marR="0" lvl="0" indent="0" algn="just" rtl="0">
                        <a:lnSpc>
                          <a:spcPct val="107000"/>
                        </a:lnSpc>
                        <a:spcBef>
                          <a:spcPts val="0"/>
                        </a:spcBef>
                        <a:spcAft>
                          <a:spcPts val="0"/>
                        </a:spcAft>
                        <a:buClr>
                          <a:schemeClr val="dk1"/>
                        </a:buClr>
                        <a:buSzPts val="1200"/>
                        <a:buFont typeface="Arial"/>
                        <a:buNone/>
                      </a:pPr>
                      <a:r>
                        <a:rPr lang="en-US" sz="1200" b="1" u="none" strike="noStrike" cap="none">
                          <a:solidFill>
                            <a:srgbClr val="002060"/>
                          </a:solidFill>
                        </a:rPr>
                        <a:t>To file a complaint, send complaints at: </a:t>
                      </a:r>
                      <a:endParaRPr sz="1200" b="1" u="none" strike="noStrike" cap="none">
                        <a:solidFill>
                          <a:srgbClr val="002060"/>
                        </a:solidFill>
                      </a:endParaRPr>
                    </a:p>
                    <a:p>
                      <a:pPr marL="0" marR="0" lvl="0" indent="0" algn="just" rtl="0">
                        <a:lnSpc>
                          <a:spcPct val="107000"/>
                        </a:lnSpc>
                        <a:spcBef>
                          <a:spcPts val="800"/>
                        </a:spcBef>
                        <a:spcAft>
                          <a:spcPts val="0"/>
                        </a:spcAft>
                        <a:buClr>
                          <a:srgbClr val="000000"/>
                        </a:buClr>
                        <a:buSzPts val="1200"/>
                        <a:buFont typeface="Arial"/>
                        <a:buNone/>
                      </a:pPr>
                      <a:r>
                        <a:rPr lang="en-US" sz="1200" b="1" u="sng" strike="noStrike" cap="none">
                          <a:solidFill>
                            <a:srgbClr val="002060"/>
                          </a:solidFill>
                          <a:hlinkClick r:id="rId4">
                            <a:extLst>
                              <a:ext uri="{A12FA001-AC4F-418D-AE19-62706E023703}">
                                <ahyp:hlinkClr xmlns:ahyp="http://schemas.microsoft.com/office/drawing/2018/hyperlinkcolor" val="tx"/>
                              </a:ext>
                            </a:extLst>
                          </a:hlinkClick>
                        </a:rPr>
                        <a:t>feedback@treasury.gov.ph</a:t>
                      </a:r>
                      <a:r>
                        <a:rPr lang="en-US" sz="1200" b="1" u="none" strike="noStrike" cap="none">
                          <a:solidFill>
                            <a:srgbClr val="002060"/>
                          </a:solidFill>
                        </a:rPr>
                        <a:t> (Central Office); </a:t>
                      </a:r>
                      <a:r>
                        <a:rPr lang="en-US" sz="1200" b="1" u="sng" strike="noStrike" cap="none">
                          <a:solidFill>
                            <a:srgbClr val="002060"/>
                          </a:solidFill>
                          <a:hlinkClick r:id="rId5">
                            <a:extLst>
                              <a:ext uri="{A12FA001-AC4F-418D-AE19-62706E023703}">
                                <ahyp:hlinkClr xmlns:ahyp="http://schemas.microsoft.com/office/drawing/2018/hyperlinkcolor" val="tx"/>
                              </a:ext>
                            </a:extLst>
                          </a:hlinkClick>
                        </a:rPr>
                        <a:t>btrncr@treasury.gov.ph</a:t>
                      </a:r>
                      <a:r>
                        <a:rPr lang="en-US" sz="1200" b="1" u="none" strike="noStrike" cap="none">
                          <a:solidFill>
                            <a:srgbClr val="002060"/>
                          </a:solidFill>
                        </a:rPr>
                        <a:t> (Regional Office)</a:t>
                      </a:r>
                      <a:endParaRPr sz="1200" b="1" u="none" strike="noStrike" cap="none">
                        <a:solidFill>
                          <a:srgbClr val="002060"/>
                        </a:solidFill>
                      </a:endParaRPr>
                    </a:p>
                    <a:p>
                      <a:pPr marL="0" marR="0" lvl="0" indent="0" algn="just"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rPr>
                        <a:t>For proper filing of complaint, be sure to follow the format:</a:t>
                      </a:r>
                      <a:endParaRPr sz="1200" b="1" u="none" strike="noStrike" cap="none">
                        <a:solidFill>
                          <a:srgbClr val="002060"/>
                        </a:solidFill>
                      </a:endParaRPr>
                    </a:p>
                    <a:p>
                      <a:pPr marL="342900" marR="0" lvl="0" indent="-317500" algn="just" rtl="0">
                        <a:lnSpc>
                          <a:spcPct val="100000"/>
                        </a:lnSpc>
                        <a:spcBef>
                          <a:spcPts val="800"/>
                        </a:spcBef>
                        <a:spcAft>
                          <a:spcPts val="0"/>
                        </a:spcAft>
                        <a:buClr>
                          <a:srgbClr val="002060"/>
                        </a:buClr>
                        <a:buSzPts val="1200"/>
                        <a:buFont typeface="Arial"/>
                        <a:buChar char="-"/>
                      </a:pPr>
                      <a:r>
                        <a:rPr lang="en-US" sz="1200" b="1" u="none" strike="noStrike" cap="none">
                          <a:solidFill>
                            <a:srgbClr val="002060"/>
                          </a:solidFill>
                        </a:rPr>
                        <a:t>Full name and contact information of the complainant</a:t>
                      </a:r>
                      <a:endParaRPr sz="1200" b="1" u="none" strike="noStrike" cap="none">
                        <a:solidFill>
                          <a:srgbClr val="002060"/>
                        </a:solidFill>
                      </a:endParaRPr>
                    </a:p>
                    <a:p>
                      <a:pPr marL="342900" marR="0" lvl="0" indent="-317500" algn="just" rtl="0">
                        <a:lnSpc>
                          <a:spcPct val="100000"/>
                        </a:lnSpc>
                        <a:spcBef>
                          <a:spcPts val="0"/>
                        </a:spcBef>
                        <a:spcAft>
                          <a:spcPts val="0"/>
                        </a:spcAft>
                        <a:buClr>
                          <a:srgbClr val="002060"/>
                        </a:buClr>
                        <a:buSzPts val="1200"/>
                        <a:buFont typeface="Arial"/>
                        <a:buChar char="-"/>
                      </a:pPr>
                      <a:r>
                        <a:rPr lang="en-US" sz="1200" b="1" u="none" strike="noStrike" cap="none">
                          <a:solidFill>
                            <a:srgbClr val="002060"/>
                          </a:solidFill>
                        </a:rPr>
                        <a:t>File a written complaint. </a:t>
                      </a:r>
                      <a:endParaRPr sz="1200" b="1" u="none" strike="noStrike" cap="none">
                        <a:solidFill>
                          <a:srgbClr val="002060"/>
                        </a:solidFill>
                      </a:endParaRPr>
                    </a:p>
                    <a:p>
                      <a:pPr marL="342900" marR="0" lvl="0" indent="-317500" algn="just" rtl="0">
                        <a:lnSpc>
                          <a:spcPct val="100000"/>
                        </a:lnSpc>
                        <a:spcBef>
                          <a:spcPts val="0"/>
                        </a:spcBef>
                        <a:spcAft>
                          <a:spcPts val="0"/>
                        </a:spcAft>
                        <a:buClr>
                          <a:srgbClr val="002060"/>
                        </a:buClr>
                        <a:buSzPts val="1200"/>
                        <a:buFont typeface="Arial"/>
                        <a:buChar char="-"/>
                      </a:pPr>
                      <a:r>
                        <a:rPr lang="en-US" sz="1200" b="1" u="none" strike="noStrike" cap="none">
                          <a:solidFill>
                            <a:srgbClr val="002060"/>
                          </a:solidFill>
                        </a:rPr>
                        <a:t>Include evidence and documents related to the transaction (send photocopy only)</a:t>
                      </a:r>
                      <a:endParaRPr sz="1200" b="1" u="none" strike="noStrike" cap="none">
                        <a:solidFill>
                          <a:srgbClr val="002060"/>
                        </a:solidFill>
                      </a:endParaRPr>
                    </a:p>
                    <a:p>
                      <a:pPr marL="342900" marR="0" lvl="0" indent="-317500" algn="just" rtl="0">
                        <a:lnSpc>
                          <a:spcPct val="100000"/>
                        </a:lnSpc>
                        <a:spcBef>
                          <a:spcPts val="0"/>
                        </a:spcBef>
                        <a:spcAft>
                          <a:spcPts val="0"/>
                        </a:spcAft>
                        <a:buClr>
                          <a:srgbClr val="002060"/>
                        </a:buClr>
                        <a:buSzPts val="1200"/>
                        <a:buFont typeface="Arial"/>
                        <a:buChar char="-"/>
                      </a:pPr>
                      <a:r>
                        <a:rPr lang="en-US" sz="1200" b="1" u="none" strike="noStrike" cap="none">
                          <a:solidFill>
                            <a:srgbClr val="002060"/>
                          </a:solidFill>
                        </a:rPr>
                        <a:t>Name of the person being complained.</a:t>
                      </a:r>
                      <a:endParaRPr sz="1200" b="1" u="none" strike="noStrike" cap="none">
                        <a:solidFill>
                          <a:srgbClr val="002060"/>
                        </a:solidFill>
                      </a:endParaRPr>
                    </a:p>
                    <a:p>
                      <a:pPr marL="342900" marR="0" lvl="0" indent="-317500" algn="just" rtl="0">
                        <a:lnSpc>
                          <a:spcPct val="100000"/>
                        </a:lnSpc>
                        <a:spcBef>
                          <a:spcPts val="0"/>
                        </a:spcBef>
                        <a:spcAft>
                          <a:spcPts val="0"/>
                        </a:spcAft>
                        <a:buClr>
                          <a:srgbClr val="002060"/>
                        </a:buClr>
                        <a:buSzPts val="1200"/>
                        <a:buFont typeface="Arial"/>
                        <a:buChar char="-"/>
                      </a:pPr>
                      <a:r>
                        <a:rPr lang="en-US" sz="1200" b="1" u="none" strike="noStrike" cap="none">
                          <a:solidFill>
                            <a:srgbClr val="002060"/>
                          </a:solidFill>
                        </a:rPr>
                        <a:t>Sign the complaint.</a:t>
                      </a:r>
                      <a:endParaRPr sz="1200" b="1" u="none" strike="noStrike" cap="none">
                        <a:solidFill>
                          <a:srgbClr val="002060"/>
                        </a:solidFill>
                      </a:endParaRPr>
                    </a:p>
                    <a:p>
                      <a:pPr marL="342900" marR="0" lvl="0" indent="-317500" algn="just" rtl="0">
                        <a:lnSpc>
                          <a:spcPct val="100000"/>
                        </a:lnSpc>
                        <a:spcBef>
                          <a:spcPts val="0"/>
                        </a:spcBef>
                        <a:spcAft>
                          <a:spcPts val="0"/>
                        </a:spcAft>
                        <a:buClr>
                          <a:srgbClr val="002060"/>
                        </a:buClr>
                        <a:buSzPts val="1200"/>
                        <a:buFont typeface="Arial"/>
                        <a:buChar char="-"/>
                      </a:pPr>
                      <a:r>
                        <a:rPr lang="en-US" sz="1200" b="1" u="none" strike="noStrike" cap="none">
                          <a:solidFill>
                            <a:srgbClr val="002060"/>
                          </a:solidFill>
                        </a:rPr>
                        <a:t>Send it by mail, email or drop off your complaint at the office lobby.</a:t>
                      </a:r>
                      <a:endParaRPr sz="1200" b="1" u="none" strike="noStrike" cap="none">
                        <a:solidFill>
                          <a:srgbClr val="002060"/>
                        </a:solidFill>
                      </a:endParaRPr>
                    </a:p>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rPr>
                        <a:t> </a:t>
                      </a:r>
                      <a:endParaRPr sz="1200" b="1" u="none" strike="noStrike" cap="none">
                        <a:solidFill>
                          <a:srgbClr val="002060"/>
                        </a:solidFill>
                      </a:endParaRPr>
                    </a:p>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C00000"/>
                          </a:solidFill>
                        </a:rPr>
                        <a:t>For follow-ups and queries, contact information are:</a:t>
                      </a:r>
                      <a:endParaRPr sz="1200" b="1" u="none" strike="noStrike" cap="none">
                        <a:solidFill>
                          <a:srgbClr val="C00000"/>
                        </a:solidFill>
                      </a:endParaRPr>
                    </a:p>
                    <a:p>
                      <a:pPr marL="0" marR="0" lvl="0" indent="0" algn="just"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rPr>
                        <a:t>    Operations Planning Division: 8663-2287 loc 2806                                    </a:t>
                      </a:r>
                      <a:endParaRPr sz="1200" b="1" u="none" strike="noStrike" cap="none">
                        <a:solidFill>
                          <a:srgbClr val="002060"/>
                        </a:solidFill>
                      </a:endParaRPr>
                    </a:p>
                    <a:p>
                      <a:pPr marL="0" marR="0" lvl="0" indent="0" algn="just"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rPr>
                        <a:t>    National Capital Region: 8527-2786 </a:t>
                      </a:r>
                      <a:endParaRPr sz="1400" u="none" strike="noStrike" cap="none"/>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0"/>
        <p:cNvGrpSpPr/>
        <p:nvPr/>
      </p:nvGrpSpPr>
      <p:grpSpPr>
        <a:xfrm>
          <a:off x="0" y="0"/>
          <a:ext cx="0" cy="0"/>
          <a:chOff x="0" y="0"/>
          <a:chExt cx="0" cy="0"/>
        </a:xfrm>
      </p:grpSpPr>
      <p:sp>
        <p:nvSpPr>
          <p:cNvPr id="1271" name="Google Shape;1271;g273d75d7409_11_3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72" name="Google Shape;1272;g273d75d7409_11_33"/>
          <p:cNvSpPr txBox="1"/>
          <p:nvPr/>
        </p:nvSpPr>
        <p:spPr>
          <a:xfrm>
            <a:off x="3284169" y="378729"/>
            <a:ext cx="61032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600"/>
              <a:buFont typeface="Arial"/>
              <a:buNone/>
            </a:pPr>
            <a:r>
              <a:rPr lang="en-US" sz="1600" b="1" i="0" u="none" strike="noStrike" cap="none">
                <a:solidFill>
                  <a:srgbClr val="002060"/>
                </a:solidFill>
                <a:latin typeface="Arial"/>
                <a:ea typeface="Arial"/>
                <a:cs typeface="Arial"/>
                <a:sym typeface="Arial"/>
              </a:rPr>
              <a:t>FEEDBACK AND COMPLAINTS MECHANISM</a:t>
            </a:r>
            <a:endParaRPr sz="1600" b="1" i="0" u="none" strike="noStrike" cap="none">
              <a:solidFill>
                <a:srgbClr val="002060"/>
              </a:solidFill>
              <a:latin typeface="Arial"/>
              <a:ea typeface="Arial"/>
              <a:cs typeface="Arial"/>
              <a:sym typeface="Arial"/>
            </a:endParaRPr>
          </a:p>
        </p:txBody>
      </p:sp>
      <p:pic>
        <p:nvPicPr>
          <p:cNvPr id="1273" name="Google Shape;1273;g273d75d7409_11_33"/>
          <p:cNvPicPr preferRelativeResize="0"/>
          <p:nvPr/>
        </p:nvPicPr>
        <p:blipFill rotWithShape="1">
          <a:blip r:embed="rId3">
            <a:alphaModFix/>
          </a:blip>
          <a:srcRect/>
          <a:stretch/>
        </p:blipFill>
        <p:spPr>
          <a:xfrm>
            <a:off x="-48100" y="0"/>
            <a:ext cx="12382501" cy="6858000"/>
          </a:xfrm>
          <a:prstGeom prst="rect">
            <a:avLst/>
          </a:prstGeom>
          <a:noFill/>
          <a:ln>
            <a:noFill/>
          </a:ln>
        </p:spPr>
      </p:pic>
      <p:graphicFrame>
        <p:nvGraphicFramePr>
          <p:cNvPr id="1274" name="Google Shape;1274;g273d75d7409_11_33"/>
          <p:cNvGraphicFramePr/>
          <p:nvPr/>
        </p:nvGraphicFramePr>
        <p:xfrm>
          <a:off x="536550" y="1200963"/>
          <a:ext cx="3000000" cy="3000000"/>
        </p:xfrm>
        <a:graphic>
          <a:graphicData uri="http://schemas.openxmlformats.org/drawingml/2006/table">
            <a:tbl>
              <a:tblPr>
                <a:noFill/>
                <a:tableStyleId>{67C347F7-BA36-4B04-A422-CAA434742DCB}</a:tableStyleId>
              </a:tblPr>
              <a:tblGrid>
                <a:gridCol w="2344325">
                  <a:extLst>
                    <a:ext uri="{9D8B030D-6E8A-4147-A177-3AD203B41FA5}">
                      <a16:colId xmlns:a16="http://schemas.microsoft.com/office/drawing/2014/main" val="20000"/>
                    </a:ext>
                  </a:extLst>
                </a:gridCol>
                <a:gridCol w="8774550">
                  <a:extLst>
                    <a:ext uri="{9D8B030D-6E8A-4147-A177-3AD203B41FA5}">
                      <a16:colId xmlns:a16="http://schemas.microsoft.com/office/drawing/2014/main" val="20001"/>
                    </a:ext>
                  </a:extLst>
                </a:gridCol>
              </a:tblGrid>
              <a:tr h="1717600">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solidFill>
                            <a:srgbClr val="C00000"/>
                          </a:solidFill>
                        </a:rPr>
                        <a:t>How to send feedback?</a:t>
                      </a:r>
                      <a:endParaRPr sz="1300" b="1" u="none" strike="noStrike" cap="none">
                        <a:solidFill>
                          <a:srgbClr val="C00000"/>
                        </a:solidFill>
                      </a:endParaRPr>
                    </a:p>
                    <a:p>
                      <a:pPr marL="0" marR="0" lvl="0" indent="0" algn="l" rtl="0">
                        <a:lnSpc>
                          <a:spcPct val="107000"/>
                        </a:lnSpc>
                        <a:spcBef>
                          <a:spcPts val="0"/>
                        </a:spcBef>
                        <a:spcAft>
                          <a:spcPts val="0"/>
                        </a:spcAft>
                        <a:buClr>
                          <a:srgbClr val="000000"/>
                        </a:buClr>
                        <a:buSzPts val="1300"/>
                        <a:buFont typeface="Arial"/>
                        <a:buNone/>
                      </a:pP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002060"/>
                          </a:solidFill>
                        </a:rPr>
                        <a:t>Bureau of the Treasury:</a:t>
                      </a:r>
                      <a:endParaRPr sz="1200" b="1" u="none" strike="noStrike" cap="none">
                        <a:solidFill>
                          <a:srgbClr val="002060"/>
                        </a:solidFill>
                      </a:endParaRPr>
                    </a:p>
                    <a:p>
                      <a:pPr marL="0" marR="0" lvl="0" indent="0" algn="l" rtl="0">
                        <a:lnSpc>
                          <a:spcPct val="100000"/>
                        </a:lnSpc>
                        <a:spcBef>
                          <a:spcPts val="800"/>
                        </a:spcBef>
                        <a:spcAft>
                          <a:spcPts val="0"/>
                        </a:spcAft>
                        <a:buClr>
                          <a:srgbClr val="000000"/>
                        </a:buClr>
                        <a:buSzPts val="1200"/>
                        <a:buFont typeface="Arial"/>
                        <a:buNone/>
                      </a:pPr>
                      <a:r>
                        <a:rPr lang="en-US" sz="1200" u="none" strike="noStrike" cap="none">
                          <a:solidFill>
                            <a:srgbClr val="002060"/>
                          </a:solidFill>
                        </a:rPr>
                        <a:t>Contact Info: +632 8663-2BTR or (8663-2287)</a:t>
                      </a:r>
                      <a:endParaRPr sz="1200" u="none" strike="noStrike" cap="none">
                        <a:solidFill>
                          <a:srgbClr val="002060"/>
                        </a:solidFill>
                      </a:endParaRPr>
                    </a:p>
                    <a:p>
                      <a:pPr marL="0" marR="0" lvl="0" indent="0" algn="l" rtl="0">
                        <a:lnSpc>
                          <a:spcPct val="100000"/>
                        </a:lnSpc>
                        <a:spcBef>
                          <a:spcPts val="800"/>
                        </a:spcBef>
                        <a:spcAft>
                          <a:spcPts val="0"/>
                        </a:spcAft>
                        <a:buClr>
                          <a:srgbClr val="000000"/>
                        </a:buClr>
                        <a:buSzPts val="1200"/>
                        <a:buFont typeface="Arial"/>
                        <a:buNone/>
                      </a:pPr>
                      <a:endParaRPr sz="1200" u="none" strike="noStrike" cap="none">
                        <a:solidFill>
                          <a:srgbClr val="002060"/>
                        </a:solidFill>
                      </a:endParaRPr>
                    </a:p>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C00000"/>
                          </a:solidFill>
                        </a:rPr>
                        <a:t>You can also mail us at: </a:t>
                      </a:r>
                      <a:endParaRPr sz="1200" u="none" strike="noStrike" cap="none">
                        <a:solidFill>
                          <a:srgbClr val="002060"/>
                        </a:solidFil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rPr>
                        <a:t>Bureau of the Treasury - (Central Office)                                           Bureau of the Treasury - (Regional Office)</a:t>
                      </a:r>
                      <a:endParaRPr sz="1200" b="1" u="none" strike="noStrike" cap="none">
                        <a:solidFill>
                          <a:srgbClr val="002060"/>
                        </a:solidFill>
                      </a:endParaRPr>
                    </a:p>
                    <a:p>
                      <a:pPr marL="0" marR="0" lvl="0" indent="0" algn="l" rtl="0">
                        <a:lnSpc>
                          <a:spcPct val="107000"/>
                        </a:lnSpc>
                        <a:spcBef>
                          <a:spcPts val="800"/>
                        </a:spcBef>
                        <a:spcAft>
                          <a:spcPts val="0"/>
                        </a:spcAft>
                        <a:buClr>
                          <a:srgbClr val="000000"/>
                        </a:buClr>
                        <a:buSzPts val="1200"/>
                        <a:buFont typeface="Arial"/>
                        <a:buNone/>
                      </a:pPr>
                      <a:r>
                        <a:rPr lang="en-US" sz="1200" u="none" strike="noStrike" cap="none">
                          <a:solidFill>
                            <a:srgbClr val="002060"/>
                          </a:solidFill>
                        </a:rPr>
                        <a:t>Operations Planning Division                                                                 National Capital Region </a:t>
                      </a:r>
                      <a:endParaRPr sz="1200" u="none" strike="noStrike" cap="none">
                        <a:solidFill>
                          <a:srgbClr val="002060"/>
                        </a:solidFill>
                      </a:endParaRPr>
                    </a:p>
                    <a:p>
                      <a:pPr marL="0" marR="0" lvl="0" indent="0" algn="l" rtl="0">
                        <a:lnSpc>
                          <a:spcPct val="107000"/>
                        </a:lnSpc>
                        <a:spcBef>
                          <a:spcPts val="800"/>
                        </a:spcBef>
                        <a:spcAft>
                          <a:spcPts val="0"/>
                        </a:spcAft>
                        <a:buClr>
                          <a:srgbClr val="000000"/>
                        </a:buClr>
                        <a:buSzPts val="1200"/>
                        <a:buFont typeface="Arial"/>
                        <a:buNone/>
                      </a:pPr>
                      <a:r>
                        <a:rPr lang="en-US" sz="1200" u="none" strike="noStrike" cap="none">
                          <a:solidFill>
                            <a:srgbClr val="002060"/>
                          </a:solidFill>
                        </a:rPr>
                        <a:t>Ayuntamiento Bldg., Cabildo St. cor. A. Soriano Ave.                            Palacio del Gobernador</a:t>
                      </a:r>
                      <a:endParaRPr sz="1200" u="none" strike="noStrike" cap="none">
                        <a:solidFill>
                          <a:srgbClr val="002060"/>
                        </a:solidFill>
                      </a:endParaRPr>
                    </a:p>
                    <a:p>
                      <a:pPr marL="0" marR="0" lvl="0" indent="0" algn="l" rtl="0">
                        <a:lnSpc>
                          <a:spcPct val="107000"/>
                        </a:lnSpc>
                        <a:spcBef>
                          <a:spcPts val="800"/>
                        </a:spcBef>
                        <a:spcAft>
                          <a:spcPts val="0"/>
                        </a:spcAft>
                        <a:buClr>
                          <a:srgbClr val="000000"/>
                        </a:buClr>
                        <a:buSzPts val="1200"/>
                        <a:buFont typeface="Arial"/>
                        <a:buNone/>
                      </a:pPr>
                      <a:r>
                        <a:rPr lang="en-US" sz="1200" u="none" strike="noStrike" cap="none">
                          <a:solidFill>
                            <a:srgbClr val="002060"/>
                          </a:solidFill>
                        </a:rPr>
                        <a:t>Intramuros, Manila                                                                                 Gen. Luna St., Intramuros, Manila</a:t>
                      </a:r>
                      <a:endParaRPr sz="1200" u="none" strike="noStrike" cap="none"/>
                    </a:p>
                  </a:txBody>
                  <a:tcPr marL="91425" marR="91425" marT="91425" marB="91425"/>
                </a:tc>
                <a:extLst>
                  <a:ext uri="{0D108BD9-81ED-4DB2-BD59-A6C34878D82A}">
                    <a16:rowId xmlns:a16="http://schemas.microsoft.com/office/drawing/2014/main" val="10000"/>
                  </a:ext>
                </a:extLst>
              </a:tr>
              <a:tr h="1717600">
                <a:tc>
                  <a:txBody>
                    <a:bodyPr/>
                    <a:lstStyle/>
                    <a:p>
                      <a:pPr marL="0" marR="0" lvl="0" indent="0" algn="l" rtl="0">
                        <a:lnSpc>
                          <a:spcPct val="107000"/>
                        </a:lnSpc>
                        <a:spcBef>
                          <a:spcPts val="0"/>
                        </a:spcBef>
                        <a:spcAft>
                          <a:spcPts val="0"/>
                        </a:spcAft>
                        <a:buClr>
                          <a:schemeClr val="dk1"/>
                        </a:buClr>
                        <a:buSzPts val="1300"/>
                        <a:buFont typeface="Arial"/>
                        <a:buNone/>
                      </a:pPr>
                      <a:r>
                        <a:rPr lang="en-US" sz="1300" b="1" u="none" strike="noStrike" cap="none">
                          <a:solidFill>
                            <a:srgbClr val="C00000"/>
                          </a:solidFill>
                        </a:rPr>
                        <a:t>Other Contact Information </a:t>
                      </a:r>
                      <a:endParaRPr sz="1300" b="1" u="none" strike="noStrike" cap="none">
                        <a:solidFill>
                          <a:srgbClr val="002060"/>
                        </a:solidFill>
                      </a:endParaRPr>
                    </a:p>
                    <a:p>
                      <a:pPr marL="0" marR="0" lvl="0" indent="0" algn="l" rtl="0">
                        <a:lnSpc>
                          <a:spcPct val="107000"/>
                        </a:lnSpc>
                        <a:spcBef>
                          <a:spcPts val="800"/>
                        </a:spcBef>
                        <a:spcAft>
                          <a:spcPts val="0"/>
                        </a:spcAft>
                        <a:buClr>
                          <a:schemeClr val="dk1"/>
                        </a:buClr>
                        <a:buSzPts val="1300"/>
                        <a:buFont typeface="Arial"/>
                        <a:buNone/>
                      </a:pPr>
                      <a:r>
                        <a:rPr lang="en-US" sz="1300" b="1" u="none" strike="noStrike" cap="none">
                          <a:solidFill>
                            <a:srgbClr val="002060"/>
                          </a:solidFill>
                        </a:rPr>
                        <a:t> </a:t>
                      </a:r>
                      <a:endParaRPr sz="1300" b="1" u="none" strike="noStrike" cap="none">
                        <a:solidFill>
                          <a:srgbClr val="002060"/>
                        </a:solidFill>
                      </a:endParaRPr>
                    </a:p>
                    <a:p>
                      <a:pPr marL="0" marR="0" lvl="0" indent="0" algn="l" rtl="0">
                        <a:lnSpc>
                          <a:spcPct val="100000"/>
                        </a:lnSpc>
                        <a:spcBef>
                          <a:spcPts val="0"/>
                        </a:spcBef>
                        <a:spcAft>
                          <a:spcPts val="0"/>
                        </a:spcAft>
                        <a:buClr>
                          <a:srgbClr val="000000"/>
                        </a:buClr>
                        <a:buSzPts val="1300"/>
                        <a:buFont typeface="Arial"/>
                        <a:buNone/>
                      </a:pPr>
                      <a:endParaRPr sz="1300" b="1" u="none" strike="noStrike" cap="none">
                        <a:solidFill>
                          <a:srgbClr val="C00000"/>
                        </a:solidFill>
                      </a:endParaRPr>
                    </a:p>
                  </a:txBody>
                  <a:tcPr marL="91425" marR="91425" marT="91425" marB="91425"/>
                </a:tc>
                <a:tc>
                  <a:txBody>
                    <a:bodyPr/>
                    <a:lstStyle/>
                    <a:p>
                      <a:pPr marL="0" marR="0" lvl="0" indent="0" algn="l" rtl="0">
                        <a:lnSpc>
                          <a:spcPct val="107000"/>
                        </a:lnSpc>
                        <a:spcBef>
                          <a:spcPts val="0"/>
                        </a:spcBef>
                        <a:spcAft>
                          <a:spcPts val="0"/>
                        </a:spcAft>
                        <a:buClr>
                          <a:schemeClr val="dk1"/>
                        </a:buClr>
                        <a:buSzPts val="1100"/>
                        <a:buFont typeface="Arial"/>
                        <a:buNone/>
                      </a:pPr>
                      <a:r>
                        <a:rPr lang="en-US" sz="1200" b="1" u="none" strike="noStrike" cap="none">
                          <a:solidFill>
                            <a:srgbClr val="002060"/>
                          </a:solidFill>
                        </a:rPr>
                        <a:t>Anti-Red Tape Authority:                                                                     Presidential Complaints Center:</a:t>
                      </a:r>
                      <a:endParaRPr sz="1200" b="1" u="none" strike="noStrike" cap="none">
                        <a:solidFill>
                          <a:srgbClr val="002060"/>
                        </a:solidFill>
                      </a:endParaRPr>
                    </a:p>
                    <a:p>
                      <a:pPr marL="0" marR="0" lvl="0" indent="0" algn="l" rtl="0">
                        <a:lnSpc>
                          <a:spcPct val="107000"/>
                        </a:lnSpc>
                        <a:spcBef>
                          <a:spcPts val="800"/>
                        </a:spcBef>
                        <a:spcAft>
                          <a:spcPts val="0"/>
                        </a:spcAft>
                        <a:buClr>
                          <a:srgbClr val="000000"/>
                        </a:buClr>
                        <a:buSzPts val="1200"/>
                        <a:buFont typeface="Arial"/>
                        <a:buNone/>
                      </a:pPr>
                      <a:r>
                        <a:rPr lang="en-US" sz="1200" u="none" strike="noStrike" cap="none">
                          <a:solidFill>
                            <a:srgbClr val="002060"/>
                          </a:solidFill>
                        </a:rPr>
                        <a:t>Landline: 8478-5093                                                                              Text 8888</a:t>
                      </a:r>
                      <a:endParaRPr sz="1200" u="none" strike="noStrike" cap="none">
                        <a:solidFill>
                          <a:srgbClr val="002060"/>
                        </a:solidFill>
                      </a:endParaRPr>
                    </a:p>
                    <a:p>
                      <a:pPr marL="0" marR="0" lvl="0" indent="0" algn="l" rtl="0">
                        <a:lnSpc>
                          <a:spcPct val="107000"/>
                        </a:lnSpc>
                        <a:spcBef>
                          <a:spcPts val="800"/>
                        </a:spcBef>
                        <a:spcAft>
                          <a:spcPts val="0"/>
                        </a:spcAft>
                        <a:buClr>
                          <a:schemeClr val="dk1"/>
                        </a:buClr>
                        <a:buSzPts val="1100"/>
                        <a:buFont typeface="Arial"/>
                        <a:buNone/>
                      </a:pPr>
                      <a:r>
                        <a:rPr lang="en-US" sz="1200" u="none" strike="noStrike" cap="none">
                          <a:solidFill>
                            <a:srgbClr val="002060"/>
                          </a:solidFill>
                        </a:rPr>
                        <a:t>Email: </a:t>
                      </a:r>
                      <a:r>
                        <a:rPr lang="en-US" sz="1200" u="sng" strike="noStrike" cap="none">
                          <a:solidFill>
                            <a:srgbClr val="002060"/>
                          </a:solidFill>
                          <a:hlinkClick r:id="rId4">
                            <a:extLst>
                              <a:ext uri="{A12FA001-AC4F-418D-AE19-62706E023703}">
                                <ahyp:hlinkClr xmlns:ahyp="http://schemas.microsoft.com/office/drawing/2018/hyperlinkcolor" val="tx"/>
                              </a:ext>
                            </a:extLst>
                          </a:hlinkClick>
                        </a:rPr>
                        <a:t>complaints@arta.gov.ph</a:t>
                      </a:r>
                      <a:r>
                        <a:rPr lang="en-US" sz="1200" u="none" strike="noStrike" cap="none">
                          <a:solidFill>
                            <a:srgbClr val="002060"/>
                          </a:solidFill>
                        </a:rPr>
                        <a:t>       </a:t>
                      </a:r>
                      <a:r>
                        <a:rPr lang="en-US" sz="1200" b="1" u="none" strike="noStrike" cap="none">
                          <a:solidFill>
                            <a:srgbClr val="002060"/>
                          </a:solidFill>
                        </a:rPr>
                        <a:t>                                                       </a:t>
                      </a:r>
                      <a:r>
                        <a:rPr lang="en-US" sz="1200" u="none" strike="noStrike" cap="none">
                          <a:solidFill>
                            <a:srgbClr val="002060"/>
                          </a:solidFill>
                        </a:rPr>
                        <a:t>Email: pcc@malacanang.gov.ph </a:t>
                      </a:r>
                      <a:endParaRPr sz="1200" u="none" strike="noStrike" cap="none">
                        <a:solidFill>
                          <a:srgbClr val="002060"/>
                        </a:solidFill>
                      </a:endParaRPr>
                    </a:p>
                    <a:p>
                      <a:pPr marL="0" marR="0" lvl="0" indent="0" algn="l" rtl="0">
                        <a:lnSpc>
                          <a:spcPct val="107000"/>
                        </a:lnSpc>
                        <a:spcBef>
                          <a:spcPts val="800"/>
                        </a:spcBef>
                        <a:spcAft>
                          <a:spcPts val="0"/>
                        </a:spcAft>
                        <a:buClr>
                          <a:schemeClr val="dk1"/>
                        </a:buClr>
                        <a:buSzPts val="1100"/>
                        <a:buFont typeface="Arial"/>
                        <a:buNone/>
                      </a:pPr>
                      <a:r>
                        <a:rPr lang="en-US" sz="1200" u="none" strike="noStrike" cap="none">
                          <a:solidFill>
                            <a:srgbClr val="002060"/>
                          </a:solidFill>
                        </a:rPr>
                        <a:t> </a:t>
                      </a:r>
                      <a:endParaRPr sz="1200" u="none" strike="noStrike" cap="none">
                        <a:solidFill>
                          <a:srgbClr val="002060"/>
                        </a:solidFil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rPr>
                        <a:t>Contact Center ng Bayan:</a:t>
                      </a:r>
                      <a:endParaRPr sz="1200" b="1" u="none" strike="noStrike" cap="none">
                        <a:solidFill>
                          <a:srgbClr val="002060"/>
                        </a:solidFill>
                      </a:endParaRPr>
                    </a:p>
                    <a:p>
                      <a:pPr marL="0" marR="0" lvl="0" indent="0" algn="l" rtl="0">
                        <a:lnSpc>
                          <a:spcPct val="107000"/>
                        </a:lnSpc>
                        <a:spcBef>
                          <a:spcPts val="800"/>
                        </a:spcBef>
                        <a:spcAft>
                          <a:spcPts val="0"/>
                        </a:spcAft>
                        <a:buClr>
                          <a:srgbClr val="000000"/>
                        </a:buClr>
                        <a:buSzPts val="1200"/>
                        <a:buFont typeface="Arial"/>
                        <a:buNone/>
                      </a:pPr>
                      <a:r>
                        <a:rPr lang="en-US" sz="1200" u="none" strike="noStrike" cap="none">
                          <a:solidFill>
                            <a:srgbClr val="002060"/>
                          </a:solidFill>
                        </a:rPr>
                        <a:t>Mobile: 0908-881-6565</a:t>
                      </a:r>
                      <a:endParaRPr sz="1200" u="none" strike="noStrike" cap="none">
                        <a:solidFill>
                          <a:srgbClr val="002060"/>
                        </a:solidFill>
                      </a:endParaRPr>
                    </a:p>
                    <a:p>
                      <a:pPr marL="0" marR="0" lvl="0" indent="0" algn="l" rtl="0">
                        <a:lnSpc>
                          <a:spcPct val="107000"/>
                        </a:lnSpc>
                        <a:spcBef>
                          <a:spcPts val="800"/>
                        </a:spcBef>
                        <a:spcAft>
                          <a:spcPts val="0"/>
                        </a:spcAft>
                        <a:buClr>
                          <a:schemeClr val="dk1"/>
                        </a:buClr>
                        <a:buSzPts val="1100"/>
                        <a:buFont typeface="Arial"/>
                        <a:buNone/>
                      </a:pPr>
                      <a:r>
                        <a:rPr lang="en-US" sz="1200" u="none" strike="noStrike" cap="none">
                          <a:solidFill>
                            <a:srgbClr val="002060"/>
                          </a:solidFill>
                        </a:rPr>
                        <a:t>Email: email@contactcenterngbayan.gov.ph</a:t>
                      </a:r>
                      <a:endParaRPr sz="1200" u="none" strike="noStrike" cap="none">
                        <a:solidFill>
                          <a:srgbClr val="002060"/>
                        </a:solidFill>
                      </a:endParaRPr>
                    </a:p>
                  </a:txBody>
                  <a:tcPr marL="91425" marR="91425" marT="91425" marB="91425"/>
                </a:tc>
                <a:extLst>
                  <a:ext uri="{0D108BD9-81ED-4DB2-BD59-A6C34878D82A}">
                    <a16:rowId xmlns:a16="http://schemas.microsoft.com/office/drawing/2014/main" val="10001"/>
                  </a:ext>
                </a:extLst>
              </a:tr>
            </a:tbl>
          </a:graphicData>
        </a:graphic>
      </p:graphicFrame>
      <p:sp>
        <p:nvSpPr>
          <p:cNvPr id="1275" name="Google Shape;1275;g273d75d7409_11_33"/>
          <p:cNvSpPr txBox="1"/>
          <p:nvPr/>
        </p:nvSpPr>
        <p:spPr>
          <a:xfrm>
            <a:off x="1038525" y="548388"/>
            <a:ext cx="10594500" cy="40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2060"/>
                </a:solidFill>
                <a:latin typeface="Arial"/>
                <a:ea typeface="Arial"/>
                <a:cs typeface="Arial"/>
                <a:sym typeface="Arial"/>
              </a:rPr>
              <a:t>Answer the feedback form and put it in the designated drop box at the office lobby of the Bureau of the Treasury.</a:t>
            </a:r>
            <a:endParaRPr sz="15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9"/>
        <p:cNvGrpSpPr/>
        <p:nvPr/>
      </p:nvGrpSpPr>
      <p:grpSpPr>
        <a:xfrm>
          <a:off x="0" y="0"/>
          <a:ext cx="0" cy="0"/>
          <a:chOff x="0" y="0"/>
          <a:chExt cx="0" cy="0"/>
        </a:xfrm>
      </p:grpSpPr>
      <p:sp>
        <p:nvSpPr>
          <p:cNvPr id="1280" name="Google Shape;1280;p15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281" name="Google Shape;1281;p159" title="Image"/>
          <p:cNvPicPr preferRelativeResize="0"/>
          <p:nvPr/>
        </p:nvPicPr>
        <p:blipFill rotWithShape="1">
          <a:blip r:embed="rId3">
            <a:alphaModFix/>
          </a:blip>
          <a:srcRect/>
          <a:stretch/>
        </p:blipFill>
        <p:spPr>
          <a:xfrm>
            <a:off x="2981470" y="1409821"/>
            <a:ext cx="5608830" cy="40383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sp>
        <p:nvSpPr>
          <p:cNvPr id="308" name="Google Shape;308;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9" name="Google Shape;309;p14"/>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0" name="Google Shape;310;p14"/>
          <p:cNvSpPr/>
          <p:nvPr/>
        </p:nvSpPr>
        <p:spPr>
          <a:xfrm rot="-2700000" flipH="1">
            <a:off x="891641" y="422146"/>
            <a:ext cx="645368" cy="64536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1" name="Google Shape;311;p14"/>
          <p:cNvSpPr/>
          <p:nvPr/>
        </p:nvSpPr>
        <p:spPr>
          <a:xfrm rot="-2700000" flipH="1">
            <a:off x="10043482" y="655140"/>
            <a:ext cx="687472" cy="687472"/>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2" name="Google Shape;312;p14"/>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3" name="Google Shape;313;p14"/>
          <p:cNvSpPr/>
          <p:nvPr/>
        </p:nvSpPr>
        <p:spPr>
          <a:xfrm flipH="1">
            <a:off x="7976344" y="6115501"/>
            <a:ext cx="1494513" cy="742499"/>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4" name="Google Shape;314;p14"/>
          <p:cNvSpPr/>
          <p:nvPr/>
        </p:nvSpPr>
        <p:spPr>
          <a:xfrm flipH="1">
            <a:off x="7604080" y="6453143"/>
            <a:ext cx="814903" cy="404857"/>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5" name="Google Shape;315;p14"/>
          <p:cNvSpPr/>
          <p:nvPr/>
        </p:nvSpPr>
        <p:spPr>
          <a:xfrm>
            <a:off x="373981" y="886355"/>
            <a:ext cx="11245515" cy="558031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900"/>
              <a:buFont typeface="Arial"/>
              <a:buNone/>
            </a:pPr>
            <a:r>
              <a:rPr lang="en-US" sz="1900" b="1" i="0" u="none" strike="noStrike" cap="none">
                <a:solidFill>
                  <a:srgbClr val="002060"/>
                </a:solidFill>
                <a:latin typeface="Arial"/>
                <a:ea typeface="Arial"/>
                <a:cs typeface="Arial"/>
                <a:sym typeface="Arial"/>
              </a:rPr>
              <a:t>Under Republic Act No. 245 as amended by Presidential Decree No. 142;</a:t>
            </a:r>
            <a:r>
              <a:rPr lang="en-US" sz="1900" b="0" i="0" u="none" strike="noStrike" cap="none">
                <a:solidFill>
                  <a:srgbClr val="002060"/>
                </a:solidFill>
                <a:latin typeface="Arial"/>
                <a:ea typeface="Arial"/>
                <a:cs typeface="Arial"/>
                <a:sym typeface="Arial"/>
              </a:rPr>
              <a:t> </a:t>
            </a:r>
            <a:r>
              <a:rPr lang="en-US" sz="1900" b="1" i="0" u="none" strike="noStrike" cap="none">
                <a:solidFill>
                  <a:srgbClr val="002060"/>
                </a:solidFill>
                <a:latin typeface="Arial"/>
                <a:ea typeface="Arial"/>
                <a:cs typeface="Arial"/>
                <a:sym typeface="Arial"/>
              </a:rPr>
              <a:t>Republic Act No. 1000:</a:t>
            </a:r>
            <a:endParaRPr sz="1900" b="0" i="0" u="none" strike="noStrike" cap="none">
              <a:solidFill>
                <a:srgbClr val="002060"/>
              </a:solidFill>
              <a:latin typeface="Arial"/>
              <a:ea typeface="Arial"/>
              <a:cs typeface="Arial"/>
              <a:sym typeface="Arial"/>
            </a:endParaRPr>
          </a:p>
          <a:p>
            <a:pPr marL="342900" marR="0" lvl="0" indent="-342900" algn="just" rtl="0">
              <a:lnSpc>
                <a:spcPct val="107000"/>
              </a:lnSpc>
              <a:spcBef>
                <a:spcPts val="0"/>
              </a:spcBef>
              <a:spcAft>
                <a:spcPts val="0"/>
              </a:spcAft>
              <a:buClr>
                <a:srgbClr val="002060"/>
              </a:buClr>
              <a:buSzPts val="1000"/>
              <a:buFont typeface="Arial"/>
              <a:buChar char="●"/>
            </a:pPr>
            <a:r>
              <a:rPr lang="en-US" sz="1900" b="0" i="0" u="none" strike="noStrike" cap="none">
                <a:solidFill>
                  <a:srgbClr val="002060"/>
                </a:solidFill>
                <a:latin typeface="Arial"/>
                <a:ea typeface="Arial"/>
                <a:cs typeface="Arial"/>
                <a:sym typeface="Arial"/>
              </a:rPr>
              <a:t>Certify allowable debt and guarantee.</a:t>
            </a:r>
            <a:endParaRPr sz="1900" b="0" i="0" u="none" strike="noStrike" cap="none">
              <a:solidFill>
                <a:srgbClr val="002060"/>
              </a:solidFill>
              <a:latin typeface="Arial"/>
              <a:ea typeface="Arial"/>
              <a:cs typeface="Arial"/>
              <a:sym typeface="Arial"/>
            </a:endParaRPr>
          </a:p>
          <a:p>
            <a:pPr marL="342900" marR="0" lvl="0" indent="-342900" algn="just" rtl="0">
              <a:lnSpc>
                <a:spcPct val="107000"/>
              </a:lnSpc>
              <a:spcBef>
                <a:spcPts val="0"/>
              </a:spcBef>
              <a:spcAft>
                <a:spcPts val="0"/>
              </a:spcAft>
              <a:buClr>
                <a:srgbClr val="002060"/>
              </a:buClr>
              <a:buSzPts val="1000"/>
              <a:buFont typeface="Arial"/>
              <a:buChar char="●"/>
            </a:pPr>
            <a:r>
              <a:rPr lang="en-US" sz="1900" b="0" i="0" u="none" strike="noStrike" cap="none">
                <a:solidFill>
                  <a:srgbClr val="002060"/>
                </a:solidFill>
                <a:latin typeface="Arial"/>
                <a:ea typeface="Arial"/>
                <a:cs typeface="Arial"/>
                <a:sym typeface="Arial"/>
              </a:rPr>
              <a:t>Manage contributions to the Bond Sinking Fund and the fund itself.</a:t>
            </a:r>
            <a:endParaRPr sz="1900" b="0" i="0" u="none" strike="noStrike" cap="none">
              <a:solidFill>
                <a:srgbClr val="00206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900"/>
              <a:buFont typeface="Arial"/>
              <a:buNone/>
            </a:pPr>
            <a:endParaRPr sz="1900" b="1" i="0" u="none" strike="noStrike" cap="none">
              <a:solidFill>
                <a:srgbClr val="00206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900"/>
              <a:buFont typeface="Arial"/>
              <a:buNone/>
            </a:pPr>
            <a:r>
              <a:rPr lang="en-US" sz="1900" b="1" i="0" u="none" strike="noStrike" cap="none">
                <a:solidFill>
                  <a:srgbClr val="002060"/>
                </a:solidFill>
                <a:latin typeface="Arial"/>
                <a:ea typeface="Arial"/>
                <a:cs typeface="Arial"/>
                <a:sym typeface="Arial"/>
              </a:rPr>
              <a:t>Under Republic Act No. 3844:</a:t>
            </a:r>
            <a:endParaRPr sz="1900" b="0" i="0" u="none" strike="noStrike" cap="none">
              <a:solidFill>
                <a:srgbClr val="002060"/>
              </a:solidFill>
              <a:latin typeface="Arial"/>
              <a:ea typeface="Arial"/>
              <a:cs typeface="Arial"/>
              <a:sym typeface="Arial"/>
            </a:endParaRPr>
          </a:p>
          <a:p>
            <a:pPr marL="342900" marR="0" lvl="0" indent="-342900" algn="just" rtl="0">
              <a:lnSpc>
                <a:spcPct val="107000"/>
              </a:lnSpc>
              <a:spcBef>
                <a:spcPts val="0"/>
              </a:spcBef>
              <a:spcAft>
                <a:spcPts val="0"/>
              </a:spcAft>
              <a:buClr>
                <a:srgbClr val="002060"/>
              </a:buClr>
              <a:buSzPts val="1000"/>
              <a:buFont typeface="Arial"/>
              <a:buChar char="●"/>
            </a:pPr>
            <a:r>
              <a:rPr lang="en-US" sz="1900" b="0" i="0" u="none" strike="noStrike" cap="none">
                <a:solidFill>
                  <a:srgbClr val="002060"/>
                </a:solidFill>
                <a:latin typeface="Arial"/>
                <a:ea typeface="Arial"/>
                <a:cs typeface="Arial"/>
                <a:sym typeface="Arial"/>
              </a:rPr>
              <a:t>Manage the Assurance Fund for the redemption of Land Reform Bonds.</a:t>
            </a:r>
            <a:endParaRPr sz="1900" b="0" i="0" u="none" strike="noStrike" cap="none">
              <a:solidFill>
                <a:srgbClr val="00206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900"/>
              <a:buFont typeface="Arial"/>
              <a:buNone/>
            </a:pPr>
            <a:r>
              <a:rPr lang="en-US" sz="1900" b="1" i="0" u="none" strike="noStrike" cap="none">
                <a:solidFill>
                  <a:srgbClr val="002060"/>
                </a:solidFill>
                <a:latin typeface="Arial"/>
                <a:ea typeface="Arial"/>
                <a:cs typeface="Arial"/>
                <a:sym typeface="Arial"/>
              </a:rPr>
              <a:t> </a:t>
            </a:r>
            <a:endParaRPr sz="1900" b="0" i="0" u="none" strike="noStrike" cap="none">
              <a:solidFill>
                <a:srgbClr val="00206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900"/>
              <a:buFont typeface="Arial"/>
              <a:buNone/>
            </a:pPr>
            <a:r>
              <a:rPr lang="en-US" sz="1900" b="1" i="0" u="none" strike="noStrike" cap="none">
                <a:solidFill>
                  <a:srgbClr val="002060"/>
                </a:solidFill>
                <a:latin typeface="Arial"/>
                <a:ea typeface="Arial"/>
                <a:cs typeface="Arial"/>
                <a:sym typeface="Arial"/>
              </a:rPr>
              <a:t>Under Republic Act No. 6657:</a:t>
            </a:r>
            <a:endParaRPr sz="1900" b="0" i="0" u="none" strike="noStrike" cap="none">
              <a:solidFill>
                <a:srgbClr val="002060"/>
              </a:solidFill>
              <a:latin typeface="Arial"/>
              <a:ea typeface="Arial"/>
              <a:cs typeface="Arial"/>
              <a:sym typeface="Arial"/>
            </a:endParaRPr>
          </a:p>
          <a:p>
            <a:pPr marL="342900" marR="0" lvl="0" indent="-342900" algn="just" rtl="0">
              <a:lnSpc>
                <a:spcPct val="107000"/>
              </a:lnSpc>
              <a:spcBef>
                <a:spcPts val="0"/>
              </a:spcBef>
              <a:spcAft>
                <a:spcPts val="0"/>
              </a:spcAft>
              <a:buClr>
                <a:srgbClr val="002060"/>
              </a:buClr>
              <a:buSzPts val="1000"/>
              <a:buFont typeface="Arial"/>
              <a:buChar char="●"/>
            </a:pPr>
            <a:r>
              <a:rPr lang="en-US" sz="1900" b="0" i="0" u="none" strike="noStrike" cap="none">
                <a:solidFill>
                  <a:srgbClr val="002060"/>
                </a:solidFill>
                <a:latin typeface="Arial"/>
                <a:ea typeface="Arial"/>
                <a:cs typeface="Arial"/>
                <a:sym typeface="Arial"/>
              </a:rPr>
              <a:t>Manage the Agrarian Reform Fund.</a:t>
            </a:r>
            <a:endParaRPr sz="1400" b="0" i="0" u="none" strike="noStrike" cap="none">
              <a:solidFill>
                <a:srgbClr val="000000"/>
              </a:solidFill>
              <a:latin typeface="Arial"/>
              <a:ea typeface="Arial"/>
              <a:cs typeface="Arial"/>
              <a:sym typeface="Arial"/>
            </a:endParaRPr>
          </a:p>
          <a:p>
            <a:pPr marL="342900" marR="0" lvl="0" indent="-279400" algn="just" rtl="0">
              <a:lnSpc>
                <a:spcPct val="107000"/>
              </a:lnSpc>
              <a:spcBef>
                <a:spcPts val="0"/>
              </a:spcBef>
              <a:spcAft>
                <a:spcPts val="0"/>
              </a:spcAft>
              <a:buClr>
                <a:schemeClr val="dk1"/>
              </a:buClr>
              <a:buSzPts val="1000"/>
              <a:buFont typeface="Arial"/>
              <a:buNone/>
            </a:pPr>
            <a:endParaRPr sz="19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002060"/>
                </a:solidFill>
                <a:latin typeface="Arial"/>
                <a:ea typeface="Arial"/>
                <a:cs typeface="Arial"/>
                <a:sym typeface="Arial"/>
              </a:rPr>
              <a:t>Under Executive Order No. 739 and Republic Act No. 8250:</a:t>
            </a:r>
            <a:endParaRPr sz="19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2060"/>
                </a:solidFill>
                <a:latin typeface="Arial"/>
                <a:ea typeface="Arial"/>
                <a:cs typeface="Arial"/>
                <a:sym typeface="Arial"/>
              </a:rPr>
              <a:t>Offset from the budgetary support to Government-Owned and Controlled Corporations (GOCCs) their corporate cash dividend under R.A. 7656, guarantee fees, advances for loans relent to GOCCs as well as for obligations which are guaranteed by the NG and other valid receivables of NG.</a:t>
            </a:r>
            <a:endParaRPr sz="19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2060"/>
                </a:solidFill>
                <a:latin typeface="Arial"/>
                <a:ea typeface="Arial"/>
                <a:cs typeface="Arial"/>
                <a:sym typeface="Arial"/>
              </a:rPr>
              <a:t> </a:t>
            </a:r>
            <a:endParaRPr sz="19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002060"/>
                </a:solidFill>
                <a:latin typeface="Arial"/>
                <a:ea typeface="Arial"/>
                <a:cs typeface="Arial"/>
                <a:sym typeface="Arial"/>
              </a:rPr>
              <a:t>Under Act No. 3936 as amended by Presidential Decree No. 679:</a:t>
            </a:r>
            <a:endParaRPr sz="19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2060"/>
                </a:solidFill>
                <a:latin typeface="Arial"/>
                <a:ea typeface="Arial"/>
                <a:cs typeface="Arial"/>
                <a:sym typeface="Arial"/>
              </a:rPr>
              <a:t>Initiate legal proceedings for escheat of unclaimed balances in favor of the government.</a:t>
            </a:r>
            <a:endParaRPr sz="1900" b="0" i="0" u="none" strike="noStrike" cap="none">
              <a:solidFill>
                <a:srgbClr val="002060"/>
              </a:solidFill>
              <a:latin typeface="Arial"/>
              <a:ea typeface="Arial"/>
              <a:cs typeface="Arial"/>
              <a:sym typeface="Arial"/>
            </a:endParaRPr>
          </a:p>
          <a:p>
            <a:pPr marL="342900" marR="0" lvl="0" indent="-279400" algn="just" rtl="0">
              <a:lnSpc>
                <a:spcPct val="107000"/>
              </a:lnSpc>
              <a:spcBef>
                <a:spcPts val="0"/>
              </a:spcBef>
              <a:spcAft>
                <a:spcPts val="0"/>
              </a:spcAft>
              <a:buClr>
                <a:schemeClr val="dk1"/>
              </a:buClr>
              <a:buSzPts val="1000"/>
              <a:buFont typeface="Arial"/>
              <a:buNone/>
            </a:pPr>
            <a:endParaRPr sz="1900" b="0" i="0" u="none" strike="noStrike" cap="none">
              <a:solidFill>
                <a:srgbClr val="002060"/>
              </a:solidFill>
              <a:latin typeface="Arial"/>
              <a:ea typeface="Arial"/>
              <a:cs typeface="Arial"/>
              <a:sym typeface="Arial"/>
            </a:endParaRPr>
          </a:p>
        </p:txBody>
      </p:sp>
      <p:pic>
        <p:nvPicPr>
          <p:cNvPr id="316" name="Google Shape;316;p14"/>
          <p:cNvPicPr preferRelativeResize="0"/>
          <p:nvPr/>
        </p:nvPicPr>
        <p:blipFill rotWithShape="1">
          <a:blip r:embed="rId3">
            <a:alphaModFix/>
          </a:blip>
          <a:srcRect/>
          <a:stretch/>
        </p:blipFill>
        <p:spPr>
          <a:xfrm>
            <a:off x="11089759" y="17898"/>
            <a:ext cx="909005" cy="7979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
        <p:nvSpPr>
          <p:cNvPr id="321" name="Google Shape;321;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2" name="Google Shape;322;p15"/>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3" name="Google Shape;323;p15"/>
          <p:cNvSpPr/>
          <p:nvPr/>
        </p:nvSpPr>
        <p:spPr>
          <a:xfrm rot="-2700000" flipH="1">
            <a:off x="891641" y="422146"/>
            <a:ext cx="645368" cy="64536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4" name="Google Shape;324;p15"/>
          <p:cNvSpPr/>
          <p:nvPr/>
        </p:nvSpPr>
        <p:spPr>
          <a:xfrm rot="-2700000" flipH="1">
            <a:off x="10043482" y="655140"/>
            <a:ext cx="687472" cy="687472"/>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5" name="Google Shape;325;p15"/>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6" name="Google Shape;326;p15"/>
          <p:cNvSpPr/>
          <p:nvPr/>
        </p:nvSpPr>
        <p:spPr>
          <a:xfrm flipH="1">
            <a:off x="7976344" y="6115501"/>
            <a:ext cx="1494513" cy="742499"/>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7" name="Google Shape;327;p15"/>
          <p:cNvSpPr/>
          <p:nvPr/>
        </p:nvSpPr>
        <p:spPr>
          <a:xfrm flipH="1">
            <a:off x="7604080" y="6453143"/>
            <a:ext cx="814903" cy="404857"/>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8" name="Google Shape;328;p15"/>
          <p:cNvSpPr/>
          <p:nvPr/>
        </p:nvSpPr>
        <p:spPr>
          <a:xfrm>
            <a:off x="571461" y="868957"/>
            <a:ext cx="10972800" cy="509601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800"/>
              <a:buFont typeface="Arial"/>
              <a:buNone/>
            </a:pPr>
            <a:r>
              <a:rPr lang="en-US" sz="2800" b="1" i="0" u="none" strike="noStrike" cap="none">
                <a:solidFill>
                  <a:srgbClr val="C00000"/>
                </a:solidFill>
                <a:latin typeface="Arial "/>
                <a:ea typeface="Arial "/>
                <a:cs typeface="Arial "/>
                <a:sym typeface="Arial "/>
              </a:rPr>
              <a:t>VISION</a:t>
            </a:r>
            <a:endParaRPr sz="2800" b="1" i="0" u="none" strike="noStrike" cap="none">
              <a:solidFill>
                <a:srgbClr val="C00000"/>
              </a:solidFill>
              <a:latin typeface="Arial "/>
              <a:ea typeface="Arial "/>
              <a:cs typeface="Arial "/>
              <a:sym typeface="Arial "/>
            </a:endParaRPr>
          </a:p>
          <a:p>
            <a:pPr marL="450215" marR="0" lvl="0" indent="-450215" algn="just" rtl="0">
              <a:lnSpc>
                <a:spcPct val="107000"/>
              </a:lnSpc>
              <a:spcBef>
                <a:spcPts val="800"/>
              </a:spcBef>
              <a:spcAft>
                <a:spcPts val="0"/>
              </a:spcAft>
              <a:buClr>
                <a:srgbClr val="000000"/>
              </a:buClr>
              <a:buSzPts val="2400"/>
              <a:buFont typeface="Arial"/>
              <a:buNone/>
            </a:pPr>
            <a:r>
              <a:rPr lang="en-US" sz="2400" b="1" i="0" u="none" strike="noStrike" cap="none">
                <a:solidFill>
                  <a:srgbClr val="002060"/>
                </a:solidFill>
                <a:latin typeface="Arial "/>
                <a:ea typeface="Arial "/>
                <a:cs typeface="Arial "/>
                <a:sym typeface="Arial "/>
              </a:rPr>
              <a:t>	To be a pro-active manager of the public funds characterized by active duration management, minimization of interest rate risks and hedging of financial risks.  </a:t>
            </a:r>
            <a:endParaRPr sz="2400" b="1" i="0" u="none" strike="noStrike" cap="none">
              <a:solidFill>
                <a:srgbClr val="002060"/>
              </a:solidFill>
              <a:latin typeface="Arial "/>
              <a:ea typeface="Arial "/>
              <a:cs typeface="Arial "/>
              <a:sym typeface="Arial "/>
            </a:endParaRPr>
          </a:p>
          <a:p>
            <a:pPr marL="450215" marR="0" lvl="0" indent="-450215" algn="just" rtl="0">
              <a:lnSpc>
                <a:spcPct val="107000"/>
              </a:lnSpc>
              <a:spcBef>
                <a:spcPts val="800"/>
              </a:spcBef>
              <a:spcAft>
                <a:spcPts val="0"/>
              </a:spcAft>
              <a:buClr>
                <a:srgbClr val="000000"/>
              </a:buClr>
              <a:buSzPts val="2400"/>
              <a:buFont typeface="Arial"/>
              <a:buNone/>
            </a:pPr>
            <a:endParaRPr sz="2400" b="1" i="0" u="none" strike="noStrike" cap="none">
              <a:solidFill>
                <a:srgbClr val="002060"/>
              </a:solidFill>
              <a:latin typeface="Arial "/>
              <a:ea typeface="Arial "/>
              <a:cs typeface="Arial "/>
              <a:sym typeface="Arial "/>
            </a:endParaRPr>
          </a:p>
          <a:p>
            <a:pPr marL="450215" marR="0" lvl="0" indent="-450215" algn="just" rtl="0">
              <a:lnSpc>
                <a:spcPct val="107000"/>
              </a:lnSpc>
              <a:spcBef>
                <a:spcPts val="800"/>
              </a:spcBef>
              <a:spcAft>
                <a:spcPts val="0"/>
              </a:spcAft>
              <a:buClr>
                <a:srgbClr val="000000"/>
              </a:buClr>
              <a:buSzPts val="2800"/>
              <a:buFont typeface="Arial"/>
              <a:buNone/>
            </a:pPr>
            <a:r>
              <a:rPr lang="en-US" sz="2800" b="1" i="0" u="none" strike="noStrike" cap="none">
                <a:solidFill>
                  <a:srgbClr val="C00000"/>
                </a:solidFill>
                <a:latin typeface="Arial "/>
                <a:ea typeface="Arial "/>
                <a:cs typeface="Arial "/>
                <a:sym typeface="Arial "/>
              </a:rPr>
              <a:t>MISSION</a:t>
            </a:r>
            <a:endParaRPr sz="2800" b="1" i="0" u="none" strike="noStrike" cap="none">
              <a:solidFill>
                <a:srgbClr val="C00000"/>
              </a:solidFill>
              <a:latin typeface="Arial "/>
              <a:ea typeface="Arial "/>
              <a:cs typeface="Arial "/>
              <a:sym typeface="Arial "/>
            </a:endParaRPr>
          </a:p>
          <a:p>
            <a:pPr marL="450215" marR="0" lvl="0" indent="0" algn="just" rtl="0">
              <a:lnSpc>
                <a:spcPct val="107000"/>
              </a:lnSpc>
              <a:spcBef>
                <a:spcPts val="2200"/>
              </a:spcBef>
              <a:spcAft>
                <a:spcPts val="0"/>
              </a:spcAft>
              <a:buClr>
                <a:srgbClr val="000000"/>
              </a:buClr>
              <a:buSzPts val="2400"/>
              <a:buFont typeface="Arial"/>
              <a:buNone/>
            </a:pPr>
            <a:r>
              <a:rPr lang="en-US" sz="2400" b="1" i="0" u="none" strike="noStrike" cap="none">
                <a:solidFill>
                  <a:srgbClr val="002060"/>
                </a:solidFill>
                <a:latin typeface="Arial "/>
                <a:ea typeface="Arial "/>
                <a:cs typeface="Arial "/>
                <a:sym typeface="Arial "/>
              </a:rPr>
              <a:t>To efficiently and effectively manage the financial resources</a:t>
            </a:r>
            <a:br>
              <a:rPr lang="en-US" sz="2400" b="1" i="0" u="none" strike="noStrike" cap="none">
                <a:solidFill>
                  <a:srgbClr val="002060"/>
                </a:solidFill>
                <a:latin typeface="Arial "/>
                <a:ea typeface="Arial "/>
                <a:cs typeface="Arial "/>
                <a:sym typeface="Arial "/>
              </a:rPr>
            </a:br>
            <a:r>
              <a:rPr lang="en-US" sz="2400" b="1" i="0" u="none" strike="noStrike" cap="none">
                <a:solidFill>
                  <a:srgbClr val="002060"/>
                </a:solidFill>
                <a:latin typeface="Arial "/>
                <a:ea typeface="Arial "/>
                <a:cs typeface="Arial "/>
                <a:sym typeface="Arial "/>
              </a:rPr>
              <a:t>of the government by maximizing revenues from available funds</a:t>
            </a:r>
            <a:br>
              <a:rPr lang="en-US" sz="2400" b="1" i="0" u="none" strike="noStrike" cap="none">
                <a:solidFill>
                  <a:srgbClr val="002060"/>
                </a:solidFill>
                <a:latin typeface="Arial "/>
                <a:ea typeface="Arial "/>
                <a:cs typeface="Arial "/>
                <a:sym typeface="Arial "/>
              </a:rPr>
            </a:br>
            <a:r>
              <a:rPr lang="en-US" sz="2400" b="1" i="0" u="none" strike="noStrike" cap="none">
                <a:solidFill>
                  <a:srgbClr val="002060"/>
                </a:solidFill>
                <a:latin typeface="Arial "/>
                <a:ea typeface="Arial "/>
                <a:cs typeface="Arial "/>
                <a:sym typeface="Arial "/>
              </a:rPr>
              <a:t>and minimizing costs of financing whenever possible. </a:t>
            </a:r>
            <a:endParaRPr sz="1400" b="0" i="0" u="none" strike="noStrike" cap="none">
              <a:solidFill>
                <a:srgbClr val="000000"/>
              </a:solidFill>
              <a:latin typeface="Arial"/>
              <a:ea typeface="Arial"/>
              <a:cs typeface="Arial"/>
              <a:sym typeface="Arial"/>
            </a:endParaRPr>
          </a:p>
          <a:p>
            <a:pPr marL="450215" marR="0" lvl="0" indent="0" algn="just" rtl="0">
              <a:lnSpc>
                <a:spcPct val="107000"/>
              </a:lnSpc>
              <a:spcBef>
                <a:spcPts val="2800"/>
              </a:spcBef>
              <a:spcAft>
                <a:spcPts val="0"/>
              </a:spcAft>
              <a:buClr>
                <a:srgbClr val="000000"/>
              </a:buClr>
              <a:buSzPts val="2400"/>
              <a:buFont typeface="Arial"/>
              <a:buNone/>
            </a:pPr>
            <a:endParaRPr sz="2400" b="1" i="0" u="none" strike="noStrike" cap="none">
              <a:solidFill>
                <a:srgbClr val="002060"/>
              </a:solidFill>
              <a:latin typeface="Arial "/>
              <a:ea typeface="Arial "/>
              <a:cs typeface="Arial "/>
              <a:sym typeface="Arial "/>
            </a:endParaRPr>
          </a:p>
        </p:txBody>
      </p:sp>
      <p:pic>
        <p:nvPicPr>
          <p:cNvPr id="329" name="Google Shape;329;p15"/>
          <p:cNvPicPr preferRelativeResize="0"/>
          <p:nvPr/>
        </p:nvPicPr>
        <p:blipFill rotWithShape="1">
          <a:blip r:embed="rId3">
            <a:alphaModFix/>
          </a:blip>
          <a:srcRect/>
          <a:stretch/>
        </p:blipFill>
        <p:spPr>
          <a:xfrm>
            <a:off x="11089759" y="17898"/>
            <a:ext cx="909005" cy="7979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sp>
        <p:nvSpPr>
          <p:cNvPr id="334" name="Google Shape;334;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5" name="Google Shape;335;p16"/>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6" name="Google Shape;336;p16"/>
          <p:cNvSpPr/>
          <p:nvPr/>
        </p:nvSpPr>
        <p:spPr>
          <a:xfrm rot="-2700000" flipH="1">
            <a:off x="891641" y="422146"/>
            <a:ext cx="645368" cy="64536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7" name="Google Shape;337;p16"/>
          <p:cNvSpPr/>
          <p:nvPr/>
        </p:nvSpPr>
        <p:spPr>
          <a:xfrm rot="-2700000" flipH="1">
            <a:off x="10043482" y="655140"/>
            <a:ext cx="687472" cy="687472"/>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8" name="Google Shape;338;p16"/>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9" name="Google Shape;339;p16"/>
          <p:cNvSpPr/>
          <p:nvPr/>
        </p:nvSpPr>
        <p:spPr>
          <a:xfrm flipH="1">
            <a:off x="7976344" y="6115501"/>
            <a:ext cx="1494513" cy="742499"/>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0" name="Google Shape;340;p16"/>
          <p:cNvSpPr/>
          <p:nvPr/>
        </p:nvSpPr>
        <p:spPr>
          <a:xfrm flipH="1">
            <a:off x="7604080" y="6453143"/>
            <a:ext cx="814903" cy="404857"/>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1" name="Google Shape;341;p16"/>
          <p:cNvSpPr/>
          <p:nvPr/>
        </p:nvSpPr>
        <p:spPr>
          <a:xfrm>
            <a:off x="571461" y="364553"/>
            <a:ext cx="10972800" cy="699223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US" sz="2400" b="1" i="0" u="none" strike="noStrike" cap="none">
                <a:solidFill>
                  <a:srgbClr val="C00000"/>
                </a:solidFill>
                <a:latin typeface="Arial "/>
                <a:ea typeface="Arial "/>
                <a:cs typeface="Arial "/>
                <a:sym typeface="Arial "/>
              </a:rPr>
              <a:t>QUALITY POLICY </a:t>
            </a:r>
            <a:endParaRPr sz="1800" b="1" i="0" u="none" strike="noStrike" cap="none">
              <a:solidFill>
                <a:srgbClr val="C00000"/>
              </a:solidFill>
              <a:latin typeface="Arial "/>
              <a:ea typeface="Arial "/>
              <a:cs typeface="Arial "/>
              <a:sym typeface="Arial "/>
            </a:endParaRPr>
          </a:p>
          <a:p>
            <a:pPr marL="450215" marR="0" lvl="0" indent="0" algn="just"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
                <a:ea typeface="Arial "/>
                <a:cs typeface="Arial "/>
                <a:sym typeface="Arial "/>
              </a:rPr>
              <a:t>We, the Bureau of the Treasury (BTr), commit to provide our clients and stakeholders with transparent, responsive, and cost-efficient Treasury services by continually improving our quality management systems and by adopting best practices in governance. We shall be steadfast in pursuing prudent and proactive management of financial resources and debt portfolio of the government.</a:t>
            </a:r>
            <a:endParaRPr sz="1700" b="1" i="0" u="none" strike="noStrike" cap="none">
              <a:solidFill>
                <a:srgbClr val="002060"/>
              </a:solidFill>
              <a:latin typeface="Arial "/>
              <a:ea typeface="Arial "/>
              <a:cs typeface="Arial "/>
              <a:sym typeface="Arial "/>
            </a:endParaRPr>
          </a:p>
          <a:p>
            <a:pPr marL="0" marR="0" lvl="0" indent="0" algn="just" rtl="0">
              <a:lnSpc>
                <a:spcPct val="107000"/>
              </a:lnSpc>
              <a:spcBef>
                <a:spcPts val="0"/>
              </a:spcBef>
              <a:spcAft>
                <a:spcPts val="0"/>
              </a:spcAft>
              <a:buClr>
                <a:srgbClr val="000000"/>
              </a:buClr>
              <a:buSzPts val="1700"/>
              <a:buFont typeface="Arial"/>
              <a:buNone/>
            </a:pPr>
            <a:r>
              <a:rPr lang="en-US" sz="1700" b="1" i="0" u="none" strike="noStrike" cap="none">
                <a:solidFill>
                  <a:srgbClr val="002060"/>
                </a:solidFill>
                <a:latin typeface="Arial "/>
                <a:ea typeface="Arial "/>
                <a:cs typeface="Arial "/>
                <a:sym typeface="Arial "/>
              </a:rPr>
              <a:t> </a:t>
            </a:r>
            <a:endParaRPr sz="1700" b="1" i="0" u="none" strike="noStrike" cap="none">
              <a:solidFill>
                <a:srgbClr val="002060"/>
              </a:solidFill>
              <a:latin typeface="Arial "/>
              <a:ea typeface="Arial "/>
              <a:cs typeface="Arial "/>
              <a:sym typeface="Arial "/>
            </a:endParaRPr>
          </a:p>
          <a:p>
            <a:pPr marL="0" marR="0" lvl="0" indent="450215" algn="just" rtl="0">
              <a:lnSpc>
                <a:spcPct val="107000"/>
              </a:lnSpc>
              <a:spcBef>
                <a:spcPts val="0"/>
              </a:spcBef>
              <a:spcAft>
                <a:spcPts val="0"/>
              </a:spcAft>
              <a:buClr>
                <a:srgbClr val="000000"/>
              </a:buClr>
              <a:buSzPts val="1700"/>
              <a:buFont typeface="Arial"/>
              <a:buNone/>
            </a:pPr>
            <a:r>
              <a:rPr lang="en-US" sz="1700" b="1" i="0" u="none" strike="noStrike" cap="none">
                <a:solidFill>
                  <a:srgbClr val="002060"/>
                </a:solidFill>
                <a:latin typeface="Arial "/>
                <a:ea typeface="Arial "/>
                <a:cs typeface="Arial "/>
                <a:sym typeface="Arial "/>
              </a:rPr>
              <a:t>We adhere to:</a:t>
            </a:r>
            <a:endParaRPr sz="1400" b="0" i="0" u="none" strike="noStrike" cap="none">
              <a:solidFill>
                <a:srgbClr val="000000"/>
              </a:solidFill>
              <a:latin typeface="Arial"/>
              <a:ea typeface="Arial"/>
              <a:cs typeface="Arial"/>
              <a:sym typeface="Arial"/>
            </a:endParaRPr>
          </a:p>
          <a:p>
            <a:pPr marL="0" marR="0" lvl="0" indent="450215" algn="just" rtl="0">
              <a:lnSpc>
                <a:spcPct val="107000"/>
              </a:lnSpc>
              <a:spcBef>
                <a:spcPts val="0"/>
              </a:spcBef>
              <a:spcAft>
                <a:spcPts val="0"/>
              </a:spcAft>
              <a:buClr>
                <a:srgbClr val="000000"/>
              </a:buClr>
              <a:buSzPts val="1200"/>
              <a:buFont typeface="Arial"/>
              <a:buNone/>
            </a:pPr>
            <a:endParaRPr sz="1200" b="1" i="0" u="none" strike="noStrike" cap="none">
              <a:solidFill>
                <a:srgbClr val="002060"/>
              </a:solidFill>
              <a:latin typeface="Arial "/>
              <a:ea typeface="Arial "/>
              <a:cs typeface="Arial "/>
              <a:sym typeface="Arial "/>
            </a:endParaRPr>
          </a:p>
          <a:p>
            <a:pPr marL="714375" marR="0" lvl="0" indent="-269875" algn="just" rtl="0">
              <a:lnSpc>
                <a:spcPct val="107000"/>
              </a:lnSpc>
              <a:spcBef>
                <a:spcPts val="0"/>
              </a:spcBef>
              <a:spcAft>
                <a:spcPts val="0"/>
              </a:spcAft>
              <a:buClr>
                <a:srgbClr val="002060"/>
              </a:buClr>
              <a:buSzPts val="1700"/>
              <a:buFont typeface="Calibri"/>
              <a:buAutoNum type="arabicPeriod"/>
            </a:pPr>
            <a:r>
              <a:rPr lang="en-US" sz="1700" b="1" i="0" u="none" strike="noStrike" cap="none">
                <a:solidFill>
                  <a:srgbClr val="002060"/>
                </a:solidFill>
                <a:latin typeface="Arial "/>
                <a:ea typeface="Arial "/>
                <a:cs typeface="Arial "/>
                <a:sym typeface="Arial "/>
              </a:rPr>
              <a:t>Deliver our services with excellence, professionalism, competitiveness and with a high degree of ethical standards in relations with clients, stakeholders, and the general public.</a:t>
            </a:r>
            <a:endParaRPr sz="1700" b="1" i="0" u="none" strike="noStrike" cap="none">
              <a:solidFill>
                <a:srgbClr val="002060"/>
              </a:solidFill>
              <a:latin typeface="Arial "/>
              <a:ea typeface="Arial "/>
              <a:cs typeface="Arial "/>
              <a:sym typeface="Arial "/>
            </a:endParaRPr>
          </a:p>
          <a:p>
            <a:pPr marL="714375" marR="0" lvl="0" indent="-269875" algn="just" rtl="0">
              <a:lnSpc>
                <a:spcPct val="107000"/>
              </a:lnSpc>
              <a:spcBef>
                <a:spcPts val="0"/>
              </a:spcBef>
              <a:spcAft>
                <a:spcPts val="0"/>
              </a:spcAft>
              <a:buClr>
                <a:srgbClr val="002060"/>
              </a:buClr>
              <a:buSzPts val="1700"/>
              <a:buFont typeface="Calibri"/>
              <a:buAutoNum type="arabicPeriod"/>
            </a:pPr>
            <a:r>
              <a:rPr lang="en-US" sz="1700" b="1" i="0" u="none" strike="noStrike" cap="none">
                <a:solidFill>
                  <a:srgbClr val="002060"/>
                </a:solidFill>
                <a:latin typeface="Arial "/>
                <a:ea typeface="Arial "/>
                <a:cs typeface="Arial "/>
                <a:sym typeface="Arial "/>
              </a:rPr>
              <a:t>Comply with all applicable laws, rules, and regulations; and</a:t>
            </a:r>
            <a:endParaRPr sz="1700" b="1" i="0" u="none" strike="noStrike" cap="none">
              <a:solidFill>
                <a:srgbClr val="002060"/>
              </a:solidFill>
              <a:latin typeface="Arial "/>
              <a:ea typeface="Arial "/>
              <a:cs typeface="Arial "/>
              <a:sym typeface="Arial "/>
            </a:endParaRPr>
          </a:p>
          <a:p>
            <a:pPr marL="714375" marR="0" lvl="0" indent="-269875" algn="just" rtl="0">
              <a:lnSpc>
                <a:spcPct val="107000"/>
              </a:lnSpc>
              <a:spcBef>
                <a:spcPts val="0"/>
              </a:spcBef>
              <a:spcAft>
                <a:spcPts val="0"/>
              </a:spcAft>
              <a:buClr>
                <a:srgbClr val="002060"/>
              </a:buClr>
              <a:buSzPts val="1700"/>
              <a:buFont typeface="Calibri"/>
              <a:buAutoNum type="arabicPeriod"/>
            </a:pPr>
            <a:r>
              <a:rPr lang="en-US" sz="1700" b="1" i="0" u="none" strike="noStrike" cap="none">
                <a:solidFill>
                  <a:srgbClr val="002060"/>
                </a:solidFill>
                <a:latin typeface="Arial "/>
                <a:ea typeface="Arial "/>
                <a:cs typeface="Arial "/>
                <a:sym typeface="Arial "/>
              </a:rPr>
              <a:t>Uphold continuous improvement through disciplined exercise of financial integrity and operational efficiency in our functions.</a:t>
            </a:r>
            <a:endParaRPr sz="1700" b="1" i="0" u="none" strike="noStrike" cap="none">
              <a:solidFill>
                <a:srgbClr val="002060"/>
              </a:solidFill>
              <a:latin typeface="Arial "/>
              <a:ea typeface="Arial "/>
              <a:cs typeface="Arial "/>
              <a:sym typeface="Arial "/>
            </a:endParaRPr>
          </a:p>
          <a:p>
            <a:pPr marL="0" marR="0" lvl="0" indent="0" algn="just" rtl="0">
              <a:lnSpc>
                <a:spcPct val="107000"/>
              </a:lnSpc>
              <a:spcBef>
                <a:spcPts val="0"/>
              </a:spcBef>
              <a:spcAft>
                <a:spcPts val="0"/>
              </a:spcAft>
              <a:buClr>
                <a:srgbClr val="000000"/>
              </a:buClr>
              <a:buSzPts val="1700"/>
              <a:buFont typeface="Arial"/>
              <a:buNone/>
            </a:pPr>
            <a:r>
              <a:rPr lang="en-US" sz="1700" b="1" i="0" u="none" strike="noStrike" cap="none">
                <a:solidFill>
                  <a:srgbClr val="002060"/>
                </a:solidFill>
                <a:latin typeface="Arial "/>
                <a:ea typeface="Arial "/>
                <a:cs typeface="Arial "/>
                <a:sym typeface="Arial "/>
              </a:rPr>
              <a:t> </a:t>
            </a:r>
            <a:endParaRPr sz="1700" b="1" i="0" u="none" strike="noStrike" cap="none">
              <a:solidFill>
                <a:srgbClr val="002060"/>
              </a:solidFill>
              <a:latin typeface="Arial "/>
              <a:ea typeface="Arial "/>
              <a:cs typeface="Arial "/>
              <a:sym typeface="Arial "/>
            </a:endParaRPr>
          </a:p>
          <a:p>
            <a:pPr marL="450215" marR="0" lvl="0" indent="0" algn="just" rtl="0">
              <a:lnSpc>
                <a:spcPct val="107000"/>
              </a:lnSpc>
              <a:spcBef>
                <a:spcPts val="0"/>
              </a:spcBef>
              <a:spcAft>
                <a:spcPts val="0"/>
              </a:spcAft>
              <a:buClr>
                <a:srgbClr val="000000"/>
              </a:buClr>
              <a:buSzPts val="1700"/>
              <a:buFont typeface="Arial"/>
              <a:buNone/>
            </a:pPr>
            <a:r>
              <a:rPr lang="en-US" sz="1700" b="1" i="0" u="none" strike="noStrike" cap="none">
                <a:solidFill>
                  <a:srgbClr val="002060"/>
                </a:solidFill>
                <a:latin typeface="Arial "/>
                <a:ea typeface="Arial "/>
                <a:cs typeface="Arial "/>
                <a:sym typeface="Arial "/>
              </a:rPr>
              <a:t>We advocate a high standard of public service through pro-active quality culture in building economic progress and development, founded on empowered and skilled professionals.</a:t>
            </a:r>
            <a:endParaRPr sz="1700" b="1" i="0" u="none" strike="noStrike" cap="none">
              <a:solidFill>
                <a:srgbClr val="002060"/>
              </a:solidFill>
              <a:latin typeface="Arial "/>
              <a:ea typeface="Arial "/>
              <a:cs typeface="Arial "/>
              <a:sym typeface="Arial "/>
            </a:endParaRPr>
          </a:p>
          <a:p>
            <a:pPr marL="450215" marR="0" lvl="0" indent="0" algn="just" rtl="0">
              <a:lnSpc>
                <a:spcPct val="107000"/>
              </a:lnSpc>
              <a:spcBef>
                <a:spcPts val="0"/>
              </a:spcBef>
              <a:spcAft>
                <a:spcPts val="0"/>
              </a:spcAft>
              <a:buClr>
                <a:srgbClr val="000000"/>
              </a:buClr>
              <a:buSzPts val="1700"/>
              <a:buFont typeface="Arial"/>
              <a:buNone/>
            </a:pPr>
            <a:r>
              <a:rPr lang="en-US" sz="1700" b="1" i="0" u="none" strike="noStrike" cap="none">
                <a:solidFill>
                  <a:srgbClr val="002060"/>
                </a:solidFill>
                <a:latin typeface="Arial "/>
                <a:ea typeface="Arial "/>
                <a:cs typeface="Arial "/>
                <a:sym typeface="Arial "/>
              </a:rPr>
              <a:t> </a:t>
            </a:r>
            <a:endParaRPr sz="1700" b="1" i="0" u="none" strike="noStrike" cap="none">
              <a:solidFill>
                <a:srgbClr val="002060"/>
              </a:solidFill>
              <a:latin typeface="Arial "/>
              <a:ea typeface="Arial "/>
              <a:cs typeface="Arial "/>
              <a:sym typeface="Arial "/>
            </a:endParaRPr>
          </a:p>
          <a:p>
            <a:pPr marL="450215" marR="0" lvl="0" indent="0" algn="just" rtl="0">
              <a:lnSpc>
                <a:spcPct val="107000"/>
              </a:lnSpc>
              <a:spcBef>
                <a:spcPts val="0"/>
              </a:spcBef>
              <a:spcAft>
                <a:spcPts val="0"/>
              </a:spcAft>
              <a:buClr>
                <a:srgbClr val="000000"/>
              </a:buClr>
              <a:buSzPts val="1700"/>
              <a:buFont typeface="Arial"/>
              <a:buNone/>
            </a:pPr>
            <a:r>
              <a:rPr lang="en-US" sz="1700" b="1" i="0" u="none" strike="noStrike" cap="none">
                <a:solidFill>
                  <a:srgbClr val="002060"/>
                </a:solidFill>
                <a:latin typeface="Arial "/>
                <a:ea typeface="Arial "/>
                <a:cs typeface="Arial "/>
                <a:sym typeface="Arial "/>
              </a:rPr>
              <a:t>We commit to attend to all applicants or requesting parties who are within the premises of the office prior to the end of official working hours and during lunch break.</a:t>
            </a:r>
            <a:endParaRPr sz="1400" b="0" i="0" u="none" strike="noStrike" cap="none">
              <a:solidFill>
                <a:srgbClr val="000000"/>
              </a:solidFill>
              <a:latin typeface="Arial"/>
              <a:ea typeface="Arial"/>
              <a:cs typeface="Arial"/>
              <a:sym typeface="Arial"/>
            </a:endParaRPr>
          </a:p>
          <a:p>
            <a:pPr marL="450215" marR="0" lvl="0" indent="0" algn="just" rtl="0">
              <a:lnSpc>
                <a:spcPct val="107000"/>
              </a:lnSpc>
              <a:spcBef>
                <a:spcPts val="0"/>
              </a:spcBef>
              <a:spcAft>
                <a:spcPts val="0"/>
              </a:spcAft>
              <a:buClr>
                <a:srgbClr val="000000"/>
              </a:buClr>
              <a:buSzPts val="1700"/>
              <a:buFont typeface="Arial"/>
              <a:buNone/>
            </a:pPr>
            <a:endParaRPr sz="1700" b="1" i="0" u="none" strike="noStrike" cap="none">
              <a:solidFill>
                <a:srgbClr val="002060"/>
              </a:solidFill>
              <a:latin typeface="Arial "/>
              <a:ea typeface="Arial "/>
              <a:cs typeface="Arial "/>
              <a:sym typeface="Arial "/>
            </a:endParaRPr>
          </a:p>
          <a:p>
            <a:pPr marL="0"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rgbClr val="002060"/>
                </a:solidFill>
                <a:latin typeface="Arial "/>
                <a:ea typeface="Arial "/>
                <a:cs typeface="Arial "/>
                <a:sym typeface="Arial "/>
              </a:rPr>
              <a:t>“Makabago, Maunlad at Mabisang Pamamahala ng Ingatang-yaman.”</a:t>
            </a:r>
            <a:endParaRPr sz="1700" b="1" i="0" u="none" strike="noStrike" cap="none">
              <a:solidFill>
                <a:srgbClr val="002060"/>
              </a:solidFill>
              <a:latin typeface="Arial "/>
              <a:ea typeface="Arial "/>
              <a:cs typeface="Arial "/>
              <a:sym typeface="Arial "/>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2060"/>
                </a:solidFill>
                <a:latin typeface="Arial "/>
                <a:ea typeface="Arial "/>
                <a:cs typeface="Arial "/>
                <a:sym typeface="Arial "/>
              </a:rPr>
              <a:t> </a:t>
            </a:r>
            <a:endParaRPr sz="1700" b="0" i="0" u="none" strike="noStrike" cap="none">
              <a:solidFill>
                <a:srgbClr val="002060"/>
              </a:solidFill>
              <a:latin typeface="Arial "/>
              <a:ea typeface="Arial "/>
              <a:cs typeface="Arial "/>
              <a:sym typeface="Arial "/>
            </a:endParaRPr>
          </a:p>
          <a:p>
            <a:pPr marL="450215" marR="0" lvl="0" indent="0" algn="just" rtl="0">
              <a:lnSpc>
                <a:spcPct val="107000"/>
              </a:lnSpc>
              <a:spcBef>
                <a:spcPts val="0"/>
              </a:spcBef>
              <a:spcAft>
                <a:spcPts val="0"/>
              </a:spcAft>
              <a:buClr>
                <a:srgbClr val="000000"/>
              </a:buClr>
              <a:buSzPts val="1700"/>
              <a:buFont typeface="Arial"/>
              <a:buNone/>
            </a:pPr>
            <a:endParaRPr sz="1700" b="1" i="0" u="none" strike="noStrike" cap="none">
              <a:solidFill>
                <a:srgbClr val="002060"/>
              </a:solidFill>
              <a:latin typeface="Arial "/>
              <a:ea typeface="Arial "/>
              <a:cs typeface="Arial "/>
              <a:sym typeface="Arial "/>
            </a:endParaRPr>
          </a:p>
        </p:txBody>
      </p:sp>
      <p:pic>
        <p:nvPicPr>
          <p:cNvPr id="342" name="Google Shape;342;p16"/>
          <p:cNvPicPr preferRelativeResize="0"/>
          <p:nvPr/>
        </p:nvPicPr>
        <p:blipFill rotWithShape="1">
          <a:blip r:embed="rId3">
            <a:alphaModFix/>
          </a:blip>
          <a:srcRect/>
          <a:stretch/>
        </p:blipFill>
        <p:spPr>
          <a:xfrm>
            <a:off x="11089759" y="17898"/>
            <a:ext cx="909005" cy="7979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17"/>
          <p:cNvPicPr preferRelativeResize="0"/>
          <p:nvPr/>
        </p:nvPicPr>
        <p:blipFill rotWithShape="1">
          <a:blip r:embed="rId3">
            <a:alphaModFix/>
          </a:blip>
          <a:srcRect/>
          <a:stretch/>
        </p:blipFill>
        <p:spPr>
          <a:xfrm>
            <a:off x="6068" y="0"/>
            <a:ext cx="12186790" cy="6858000"/>
          </a:xfrm>
          <a:prstGeom prst="rect">
            <a:avLst/>
          </a:prstGeom>
          <a:gradFill>
            <a:gsLst>
              <a:gs pos="0">
                <a:srgbClr val="A9BEE4"/>
              </a:gs>
              <a:gs pos="25000">
                <a:srgbClr val="A9BEE4"/>
              </a:gs>
              <a:gs pos="54000">
                <a:srgbClr val="FFC000"/>
              </a:gs>
              <a:gs pos="83000">
                <a:srgbClr val="A9BEE4"/>
              </a:gs>
              <a:gs pos="100000">
                <a:srgbClr val="C5D3ED"/>
              </a:gs>
            </a:gsLst>
            <a:path path="circle">
              <a:fillToRect l="50000" t="50000" r="50000" b="50000"/>
            </a:path>
            <a:tileRect/>
          </a:gradFill>
          <a:ln>
            <a:noFill/>
          </a:ln>
        </p:spPr>
      </p:pic>
      <p:pic>
        <p:nvPicPr>
          <p:cNvPr id="348" name="Google Shape;348;p17"/>
          <p:cNvPicPr preferRelativeResize="0"/>
          <p:nvPr/>
        </p:nvPicPr>
        <p:blipFill rotWithShape="1">
          <a:blip r:embed="rId4">
            <a:alphaModFix/>
          </a:blip>
          <a:srcRect/>
          <a:stretch/>
        </p:blipFill>
        <p:spPr>
          <a:xfrm>
            <a:off x="5414091" y="1040454"/>
            <a:ext cx="1363818" cy="1325241"/>
          </a:xfrm>
          <a:prstGeom prst="rect">
            <a:avLst/>
          </a:prstGeom>
          <a:noFill/>
          <a:ln>
            <a:noFill/>
          </a:ln>
        </p:spPr>
      </p:pic>
      <p:sp>
        <p:nvSpPr>
          <p:cNvPr id="349" name="Google Shape;349;p17"/>
          <p:cNvSpPr/>
          <p:nvPr/>
        </p:nvSpPr>
        <p:spPr>
          <a:xfrm>
            <a:off x="6068" y="2786360"/>
            <a:ext cx="12185932"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002060"/>
                </a:solidFill>
                <a:latin typeface="Arial Black"/>
                <a:ea typeface="Arial Black"/>
                <a:cs typeface="Arial Black"/>
                <a:sym typeface="Arial Black"/>
              </a:rPr>
              <a:t>CENTRAL OFFICE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002060"/>
                </a:solidFill>
                <a:latin typeface="Arial Black"/>
                <a:ea typeface="Arial Black"/>
                <a:cs typeface="Arial Black"/>
                <a:sym typeface="Arial Black"/>
              </a:rPr>
              <a:t>EXTERNAL SERVICES</a:t>
            </a:r>
            <a:endParaRPr sz="5400" b="1" i="0" u="none" strike="noStrike" cap="none">
              <a:solidFill>
                <a:srgbClr val="002060"/>
              </a:solidFill>
              <a:latin typeface="Arial Black"/>
              <a:ea typeface="Arial Black"/>
              <a:cs typeface="Arial Black"/>
              <a:sym typeface="Arial Black"/>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8"/>
          <p:cNvSpPr txBox="1"/>
          <p:nvPr/>
        </p:nvSpPr>
        <p:spPr>
          <a:xfrm>
            <a:off x="0" y="0"/>
            <a:ext cx="12192000" cy="600164"/>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
                <a:ea typeface="Arial "/>
                <a:cs typeface="Arial "/>
                <a:sym typeface="Arial "/>
              </a:rPr>
              <a:t>       1.  Provision of Data or Information on Debt Securities to Various Agencies/Offices</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800"/>
              <a:buFont typeface="Arial"/>
              <a:buNone/>
            </a:pPr>
            <a:endParaRPr sz="800" b="1" i="0" u="none" strike="noStrike" cap="none">
              <a:solidFill>
                <a:srgbClr val="FEE599"/>
              </a:solidFill>
              <a:latin typeface="Arial "/>
              <a:ea typeface="Arial "/>
              <a:cs typeface="Arial "/>
              <a:sym typeface="Arial "/>
            </a:endParaRPr>
          </a:p>
          <a:p>
            <a:pPr marL="0" marR="0" lvl="1" indent="0" algn="l" rtl="0">
              <a:lnSpc>
                <a:spcPct val="100000"/>
              </a:lnSpc>
              <a:spcBef>
                <a:spcPts val="0"/>
              </a:spcBef>
              <a:spcAft>
                <a:spcPts val="0"/>
              </a:spcAft>
              <a:buClr>
                <a:srgbClr val="000000"/>
              </a:buClr>
              <a:buSzPts val="500"/>
              <a:buFont typeface="Arial"/>
              <a:buNone/>
            </a:pPr>
            <a:endParaRPr sz="500" b="1" i="0" u="none" strike="noStrike" cap="none">
              <a:solidFill>
                <a:srgbClr val="FEE599"/>
              </a:solidFill>
              <a:latin typeface="Arial "/>
              <a:ea typeface="Arial "/>
              <a:cs typeface="Arial "/>
              <a:sym typeface="Arial "/>
            </a:endParaRPr>
          </a:p>
        </p:txBody>
      </p:sp>
      <p:sp>
        <p:nvSpPr>
          <p:cNvPr id="355" name="Google Shape;355;p18"/>
          <p:cNvSpPr txBox="1"/>
          <p:nvPr/>
        </p:nvSpPr>
        <p:spPr>
          <a:xfrm>
            <a:off x="491319" y="785971"/>
            <a:ext cx="111639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2060"/>
                </a:solidFill>
                <a:latin typeface="Arial "/>
                <a:ea typeface="Arial "/>
                <a:cs typeface="Arial "/>
                <a:sym typeface="Arial "/>
              </a:rPr>
              <a:t>Reports on Domestic Debt Securities Issued by the National Government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2060"/>
              </a:solidFill>
              <a:latin typeface="Arial "/>
              <a:ea typeface="Arial "/>
              <a:cs typeface="Arial "/>
              <a:sym typeface="Arial "/>
            </a:endParaRPr>
          </a:p>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2060"/>
                </a:solidFill>
                <a:latin typeface="Arial "/>
                <a:ea typeface="Arial "/>
                <a:cs typeface="Arial "/>
                <a:sym typeface="Arial "/>
              </a:rPr>
              <a:t>Table 2d  - Long Term Debt Securities          Table C2 - Maturity of Government Securities</a:t>
            </a:r>
            <a:endParaRPr/>
          </a:p>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2060"/>
                </a:solidFill>
                <a:latin typeface="Arial "/>
                <a:ea typeface="Arial "/>
                <a:cs typeface="Arial "/>
                <a:sym typeface="Arial "/>
              </a:rPr>
              <a:t>Table 2e  - Debt Securities		             Table C3 -Holders of Domestic GS</a:t>
            </a:r>
            <a:endParaRPr/>
          </a:p>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2060"/>
                </a:solidFill>
                <a:latin typeface="Arial "/>
                <a:ea typeface="Arial "/>
                <a:cs typeface="Arial "/>
                <a:sym typeface="Arial "/>
              </a:rPr>
              <a:t> </a:t>
            </a:r>
            <a:endParaRPr/>
          </a:p>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2060"/>
                </a:solidFill>
                <a:latin typeface="Arial "/>
                <a:ea typeface="Arial "/>
                <a:cs typeface="Arial "/>
                <a:sym typeface="Arial "/>
              </a:rPr>
              <a:t>This report provides metadata on domestic debt securities issued by the Central Government, i.e. amount/ maturity/ holders as inputs to the Committee on Global Financial System (CGFS) survey.</a:t>
            </a:r>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2060"/>
              </a:solidFill>
              <a:latin typeface="Arial "/>
              <a:ea typeface="Arial "/>
              <a:cs typeface="Arial "/>
              <a:sym typeface="Arial "/>
            </a:endParaRPr>
          </a:p>
        </p:txBody>
      </p:sp>
      <p:graphicFrame>
        <p:nvGraphicFramePr>
          <p:cNvPr id="356" name="Google Shape;356;p18"/>
          <p:cNvGraphicFramePr/>
          <p:nvPr/>
        </p:nvGraphicFramePr>
        <p:xfrm>
          <a:off x="600500" y="2543742"/>
          <a:ext cx="3000000" cy="3000000"/>
        </p:xfrm>
        <a:graphic>
          <a:graphicData uri="http://schemas.openxmlformats.org/drawingml/2006/table">
            <a:tbl>
              <a:tblPr bandRow="1">
                <a:noFill/>
                <a:tableStyleId>{DE38D606-367A-46A1-801F-ABC1F025B626}</a:tableStyleId>
              </a:tblPr>
              <a:tblGrid>
                <a:gridCol w="2970050">
                  <a:extLst>
                    <a:ext uri="{9D8B030D-6E8A-4147-A177-3AD203B41FA5}">
                      <a16:colId xmlns:a16="http://schemas.microsoft.com/office/drawing/2014/main" val="20000"/>
                    </a:ext>
                  </a:extLst>
                </a:gridCol>
                <a:gridCol w="2265175">
                  <a:extLst>
                    <a:ext uri="{9D8B030D-6E8A-4147-A177-3AD203B41FA5}">
                      <a16:colId xmlns:a16="http://schemas.microsoft.com/office/drawing/2014/main" val="20001"/>
                    </a:ext>
                  </a:extLst>
                </a:gridCol>
                <a:gridCol w="1454250">
                  <a:extLst>
                    <a:ext uri="{9D8B030D-6E8A-4147-A177-3AD203B41FA5}">
                      <a16:colId xmlns:a16="http://schemas.microsoft.com/office/drawing/2014/main" val="20002"/>
                    </a:ext>
                  </a:extLst>
                </a:gridCol>
                <a:gridCol w="1599475">
                  <a:extLst>
                    <a:ext uri="{9D8B030D-6E8A-4147-A177-3AD203B41FA5}">
                      <a16:colId xmlns:a16="http://schemas.microsoft.com/office/drawing/2014/main" val="20003"/>
                    </a:ext>
                  </a:extLst>
                </a:gridCol>
                <a:gridCol w="2874900">
                  <a:extLst>
                    <a:ext uri="{9D8B030D-6E8A-4147-A177-3AD203B41FA5}">
                      <a16:colId xmlns:a16="http://schemas.microsoft.com/office/drawing/2014/main" val="20004"/>
                    </a:ext>
                  </a:extLst>
                </a:gridCol>
              </a:tblGrid>
              <a:tr h="298550">
                <a:tc>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002060"/>
                          </a:solidFill>
                          <a:latin typeface="Arial "/>
                          <a:ea typeface="Arial "/>
                          <a:cs typeface="Arial "/>
                          <a:sym typeface="Arial "/>
                        </a:rPr>
                        <a:t>Office or Division:</a:t>
                      </a:r>
                      <a:endParaRPr sz="1100" b="1" u="none" strike="noStrike" cap="none">
                        <a:solidFill>
                          <a:srgbClr val="002060"/>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002060"/>
                          </a:solidFill>
                          <a:latin typeface="Arial "/>
                          <a:ea typeface="Arial "/>
                          <a:cs typeface="Arial "/>
                          <a:sym typeface="Arial "/>
                        </a:rPr>
                        <a:t>Liability Management Service (LMS) - Payments Division (PD)</a:t>
                      </a:r>
                      <a:endParaRPr sz="1100" b="1">
                        <a:solidFill>
                          <a:srgbClr val="002060"/>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8550">
                <a:tc>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002060"/>
                          </a:solidFill>
                          <a:latin typeface="Arial "/>
                          <a:ea typeface="Arial "/>
                          <a:cs typeface="Arial "/>
                          <a:sym typeface="Arial "/>
                        </a:rPr>
                        <a:t>Classification:</a:t>
                      </a:r>
                      <a:endParaRPr sz="1100" b="1" u="none" strike="noStrike" cap="none">
                        <a:solidFill>
                          <a:srgbClr val="002060"/>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002060"/>
                          </a:solidFill>
                          <a:latin typeface="Arial "/>
                          <a:ea typeface="Arial "/>
                          <a:cs typeface="Arial "/>
                          <a:sym typeface="Arial "/>
                        </a:rPr>
                        <a:t>Complex </a:t>
                      </a:r>
                      <a:endParaRPr sz="100" b="1" u="none" strike="noStrike" cap="none">
                        <a:solidFill>
                          <a:srgbClr val="002060"/>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98550">
                <a:tc>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002060"/>
                          </a:solidFill>
                          <a:latin typeface="Arial "/>
                          <a:ea typeface="Arial "/>
                          <a:cs typeface="Arial "/>
                          <a:sym typeface="Arial "/>
                        </a:rPr>
                        <a:t>Type of Transaction:</a:t>
                      </a:r>
                      <a:endParaRPr sz="1100" b="1" u="none" strike="noStrike" cap="none">
                        <a:solidFill>
                          <a:srgbClr val="002060"/>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002060"/>
                          </a:solidFill>
                          <a:latin typeface="Arial "/>
                          <a:ea typeface="Arial "/>
                          <a:cs typeface="Arial "/>
                          <a:sym typeface="Arial "/>
                        </a:rPr>
                        <a:t>Government-to-Government</a:t>
                      </a:r>
                      <a:endParaRPr sz="100" b="1" u="none" strike="noStrike" cap="none">
                        <a:solidFill>
                          <a:srgbClr val="002060"/>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98550">
                <a:tc>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002060"/>
                          </a:solidFill>
                          <a:latin typeface="Arial "/>
                          <a:ea typeface="Arial "/>
                          <a:cs typeface="Arial "/>
                          <a:sym typeface="Arial "/>
                        </a:rPr>
                        <a:t>Who may avail:</a:t>
                      </a:r>
                      <a:endParaRPr sz="1100" b="1" u="none" strike="noStrike" cap="none">
                        <a:solidFill>
                          <a:srgbClr val="002060"/>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002060"/>
                          </a:solidFill>
                          <a:latin typeface="Arial "/>
                          <a:ea typeface="Arial "/>
                          <a:cs typeface="Arial "/>
                          <a:sym typeface="Arial "/>
                        </a:rPr>
                        <a:t>Bangko Sentral ng Pilipinas (BSP), Government Agencies</a:t>
                      </a:r>
                      <a:endParaRPr sz="100" b="1" u="none" strike="noStrike" cap="none">
                        <a:solidFill>
                          <a:srgbClr val="002060"/>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70625">
                <a:tc gridSpan="2">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002060"/>
                          </a:solidFill>
                          <a:latin typeface="Arial "/>
                          <a:ea typeface="Arial "/>
                          <a:cs typeface="Arial "/>
                          <a:sym typeface="Arial "/>
                        </a:rPr>
                        <a:t>CHECKLIST OF REQUIREMENTS</a:t>
                      </a:r>
                      <a:endParaRPr sz="1100" b="1" u="none" strike="noStrike" cap="none">
                        <a:solidFill>
                          <a:srgbClr val="002060"/>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002060"/>
                          </a:solidFill>
                          <a:latin typeface="Arial "/>
                          <a:ea typeface="Arial "/>
                          <a:cs typeface="Arial "/>
                          <a:sym typeface="Arial "/>
                        </a:rPr>
                        <a:t>WHERE TO SECURE</a:t>
                      </a:r>
                      <a:endParaRPr sz="1300" u="none" strike="noStrike" cap="none"/>
                    </a:p>
                    <a:p>
                      <a:pPr marL="0" marR="0" lvl="0" indent="0" algn="ctr" rtl="0">
                        <a:lnSpc>
                          <a:spcPct val="150000"/>
                        </a:lnSpc>
                        <a:spcBef>
                          <a:spcPts val="0"/>
                        </a:spcBef>
                        <a:spcAft>
                          <a:spcPts val="0"/>
                        </a:spcAft>
                        <a:buClr>
                          <a:srgbClr val="000000"/>
                        </a:buClr>
                        <a:buSzPts val="100"/>
                        <a:buFont typeface="Arial"/>
                        <a:buNone/>
                      </a:pPr>
                      <a:endParaRPr sz="100" b="1" u="none" strike="noStrike" cap="none">
                        <a:solidFill>
                          <a:srgbClr val="002060"/>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98550">
                <a:tc gridSpan="2">
                  <a:txBody>
                    <a:bodyPr/>
                    <a:lstStyle/>
                    <a:p>
                      <a:pPr marL="0" marR="0" lvl="0" indent="0" algn="l" rtl="0">
                        <a:lnSpc>
                          <a:spcPct val="107000"/>
                        </a:lnSpc>
                        <a:spcBef>
                          <a:spcPts val="0"/>
                        </a:spcBef>
                        <a:spcAft>
                          <a:spcPts val="0"/>
                        </a:spcAft>
                        <a:buClr>
                          <a:srgbClr val="000000"/>
                        </a:buClr>
                        <a:buSzPts val="1100"/>
                        <a:buFont typeface="Arial"/>
                        <a:buNone/>
                      </a:pPr>
                      <a:r>
                        <a:rPr lang="en-US" sz="1100" b="1">
                          <a:solidFill>
                            <a:srgbClr val="002060"/>
                          </a:solidFill>
                          <a:latin typeface="Arial "/>
                          <a:ea typeface="Arial "/>
                          <a:cs typeface="Arial "/>
                          <a:sym typeface="Arial "/>
                        </a:rPr>
                        <a:t>Email</a:t>
                      </a:r>
                      <a:r>
                        <a:rPr lang="en-US" sz="1100" b="1" u="none" strike="noStrike" cap="none">
                          <a:solidFill>
                            <a:srgbClr val="002060"/>
                          </a:solidFill>
                          <a:latin typeface="Arial "/>
                          <a:ea typeface="Arial "/>
                          <a:cs typeface="Arial "/>
                          <a:sym typeface="Arial "/>
                        </a:rPr>
                        <a:t> request (soft copy)</a:t>
                      </a:r>
                      <a:endParaRPr sz="1100" b="1" u="none" strike="noStrike" cap="none">
                        <a:solidFill>
                          <a:srgbClr val="002060"/>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002060"/>
                          </a:solidFill>
                          <a:latin typeface="Arial "/>
                          <a:ea typeface="Arial "/>
                          <a:cs typeface="Arial "/>
                          <a:sym typeface="Arial "/>
                        </a:rPr>
                        <a:t>Provided by client</a:t>
                      </a:r>
                      <a:endParaRPr sz="100" b="1" u="none" strike="noStrike" cap="none">
                        <a:solidFill>
                          <a:srgbClr val="002060"/>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58750">
                <a:tc>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1F3864"/>
                          </a:solidFill>
                          <a:latin typeface="Arial "/>
                          <a:ea typeface="Arial "/>
                          <a:cs typeface="Arial "/>
                          <a:sym typeface="Arial "/>
                        </a:rPr>
                        <a:t>CLIENT STEPS</a:t>
                      </a:r>
                      <a:endParaRPr sz="11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1F3864"/>
                          </a:solidFill>
                          <a:latin typeface="Arial "/>
                          <a:ea typeface="Arial "/>
                          <a:cs typeface="Arial "/>
                          <a:sym typeface="Arial "/>
                        </a:rPr>
                        <a:t>AGENCY ACTIONS</a:t>
                      </a:r>
                      <a:endParaRPr sz="11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1F3864"/>
                          </a:solidFill>
                          <a:latin typeface="Arial "/>
                          <a:ea typeface="Arial "/>
                          <a:cs typeface="Arial "/>
                          <a:sym typeface="Arial "/>
                        </a:rPr>
                        <a:t>FEES TO BE PAID</a:t>
                      </a:r>
                      <a:endParaRPr sz="11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1F3864"/>
                          </a:solidFill>
                          <a:latin typeface="Arial "/>
                          <a:ea typeface="Arial "/>
                          <a:cs typeface="Arial "/>
                          <a:sym typeface="Arial "/>
                        </a:rPr>
                        <a:t>PROCESSING TIME</a:t>
                      </a:r>
                      <a:endParaRPr sz="11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1F3864"/>
                          </a:solidFill>
                          <a:latin typeface="Arial "/>
                          <a:ea typeface="Arial "/>
                          <a:cs typeface="Arial "/>
                          <a:sym typeface="Arial "/>
                        </a:rPr>
                        <a:t>PERSON RESPONSIBLE</a:t>
                      </a:r>
                      <a:endParaRPr sz="1300"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6"/>
                  </a:ext>
                </a:extLst>
              </a:tr>
              <a:tr h="934475">
                <a:tc>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1. Send email request</a:t>
                      </a:r>
                      <a:endParaRPr sz="10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7150" marR="0" lvl="0" indent="-57150" algn="just"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1.1 Receive email request and logs in the record book.</a:t>
                      </a:r>
                      <a:endParaRPr sz="10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None</a:t>
                      </a:r>
                      <a:endParaRPr sz="10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5 Minutes</a:t>
                      </a:r>
                      <a:endParaRPr sz="10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100"/>
                        <a:buFont typeface="Arial"/>
                        <a:buNone/>
                      </a:pPr>
                      <a:r>
                        <a:rPr lang="en-US" sz="1100" b="1" i="1">
                          <a:solidFill>
                            <a:srgbClr val="1F3864"/>
                          </a:solidFill>
                          <a:latin typeface="Arial"/>
                          <a:ea typeface="Arial"/>
                          <a:cs typeface="Arial"/>
                          <a:sym typeface="Arial"/>
                        </a:rPr>
                        <a:t>Treasury Operations Officer IV Treasury Operations Officer III Administrative Aide V </a:t>
                      </a:r>
                      <a:endParaRPr sz="11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r>
                        <a:rPr lang="en-US" sz="1100" b="1">
                          <a:solidFill>
                            <a:srgbClr val="1F3864"/>
                          </a:solidFill>
                          <a:latin typeface="Arial"/>
                          <a:ea typeface="Arial"/>
                          <a:cs typeface="Arial"/>
                          <a:sym typeface="Arial"/>
                        </a:rPr>
                        <a:t>Payments Division </a:t>
                      </a:r>
                      <a:endParaRPr sz="10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045700">
                <a:tc>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 </a:t>
                      </a:r>
                      <a:endParaRPr sz="10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1.2. Give directive regarding the request.</a:t>
                      </a:r>
                      <a:endParaRPr sz="10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None</a:t>
                      </a:r>
                      <a:endParaRPr sz="10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5 Minutes</a:t>
                      </a:r>
                      <a:endParaRPr sz="10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100"/>
                        <a:buFont typeface="Arial"/>
                        <a:buNone/>
                      </a:pPr>
                      <a:r>
                        <a:rPr lang="en-US" sz="1100" b="1" i="1">
                          <a:solidFill>
                            <a:srgbClr val="1F3864"/>
                          </a:solidFill>
                          <a:latin typeface="Arial"/>
                          <a:ea typeface="Arial"/>
                          <a:cs typeface="Arial"/>
                          <a:sym typeface="Arial"/>
                        </a:rPr>
                        <a:t>Chief Treasury Operations Officer II </a:t>
                      </a:r>
                      <a:endParaRPr sz="11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r>
                        <a:rPr lang="en-US" sz="1100" b="1">
                          <a:solidFill>
                            <a:srgbClr val="1F3864"/>
                          </a:solidFill>
                          <a:latin typeface="Arial"/>
                          <a:ea typeface="Arial"/>
                          <a:cs typeface="Arial"/>
                          <a:sym typeface="Arial"/>
                        </a:rPr>
                        <a:t>Payments Division Director III Liability Management Service </a:t>
                      </a:r>
                      <a:endParaRPr sz="11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pic>
        <p:nvPicPr>
          <p:cNvPr id="357" name="Google Shape;357;p18"/>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graphicFrame>
        <p:nvGraphicFramePr>
          <p:cNvPr id="362" name="Google Shape;362;p19"/>
          <p:cNvGraphicFramePr/>
          <p:nvPr/>
        </p:nvGraphicFramePr>
        <p:xfrm>
          <a:off x="600500" y="946950"/>
          <a:ext cx="3000000" cy="300000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524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CLIENT STEPS</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AGENCY ACTIONS</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FEES TO BE PAID</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PROCESSING TIME</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PERSON RESPONSIBLE</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8411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1.3. Prepare the requested report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5</a:t>
                      </a:r>
                      <a:r>
                        <a:rPr lang="en-US" sz="1200" b="1" u="none" strike="noStrike" cap="none">
                          <a:solidFill>
                            <a:srgbClr val="1F3864"/>
                          </a:solidFill>
                          <a:latin typeface="Arial"/>
                          <a:ea typeface="Arial"/>
                          <a:cs typeface="Arial"/>
                          <a:sym typeface="Arial"/>
                        </a:rPr>
                        <a:t> Days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100"/>
                        <a:buFont typeface="Arial"/>
                        <a:buNone/>
                      </a:pPr>
                      <a:r>
                        <a:rPr lang="en-US" sz="1200" b="1" i="1">
                          <a:solidFill>
                            <a:srgbClr val="1F3864"/>
                          </a:solidFill>
                          <a:latin typeface="Arial"/>
                          <a:ea typeface="Arial"/>
                          <a:cs typeface="Arial"/>
                          <a:sym typeface="Arial"/>
                        </a:rPr>
                        <a:t>Treasury Operations Officer IV Treasury Operations Officer III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r>
                        <a:rPr lang="en-US" sz="1200" b="1">
                          <a:solidFill>
                            <a:srgbClr val="1F3864"/>
                          </a:solidFill>
                          <a:latin typeface="Arial"/>
                          <a:ea typeface="Arial"/>
                          <a:cs typeface="Arial"/>
                          <a:sym typeface="Arial"/>
                        </a:rPr>
                        <a:t>Payments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050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1.4. Review correctness/ accuracy of report prepared.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1 Hour                            40 Minutes</a:t>
                      </a:r>
                      <a:endParaRPr sz="12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100"/>
                        <a:buFont typeface="Arial"/>
                        <a:buNone/>
                      </a:pPr>
                      <a:r>
                        <a:rPr lang="en-US" sz="1200" b="1" i="1">
                          <a:solidFill>
                            <a:srgbClr val="1F3864"/>
                          </a:solidFill>
                          <a:latin typeface="Arial"/>
                          <a:ea typeface="Arial"/>
                          <a:cs typeface="Arial"/>
                          <a:sym typeface="Arial"/>
                        </a:rPr>
                        <a:t>Chief Treasury Operations Officer II Payments Division Director III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r>
                        <a:rPr lang="en-US" sz="1200" b="1">
                          <a:solidFill>
                            <a:srgbClr val="1F3864"/>
                          </a:solidFill>
                          <a:latin typeface="Arial"/>
                          <a:ea typeface="Arial"/>
                          <a:cs typeface="Arial"/>
                          <a:sym typeface="Arial"/>
                        </a:rPr>
                        <a:t>Liability Management Service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551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9050" marR="0" lvl="0" indent="-1905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1.5. Email report to requesting party.</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10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i="1">
                          <a:solidFill>
                            <a:srgbClr val="1F3864"/>
                          </a:solidFill>
                          <a:latin typeface="Arial"/>
                          <a:ea typeface="Arial"/>
                          <a:cs typeface="Arial"/>
                          <a:sym typeface="Arial"/>
                        </a:rPr>
                        <a:t>Treasury Operations Officer III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Payments Division </a:t>
                      </a:r>
                      <a:endParaRPr sz="1200" b="1"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08225">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TOTAL: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5 Days, 2 Hours</a:t>
                      </a: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63" name="Google Shape;363;p19"/>
          <p:cNvSpPr/>
          <p:nvPr/>
        </p:nvSpPr>
        <p:spPr>
          <a:xfrm>
            <a:off x="1" y="565723"/>
            <a:ext cx="3657600" cy="338554"/>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
        <p:nvSpPr>
          <p:cNvPr id="364" name="Google Shape;364;p19"/>
          <p:cNvSpPr txBox="1"/>
          <p:nvPr/>
        </p:nvSpPr>
        <p:spPr>
          <a:xfrm>
            <a:off x="0" y="0"/>
            <a:ext cx="12192000" cy="600164"/>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
                <a:ea typeface="Arial "/>
                <a:cs typeface="Arial "/>
                <a:sym typeface="Arial "/>
              </a:rPr>
              <a:t>       1.  Provision of Data or Information on Debt Securities to Various Agencies/Offices</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800"/>
              <a:buFont typeface="Arial"/>
              <a:buNone/>
            </a:pPr>
            <a:endParaRPr sz="800" b="1" i="0" u="none" strike="noStrike" cap="none">
              <a:solidFill>
                <a:srgbClr val="FEE599"/>
              </a:solidFill>
              <a:latin typeface="Arial "/>
              <a:ea typeface="Arial "/>
              <a:cs typeface="Arial "/>
              <a:sym typeface="Arial "/>
            </a:endParaRPr>
          </a:p>
          <a:p>
            <a:pPr marL="0" marR="0" lvl="1" indent="0" algn="l" rtl="0">
              <a:lnSpc>
                <a:spcPct val="100000"/>
              </a:lnSpc>
              <a:spcBef>
                <a:spcPts val="0"/>
              </a:spcBef>
              <a:spcAft>
                <a:spcPts val="0"/>
              </a:spcAft>
              <a:buClr>
                <a:srgbClr val="000000"/>
              </a:buClr>
              <a:buSzPts val="500"/>
              <a:buFont typeface="Arial"/>
              <a:buNone/>
            </a:pPr>
            <a:endParaRPr sz="500" b="1" i="0" u="none" strike="noStrike" cap="none">
              <a:solidFill>
                <a:srgbClr val="FEE599"/>
              </a:solidFill>
              <a:latin typeface="Arial "/>
              <a:ea typeface="Arial "/>
              <a:cs typeface="Arial "/>
              <a:sym typeface="Arial "/>
            </a:endParaRPr>
          </a:p>
        </p:txBody>
      </p:sp>
      <p:pic>
        <p:nvPicPr>
          <p:cNvPr id="365" name="Google Shape;365;p19"/>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grpSp>
        <p:nvGrpSpPr>
          <p:cNvPr id="131" name="Google Shape;131;p2"/>
          <p:cNvGrpSpPr/>
          <p:nvPr/>
        </p:nvGrpSpPr>
        <p:grpSpPr>
          <a:xfrm>
            <a:off x="-1" y="0"/>
            <a:ext cx="6346181" cy="6858000"/>
            <a:chOff x="-1" y="0"/>
            <a:chExt cx="6346181" cy="6858000"/>
          </a:xfrm>
        </p:grpSpPr>
        <p:pic>
          <p:nvPicPr>
            <p:cNvPr id="132" name="Google Shape;132;p2"/>
            <p:cNvPicPr preferRelativeResize="0"/>
            <p:nvPr/>
          </p:nvPicPr>
          <p:blipFill rotWithShape="1">
            <a:blip r:embed="rId3">
              <a:alphaModFix/>
            </a:blip>
            <a:srcRect/>
            <a:stretch/>
          </p:blipFill>
          <p:spPr>
            <a:xfrm>
              <a:off x="-1" y="0"/>
              <a:ext cx="6346181" cy="6858000"/>
            </a:xfrm>
            <a:prstGeom prst="rect">
              <a:avLst/>
            </a:prstGeom>
            <a:noFill/>
            <a:ln>
              <a:noFill/>
            </a:ln>
          </p:spPr>
        </p:pic>
        <p:pic>
          <p:nvPicPr>
            <p:cNvPr id="133" name="Google Shape;133;p2"/>
            <p:cNvPicPr preferRelativeResize="0"/>
            <p:nvPr/>
          </p:nvPicPr>
          <p:blipFill rotWithShape="1">
            <a:blip r:embed="rId4">
              <a:alphaModFix/>
            </a:blip>
            <a:srcRect/>
            <a:stretch/>
          </p:blipFill>
          <p:spPr>
            <a:xfrm>
              <a:off x="1589533" y="4459536"/>
              <a:ext cx="3079749" cy="1733549"/>
            </a:xfrm>
            <a:prstGeom prst="rect">
              <a:avLst/>
            </a:prstGeom>
            <a:noFill/>
            <a:ln>
              <a:noFill/>
            </a:ln>
          </p:spPr>
        </p:pic>
        <p:sp>
          <p:nvSpPr>
            <p:cNvPr id="134" name="Google Shape;134;p2"/>
            <p:cNvSpPr/>
            <p:nvPr/>
          </p:nvSpPr>
          <p:spPr>
            <a:xfrm>
              <a:off x="1325346" y="452766"/>
              <a:ext cx="4248150" cy="1028700"/>
            </a:xfrm>
            <a:custGeom>
              <a:avLst/>
              <a:gdLst/>
              <a:ahLst/>
              <a:cxnLst/>
              <a:rect l="l" t="t" r="r" b="b"/>
              <a:pathLst>
                <a:path w="6372225" h="1543050" extrusionOk="0">
                  <a:moveTo>
                    <a:pt x="5837391" y="1543040"/>
                  </a:moveTo>
                  <a:lnTo>
                    <a:pt x="725407" y="1543040"/>
                  </a:lnTo>
                  <a:lnTo>
                    <a:pt x="654589" y="1542657"/>
                  </a:lnTo>
                  <a:lnTo>
                    <a:pt x="590694" y="1541335"/>
                  </a:lnTo>
                  <a:lnTo>
                    <a:pt x="533311" y="1538816"/>
                  </a:lnTo>
                  <a:lnTo>
                    <a:pt x="482031" y="1534840"/>
                  </a:lnTo>
                  <a:lnTo>
                    <a:pt x="436444" y="1529149"/>
                  </a:lnTo>
                  <a:lnTo>
                    <a:pt x="396140" y="1521484"/>
                  </a:lnTo>
                  <a:lnTo>
                    <a:pt x="329744" y="1499199"/>
                  </a:lnTo>
                  <a:lnTo>
                    <a:pt x="139151" y="1408365"/>
                  </a:lnTo>
                  <a:lnTo>
                    <a:pt x="95118" y="1380442"/>
                  </a:lnTo>
                  <a:lnTo>
                    <a:pt x="63265" y="1346098"/>
                  </a:lnTo>
                  <a:lnTo>
                    <a:pt x="33672" y="1288277"/>
                  </a:lnTo>
                  <a:lnTo>
                    <a:pt x="14832" y="1211838"/>
                  </a:lnTo>
                  <a:lnTo>
                    <a:pt x="8742" y="1165517"/>
                  </a:lnTo>
                  <a:lnTo>
                    <a:pt x="4495" y="1113197"/>
                  </a:lnTo>
                  <a:lnTo>
                    <a:pt x="1810" y="1054430"/>
                  </a:lnTo>
                  <a:lnTo>
                    <a:pt x="405" y="988769"/>
                  </a:lnTo>
                  <a:lnTo>
                    <a:pt x="0" y="915765"/>
                  </a:lnTo>
                  <a:lnTo>
                    <a:pt x="0" y="536441"/>
                  </a:lnTo>
                  <a:lnTo>
                    <a:pt x="457" y="459386"/>
                  </a:lnTo>
                  <a:lnTo>
                    <a:pt x="2053" y="390531"/>
                  </a:lnTo>
                  <a:lnTo>
                    <a:pt x="5121" y="329345"/>
                  </a:lnTo>
                  <a:lnTo>
                    <a:pt x="9995" y="275296"/>
                  </a:lnTo>
                  <a:lnTo>
                    <a:pt x="17010" y="227852"/>
                  </a:lnTo>
                  <a:lnTo>
                    <a:pt x="26499" y="186482"/>
                  </a:lnTo>
                  <a:lnTo>
                    <a:pt x="54238" y="119837"/>
                  </a:lnTo>
                  <a:lnTo>
                    <a:pt x="82798" y="83058"/>
                  </a:lnTo>
                  <a:lnTo>
                    <a:pt x="138993" y="43916"/>
                  </a:lnTo>
                  <a:lnTo>
                    <a:pt x="174733" y="29939"/>
                  </a:lnTo>
                  <a:lnTo>
                    <a:pt x="216386" y="19177"/>
                  </a:lnTo>
                  <a:lnTo>
                    <a:pt x="264562" y="11239"/>
                  </a:lnTo>
                  <a:lnTo>
                    <a:pt x="319877" y="5741"/>
                  </a:lnTo>
                  <a:lnTo>
                    <a:pt x="382941" y="2293"/>
                  </a:lnTo>
                  <a:lnTo>
                    <a:pt x="454368" y="508"/>
                  </a:lnTo>
                  <a:lnTo>
                    <a:pt x="534771" y="0"/>
                  </a:lnTo>
                  <a:lnTo>
                    <a:pt x="5646211" y="0"/>
                  </a:lnTo>
                  <a:lnTo>
                    <a:pt x="5716962" y="382"/>
                  </a:lnTo>
                  <a:lnTo>
                    <a:pt x="5780804" y="1700"/>
                  </a:lnTo>
                  <a:lnTo>
                    <a:pt x="5838145" y="4213"/>
                  </a:lnTo>
                  <a:lnTo>
                    <a:pt x="5889394" y="8179"/>
                  </a:lnTo>
                  <a:lnTo>
                    <a:pt x="5934958" y="13856"/>
                  </a:lnTo>
                  <a:lnTo>
                    <a:pt x="5975247" y="21503"/>
                  </a:lnTo>
                  <a:lnTo>
                    <a:pt x="6041634" y="43739"/>
                  </a:lnTo>
                  <a:lnTo>
                    <a:pt x="6232856" y="134424"/>
                  </a:lnTo>
                  <a:lnTo>
                    <a:pt x="6277056" y="162412"/>
                  </a:lnTo>
                  <a:lnTo>
                    <a:pt x="6308953" y="196796"/>
                  </a:lnTo>
                  <a:lnTo>
                    <a:pt x="6338550" y="254625"/>
                  </a:lnTo>
                  <a:lnTo>
                    <a:pt x="6357392" y="331072"/>
                  </a:lnTo>
                  <a:lnTo>
                    <a:pt x="6363483" y="377399"/>
                  </a:lnTo>
                  <a:lnTo>
                    <a:pt x="6367730" y="429724"/>
                  </a:lnTo>
                  <a:lnTo>
                    <a:pt x="6370415" y="488497"/>
                  </a:lnTo>
                  <a:lnTo>
                    <a:pt x="6371819" y="554165"/>
                  </a:lnTo>
                  <a:lnTo>
                    <a:pt x="6372224" y="627177"/>
                  </a:lnTo>
                  <a:lnTo>
                    <a:pt x="6372224" y="1006541"/>
                  </a:lnTo>
                  <a:lnTo>
                    <a:pt x="6371819" y="1079553"/>
                  </a:lnTo>
                  <a:lnTo>
                    <a:pt x="6370415" y="1145221"/>
                  </a:lnTo>
                  <a:lnTo>
                    <a:pt x="6367730" y="1203994"/>
                  </a:lnTo>
                  <a:lnTo>
                    <a:pt x="6363483" y="1256319"/>
                  </a:lnTo>
                  <a:lnTo>
                    <a:pt x="6357392" y="1302646"/>
                  </a:lnTo>
                  <a:lnTo>
                    <a:pt x="6349175" y="1343421"/>
                  </a:lnTo>
                  <a:lnTo>
                    <a:pt x="6325237" y="1410109"/>
                  </a:lnTo>
                  <a:lnTo>
                    <a:pt x="6289416" y="1459969"/>
                  </a:lnTo>
                  <a:lnTo>
                    <a:pt x="6233213" y="1499120"/>
                  </a:lnTo>
                  <a:lnTo>
                    <a:pt x="6197468" y="1513098"/>
                  </a:lnTo>
                  <a:lnTo>
                    <a:pt x="6155812" y="1523862"/>
                  </a:lnTo>
                  <a:lnTo>
                    <a:pt x="6107630" y="1531800"/>
                  </a:lnTo>
                  <a:lnTo>
                    <a:pt x="6052310" y="1537299"/>
                  </a:lnTo>
                  <a:lnTo>
                    <a:pt x="5989239" y="1540747"/>
                  </a:lnTo>
                  <a:lnTo>
                    <a:pt x="5917803" y="1542532"/>
                  </a:lnTo>
                  <a:lnTo>
                    <a:pt x="5837391" y="154304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2"/>
            <p:cNvSpPr/>
            <p:nvPr/>
          </p:nvSpPr>
          <p:spPr>
            <a:xfrm>
              <a:off x="1331971" y="459410"/>
              <a:ext cx="4107604" cy="955040"/>
            </a:xfrm>
            <a:custGeom>
              <a:avLst/>
              <a:gdLst/>
              <a:ahLst/>
              <a:cxnLst/>
              <a:rect l="l" t="t" r="r" b="b"/>
              <a:pathLst>
                <a:path w="6161405" h="1432560" extrusionOk="0">
                  <a:moveTo>
                    <a:pt x="5636287" y="1432274"/>
                  </a:moveTo>
                  <a:lnTo>
                    <a:pt x="524835" y="1432274"/>
                  </a:lnTo>
                  <a:lnTo>
                    <a:pt x="455137" y="1431936"/>
                  </a:lnTo>
                  <a:lnTo>
                    <a:pt x="391861" y="1430716"/>
                  </a:lnTo>
                  <a:lnTo>
                    <a:pt x="334699" y="1428305"/>
                  </a:lnTo>
                  <a:lnTo>
                    <a:pt x="283343" y="1424394"/>
                  </a:lnTo>
                  <a:lnTo>
                    <a:pt x="237485" y="1418675"/>
                  </a:lnTo>
                  <a:lnTo>
                    <a:pt x="196817" y="1410837"/>
                  </a:lnTo>
                  <a:lnTo>
                    <a:pt x="129820" y="1387575"/>
                  </a:lnTo>
                  <a:lnTo>
                    <a:pt x="79889" y="1352135"/>
                  </a:lnTo>
                  <a:lnTo>
                    <a:pt x="44560" y="1302048"/>
                  </a:lnTo>
                  <a:lnTo>
                    <a:pt x="21370" y="1234842"/>
                  </a:lnTo>
                  <a:lnTo>
                    <a:pt x="13557" y="1194047"/>
                  </a:lnTo>
                  <a:lnTo>
                    <a:pt x="7855" y="1148045"/>
                  </a:lnTo>
                  <a:lnTo>
                    <a:pt x="3956" y="1096529"/>
                  </a:lnTo>
                  <a:lnTo>
                    <a:pt x="1553" y="1039188"/>
                  </a:lnTo>
                  <a:lnTo>
                    <a:pt x="337" y="975714"/>
                  </a:lnTo>
                  <a:lnTo>
                    <a:pt x="0" y="905799"/>
                  </a:lnTo>
                  <a:lnTo>
                    <a:pt x="0" y="526475"/>
                  </a:lnTo>
                  <a:lnTo>
                    <a:pt x="337" y="456559"/>
                  </a:lnTo>
                  <a:lnTo>
                    <a:pt x="1553" y="393085"/>
                  </a:lnTo>
                  <a:lnTo>
                    <a:pt x="3956" y="335745"/>
                  </a:lnTo>
                  <a:lnTo>
                    <a:pt x="7855" y="284228"/>
                  </a:lnTo>
                  <a:lnTo>
                    <a:pt x="13557" y="238227"/>
                  </a:lnTo>
                  <a:lnTo>
                    <a:pt x="21370" y="197432"/>
                  </a:lnTo>
                  <a:lnTo>
                    <a:pt x="44560" y="130226"/>
                  </a:lnTo>
                  <a:lnTo>
                    <a:pt x="79889" y="80138"/>
                  </a:lnTo>
                  <a:lnTo>
                    <a:pt x="129820" y="44699"/>
                  </a:lnTo>
                  <a:lnTo>
                    <a:pt x="196817" y="21436"/>
                  </a:lnTo>
                  <a:lnTo>
                    <a:pt x="237485" y="13599"/>
                  </a:lnTo>
                  <a:lnTo>
                    <a:pt x="283343" y="7880"/>
                  </a:lnTo>
                  <a:lnTo>
                    <a:pt x="334699" y="3969"/>
                  </a:lnTo>
                  <a:lnTo>
                    <a:pt x="391861" y="1558"/>
                  </a:lnTo>
                  <a:lnTo>
                    <a:pt x="455137" y="338"/>
                  </a:lnTo>
                  <a:lnTo>
                    <a:pt x="524835" y="0"/>
                  </a:lnTo>
                  <a:lnTo>
                    <a:pt x="5636287" y="0"/>
                  </a:lnTo>
                  <a:lnTo>
                    <a:pt x="5705984" y="338"/>
                  </a:lnTo>
                  <a:lnTo>
                    <a:pt x="5769260" y="1558"/>
                  </a:lnTo>
                  <a:lnTo>
                    <a:pt x="5826422" y="3969"/>
                  </a:lnTo>
                  <a:lnTo>
                    <a:pt x="5877777" y="7880"/>
                  </a:lnTo>
                  <a:lnTo>
                    <a:pt x="5923635" y="13599"/>
                  </a:lnTo>
                  <a:lnTo>
                    <a:pt x="5964303" y="21436"/>
                  </a:lnTo>
                  <a:lnTo>
                    <a:pt x="6031299" y="44699"/>
                  </a:lnTo>
                  <a:lnTo>
                    <a:pt x="6081230" y="80138"/>
                  </a:lnTo>
                  <a:lnTo>
                    <a:pt x="6116558" y="130226"/>
                  </a:lnTo>
                  <a:lnTo>
                    <a:pt x="6139748" y="197432"/>
                  </a:lnTo>
                  <a:lnTo>
                    <a:pt x="6147561" y="238227"/>
                  </a:lnTo>
                  <a:lnTo>
                    <a:pt x="6153262" y="284228"/>
                  </a:lnTo>
                  <a:lnTo>
                    <a:pt x="6157161" y="335745"/>
                  </a:lnTo>
                  <a:lnTo>
                    <a:pt x="6159564" y="393085"/>
                  </a:lnTo>
                  <a:lnTo>
                    <a:pt x="6160781" y="456559"/>
                  </a:lnTo>
                  <a:lnTo>
                    <a:pt x="6161118" y="526475"/>
                  </a:lnTo>
                  <a:lnTo>
                    <a:pt x="6161118" y="905799"/>
                  </a:lnTo>
                  <a:lnTo>
                    <a:pt x="6160781" y="975714"/>
                  </a:lnTo>
                  <a:lnTo>
                    <a:pt x="6159564" y="1039188"/>
                  </a:lnTo>
                  <a:lnTo>
                    <a:pt x="6157161" y="1096529"/>
                  </a:lnTo>
                  <a:lnTo>
                    <a:pt x="6153262" y="1148045"/>
                  </a:lnTo>
                  <a:lnTo>
                    <a:pt x="6147561" y="1194047"/>
                  </a:lnTo>
                  <a:lnTo>
                    <a:pt x="6139748" y="1234842"/>
                  </a:lnTo>
                  <a:lnTo>
                    <a:pt x="6116558" y="1302048"/>
                  </a:lnTo>
                  <a:lnTo>
                    <a:pt x="6081230" y="1352135"/>
                  </a:lnTo>
                  <a:lnTo>
                    <a:pt x="6031299" y="1387575"/>
                  </a:lnTo>
                  <a:lnTo>
                    <a:pt x="5964303" y="1410837"/>
                  </a:lnTo>
                  <a:lnTo>
                    <a:pt x="5923635" y="1418675"/>
                  </a:lnTo>
                  <a:lnTo>
                    <a:pt x="5877777" y="1424394"/>
                  </a:lnTo>
                  <a:lnTo>
                    <a:pt x="5826422" y="1428305"/>
                  </a:lnTo>
                  <a:lnTo>
                    <a:pt x="5769260" y="1430716"/>
                  </a:lnTo>
                  <a:lnTo>
                    <a:pt x="5705984" y="1431936"/>
                  </a:lnTo>
                  <a:lnTo>
                    <a:pt x="5636287" y="1432274"/>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2"/>
            <p:cNvSpPr/>
            <p:nvPr/>
          </p:nvSpPr>
          <p:spPr>
            <a:xfrm>
              <a:off x="1331971" y="459410"/>
              <a:ext cx="4107604" cy="955040"/>
            </a:xfrm>
            <a:custGeom>
              <a:avLst/>
              <a:gdLst/>
              <a:ahLst/>
              <a:cxnLst/>
              <a:rect l="l" t="t" r="r" b="b"/>
              <a:pathLst>
                <a:path w="6161405" h="1432560" extrusionOk="0">
                  <a:moveTo>
                    <a:pt x="5636287" y="0"/>
                  </a:moveTo>
                  <a:lnTo>
                    <a:pt x="5705984" y="338"/>
                  </a:lnTo>
                  <a:lnTo>
                    <a:pt x="5769260" y="1558"/>
                  </a:lnTo>
                  <a:lnTo>
                    <a:pt x="5826422" y="3969"/>
                  </a:lnTo>
                  <a:lnTo>
                    <a:pt x="5877777" y="7880"/>
                  </a:lnTo>
                  <a:lnTo>
                    <a:pt x="5923635" y="13599"/>
                  </a:lnTo>
                  <a:lnTo>
                    <a:pt x="5964303" y="21436"/>
                  </a:lnTo>
                  <a:lnTo>
                    <a:pt x="6031299" y="44699"/>
                  </a:lnTo>
                  <a:lnTo>
                    <a:pt x="6081230" y="80138"/>
                  </a:lnTo>
                  <a:lnTo>
                    <a:pt x="6116558" y="130226"/>
                  </a:lnTo>
                  <a:lnTo>
                    <a:pt x="6139748" y="197432"/>
                  </a:lnTo>
                  <a:lnTo>
                    <a:pt x="6147561" y="238227"/>
                  </a:lnTo>
                  <a:lnTo>
                    <a:pt x="6153262" y="284228"/>
                  </a:lnTo>
                  <a:lnTo>
                    <a:pt x="6157161" y="335745"/>
                  </a:lnTo>
                  <a:lnTo>
                    <a:pt x="6159564" y="393085"/>
                  </a:lnTo>
                  <a:lnTo>
                    <a:pt x="6160781" y="456559"/>
                  </a:lnTo>
                  <a:lnTo>
                    <a:pt x="6161118" y="526475"/>
                  </a:lnTo>
                  <a:lnTo>
                    <a:pt x="6161118" y="905799"/>
                  </a:lnTo>
                  <a:lnTo>
                    <a:pt x="6160781" y="975714"/>
                  </a:lnTo>
                  <a:lnTo>
                    <a:pt x="6159564" y="1039188"/>
                  </a:lnTo>
                  <a:lnTo>
                    <a:pt x="6157161" y="1096529"/>
                  </a:lnTo>
                  <a:lnTo>
                    <a:pt x="6153262" y="1148045"/>
                  </a:lnTo>
                  <a:lnTo>
                    <a:pt x="6147561" y="1194047"/>
                  </a:lnTo>
                  <a:lnTo>
                    <a:pt x="6139748" y="1234842"/>
                  </a:lnTo>
                  <a:lnTo>
                    <a:pt x="6116558" y="1302048"/>
                  </a:lnTo>
                  <a:lnTo>
                    <a:pt x="6081230" y="1352135"/>
                  </a:lnTo>
                  <a:lnTo>
                    <a:pt x="6031299" y="1387575"/>
                  </a:lnTo>
                  <a:lnTo>
                    <a:pt x="5964303" y="1410837"/>
                  </a:lnTo>
                  <a:lnTo>
                    <a:pt x="5923635" y="1418675"/>
                  </a:lnTo>
                  <a:lnTo>
                    <a:pt x="5877777" y="1424394"/>
                  </a:lnTo>
                  <a:lnTo>
                    <a:pt x="5826422" y="1428305"/>
                  </a:lnTo>
                  <a:lnTo>
                    <a:pt x="5769260" y="1430716"/>
                  </a:lnTo>
                  <a:lnTo>
                    <a:pt x="5705984" y="1431936"/>
                  </a:lnTo>
                  <a:lnTo>
                    <a:pt x="5636287" y="1432274"/>
                  </a:lnTo>
                  <a:lnTo>
                    <a:pt x="524835" y="1432274"/>
                  </a:lnTo>
                  <a:lnTo>
                    <a:pt x="455137" y="1431936"/>
                  </a:lnTo>
                  <a:lnTo>
                    <a:pt x="391861" y="1430716"/>
                  </a:lnTo>
                  <a:lnTo>
                    <a:pt x="334699" y="1428305"/>
                  </a:lnTo>
                  <a:lnTo>
                    <a:pt x="283343" y="1424394"/>
                  </a:lnTo>
                  <a:lnTo>
                    <a:pt x="237485" y="1418675"/>
                  </a:lnTo>
                  <a:lnTo>
                    <a:pt x="196817" y="1410837"/>
                  </a:lnTo>
                  <a:lnTo>
                    <a:pt x="129820" y="1387575"/>
                  </a:lnTo>
                  <a:lnTo>
                    <a:pt x="79889" y="1352135"/>
                  </a:lnTo>
                  <a:lnTo>
                    <a:pt x="44560" y="1302048"/>
                  </a:lnTo>
                  <a:lnTo>
                    <a:pt x="21370" y="1234842"/>
                  </a:lnTo>
                  <a:lnTo>
                    <a:pt x="13557" y="1194047"/>
                  </a:lnTo>
                  <a:lnTo>
                    <a:pt x="7855" y="1148045"/>
                  </a:lnTo>
                  <a:lnTo>
                    <a:pt x="3956" y="1096529"/>
                  </a:lnTo>
                  <a:lnTo>
                    <a:pt x="1553" y="1039188"/>
                  </a:lnTo>
                  <a:lnTo>
                    <a:pt x="337" y="975714"/>
                  </a:lnTo>
                  <a:lnTo>
                    <a:pt x="0" y="905799"/>
                  </a:lnTo>
                  <a:lnTo>
                    <a:pt x="0" y="526475"/>
                  </a:lnTo>
                  <a:lnTo>
                    <a:pt x="337" y="456559"/>
                  </a:lnTo>
                  <a:lnTo>
                    <a:pt x="1553" y="393085"/>
                  </a:lnTo>
                  <a:lnTo>
                    <a:pt x="3956" y="335745"/>
                  </a:lnTo>
                  <a:lnTo>
                    <a:pt x="7855" y="284228"/>
                  </a:lnTo>
                  <a:lnTo>
                    <a:pt x="13557" y="238227"/>
                  </a:lnTo>
                  <a:lnTo>
                    <a:pt x="21370" y="197432"/>
                  </a:lnTo>
                  <a:lnTo>
                    <a:pt x="44560" y="130226"/>
                  </a:lnTo>
                  <a:lnTo>
                    <a:pt x="79889" y="80138"/>
                  </a:lnTo>
                  <a:lnTo>
                    <a:pt x="129820" y="44699"/>
                  </a:lnTo>
                  <a:lnTo>
                    <a:pt x="196817" y="21436"/>
                  </a:lnTo>
                  <a:lnTo>
                    <a:pt x="237485" y="13599"/>
                  </a:lnTo>
                  <a:lnTo>
                    <a:pt x="283343" y="7880"/>
                  </a:lnTo>
                  <a:lnTo>
                    <a:pt x="334699" y="3969"/>
                  </a:lnTo>
                  <a:lnTo>
                    <a:pt x="391861" y="1558"/>
                  </a:lnTo>
                  <a:lnTo>
                    <a:pt x="455137" y="338"/>
                  </a:lnTo>
                  <a:lnTo>
                    <a:pt x="524835" y="0"/>
                  </a:lnTo>
                  <a:lnTo>
                    <a:pt x="5636287" y="0"/>
                  </a:lnTo>
                  <a:close/>
                </a:path>
              </a:pathLst>
            </a:custGeom>
            <a:noFill/>
            <a:ln w="137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7" name="Google Shape;137;p2"/>
            <p:cNvPicPr preferRelativeResize="0"/>
            <p:nvPr/>
          </p:nvPicPr>
          <p:blipFill rotWithShape="1">
            <a:blip r:embed="rId5">
              <a:alphaModFix/>
            </a:blip>
            <a:srcRect/>
            <a:stretch/>
          </p:blipFill>
          <p:spPr>
            <a:xfrm>
              <a:off x="811339" y="2965227"/>
              <a:ext cx="513931" cy="539432"/>
            </a:xfrm>
            <a:prstGeom prst="rect">
              <a:avLst/>
            </a:prstGeom>
            <a:noFill/>
            <a:ln>
              <a:noFill/>
            </a:ln>
          </p:spPr>
        </p:pic>
        <p:sp>
          <p:nvSpPr>
            <p:cNvPr id="138" name="Google Shape;138;p2"/>
            <p:cNvSpPr/>
            <p:nvPr/>
          </p:nvSpPr>
          <p:spPr>
            <a:xfrm>
              <a:off x="811671" y="1773851"/>
              <a:ext cx="520277" cy="495300"/>
            </a:xfrm>
            <a:custGeom>
              <a:avLst/>
              <a:gdLst/>
              <a:ahLst/>
              <a:cxnLst/>
              <a:rect l="l" t="t" r="r" b="b"/>
              <a:pathLst>
                <a:path w="780414" h="742950" extrusionOk="0">
                  <a:moveTo>
                    <a:pt x="125861" y="599251"/>
                  </a:moveTo>
                  <a:lnTo>
                    <a:pt x="134418" y="258792"/>
                  </a:lnTo>
                  <a:lnTo>
                    <a:pt x="198015" y="258810"/>
                  </a:lnTo>
                  <a:lnTo>
                    <a:pt x="207792" y="599249"/>
                  </a:lnTo>
                  <a:lnTo>
                    <a:pt x="125861" y="599251"/>
                  </a:lnTo>
                  <a:close/>
                </a:path>
                <a:path w="780414" h="742950" extrusionOk="0">
                  <a:moveTo>
                    <a:pt x="780045" y="742900"/>
                  </a:moveTo>
                  <a:lnTo>
                    <a:pt x="0" y="742896"/>
                  </a:lnTo>
                  <a:lnTo>
                    <a:pt x="0" y="699100"/>
                  </a:lnTo>
                  <a:lnTo>
                    <a:pt x="36670" y="699100"/>
                  </a:lnTo>
                  <a:lnTo>
                    <a:pt x="36670" y="655295"/>
                  </a:lnTo>
                  <a:lnTo>
                    <a:pt x="74480" y="655295"/>
                  </a:lnTo>
                  <a:lnTo>
                    <a:pt x="74480" y="611491"/>
                  </a:lnTo>
                  <a:lnTo>
                    <a:pt x="705565" y="611492"/>
                  </a:lnTo>
                  <a:lnTo>
                    <a:pt x="705565" y="655297"/>
                  </a:lnTo>
                  <a:lnTo>
                    <a:pt x="743377" y="655297"/>
                  </a:lnTo>
                  <a:lnTo>
                    <a:pt x="743374" y="699101"/>
                  </a:lnTo>
                  <a:lnTo>
                    <a:pt x="780045" y="699101"/>
                  </a:lnTo>
                  <a:lnTo>
                    <a:pt x="780045" y="742900"/>
                  </a:lnTo>
                  <a:close/>
                </a:path>
                <a:path w="780414" h="742950" extrusionOk="0">
                  <a:moveTo>
                    <a:pt x="738470" y="190525"/>
                  </a:moveTo>
                  <a:lnTo>
                    <a:pt x="41540" y="190523"/>
                  </a:lnTo>
                  <a:lnTo>
                    <a:pt x="41538" y="163751"/>
                  </a:lnTo>
                  <a:lnTo>
                    <a:pt x="390013" y="0"/>
                  </a:lnTo>
                  <a:lnTo>
                    <a:pt x="738470" y="163751"/>
                  </a:lnTo>
                  <a:lnTo>
                    <a:pt x="738470" y="190525"/>
                  </a:lnTo>
                  <a:close/>
                </a:path>
                <a:path w="780414" h="742950" extrusionOk="0">
                  <a:moveTo>
                    <a:pt x="671302" y="246567"/>
                  </a:moveTo>
                  <a:lnTo>
                    <a:pt x="108723" y="246567"/>
                  </a:lnTo>
                  <a:lnTo>
                    <a:pt x="108723" y="202770"/>
                  </a:lnTo>
                  <a:lnTo>
                    <a:pt x="671302" y="202770"/>
                  </a:lnTo>
                  <a:lnTo>
                    <a:pt x="671302" y="246567"/>
                  </a:lnTo>
                  <a:close/>
                </a:path>
                <a:path w="780414" h="742950" extrusionOk="0">
                  <a:moveTo>
                    <a:pt x="654177" y="599267"/>
                  </a:moveTo>
                  <a:lnTo>
                    <a:pt x="572248" y="599263"/>
                  </a:lnTo>
                  <a:lnTo>
                    <a:pt x="580801" y="258808"/>
                  </a:lnTo>
                  <a:lnTo>
                    <a:pt x="644398" y="258808"/>
                  </a:lnTo>
                  <a:lnTo>
                    <a:pt x="654177" y="599267"/>
                  </a:lnTo>
                  <a:close/>
                </a:path>
                <a:path w="780414" h="742950" extrusionOk="0">
                  <a:moveTo>
                    <a:pt x="423450" y="599251"/>
                  </a:moveTo>
                  <a:lnTo>
                    <a:pt x="432007" y="258792"/>
                  </a:lnTo>
                  <a:lnTo>
                    <a:pt x="495604" y="258810"/>
                  </a:lnTo>
                  <a:lnTo>
                    <a:pt x="505383" y="599249"/>
                  </a:lnTo>
                  <a:lnTo>
                    <a:pt x="423450" y="599251"/>
                  </a:lnTo>
                  <a:close/>
                </a:path>
                <a:path w="780414" h="742950" extrusionOk="0">
                  <a:moveTo>
                    <a:pt x="356591" y="599263"/>
                  </a:moveTo>
                  <a:lnTo>
                    <a:pt x="274656" y="599263"/>
                  </a:lnTo>
                  <a:lnTo>
                    <a:pt x="283213" y="258808"/>
                  </a:lnTo>
                  <a:lnTo>
                    <a:pt x="346807" y="258808"/>
                  </a:lnTo>
                  <a:lnTo>
                    <a:pt x="356591" y="599263"/>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39" name="Google Shape;139;p2"/>
          <p:cNvPicPr preferRelativeResize="0"/>
          <p:nvPr/>
        </p:nvPicPr>
        <p:blipFill rotWithShape="1">
          <a:blip r:embed="rId6">
            <a:alphaModFix/>
          </a:blip>
          <a:srcRect/>
          <a:stretch/>
        </p:blipFill>
        <p:spPr>
          <a:xfrm>
            <a:off x="8054817" y="4555003"/>
            <a:ext cx="2254249" cy="1854199"/>
          </a:xfrm>
          <a:prstGeom prst="rect">
            <a:avLst/>
          </a:prstGeom>
          <a:noFill/>
          <a:ln>
            <a:noFill/>
          </a:ln>
        </p:spPr>
      </p:pic>
      <p:grpSp>
        <p:nvGrpSpPr>
          <p:cNvPr id="140" name="Google Shape;140;p2"/>
          <p:cNvGrpSpPr/>
          <p:nvPr/>
        </p:nvGrpSpPr>
        <p:grpSpPr>
          <a:xfrm>
            <a:off x="6687567" y="452766"/>
            <a:ext cx="4248150" cy="1028700"/>
            <a:chOff x="6687567" y="452766"/>
            <a:chExt cx="4248150" cy="1028700"/>
          </a:xfrm>
        </p:grpSpPr>
        <p:sp>
          <p:nvSpPr>
            <p:cNvPr id="141" name="Google Shape;141;p2"/>
            <p:cNvSpPr/>
            <p:nvPr/>
          </p:nvSpPr>
          <p:spPr>
            <a:xfrm>
              <a:off x="6687567" y="452766"/>
              <a:ext cx="4248150" cy="1028700"/>
            </a:xfrm>
            <a:custGeom>
              <a:avLst/>
              <a:gdLst/>
              <a:ahLst/>
              <a:cxnLst/>
              <a:rect l="l" t="t" r="r" b="b"/>
              <a:pathLst>
                <a:path w="6372225" h="1543050" extrusionOk="0">
                  <a:moveTo>
                    <a:pt x="5837391" y="1543040"/>
                  </a:moveTo>
                  <a:lnTo>
                    <a:pt x="725407" y="1543040"/>
                  </a:lnTo>
                  <a:lnTo>
                    <a:pt x="654589" y="1542657"/>
                  </a:lnTo>
                  <a:lnTo>
                    <a:pt x="590694" y="1541335"/>
                  </a:lnTo>
                  <a:lnTo>
                    <a:pt x="533311" y="1538816"/>
                  </a:lnTo>
                  <a:lnTo>
                    <a:pt x="482031" y="1534840"/>
                  </a:lnTo>
                  <a:lnTo>
                    <a:pt x="436444" y="1529149"/>
                  </a:lnTo>
                  <a:lnTo>
                    <a:pt x="396140" y="1521484"/>
                  </a:lnTo>
                  <a:lnTo>
                    <a:pt x="329744" y="1499199"/>
                  </a:lnTo>
                  <a:lnTo>
                    <a:pt x="139151" y="1408365"/>
                  </a:lnTo>
                  <a:lnTo>
                    <a:pt x="95118" y="1380442"/>
                  </a:lnTo>
                  <a:lnTo>
                    <a:pt x="63265" y="1346098"/>
                  </a:lnTo>
                  <a:lnTo>
                    <a:pt x="33672" y="1288277"/>
                  </a:lnTo>
                  <a:lnTo>
                    <a:pt x="14832" y="1211838"/>
                  </a:lnTo>
                  <a:lnTo>
                    <a:pt x="8742" y="1165517"/>
                  </a:lnTo>
                  <a:lnTo>
                    <a:pt x="4495" y="1113197"/>
                  </a:lnTo>
                  <a:lnTo>
                    <a:pt x="1810" y="1054430"/>
                  </a:lnTo>
                  <a:lnTo>
                    <a:pt x="405" y="988769"/>
                  </a:lnTo>
                  <a:lnTo>
                    <a:pt x="0" y="915765"/>
                  </a:lnTo>
                  <a:lnTo>
                    <a:pt x="0" y="536441"/>
                  </a:lnTo>
                  <a:lnTo>
                    <a:pt x="457" y="459386"/>
                  </a:lnTo>
                  <a:lnTo>
                    <a:pt x="2053" y="390531"/>
                  </a:lnTo>
                  <a:lnTo>
                    <a:pt x="5121" y="329345"/>
                  </a:lnTo>
                  <a:lnTo>
                    <a:pt x="9995" y="275296"/>
                  </a:lnTo>
                  <a:lnTo>
                    <a:pt x="17010" y="227852"/>
                  </a:lnTo>
                  <a:lnTo>
                    <a:pt x="26499" y="186482"/>
                  </a:lnTo>
                  <a:lnTo>
                    <a:pt x="54238" y="119837"/>
                  </a:lnTo>
                  <a:lnTo>
                    <a:pt x="82798" y="83058"/>
                  </a:lnTo>
                  <a:lnTo>
                    <a:pt x="138993" y="43916"/>
                  </a:lnTo>
                  <a:lnTo>
                    <a:pt x="174733" y="29939"/>
                  </a:lnTo>
                  <a:lnTo>
                    <a:pt x="216386" y="19177"/>
                  </a:lnTo>
                  <a:lnTo>
                    <a:pt x="264562" y="11239"/>
                  </a:lnTo>
                  <a:lnTo>
                    <a:pt x="319877" y="5741"/>
                  </a:lnTo>
                  <a:lnTo>
                    <a:pt x="382941" y="2293"/>
                  </a:lnTo>
                  <a:lnTo>
                    <a:pt x="454368" y="508"/>
                  </a:lnTo>
                  <a:lnTo>
                    <a:pt x="534771" y="0"/>
                  </a:lnTo>
                  <a:lnTo>
                    <a:pt x="5646211" y="0"/>
                  </a:lnTo>
                  <a:lnTo>
                    <a:pt x="5716962" y="382"/>
                  </a:lnTo>
                  <a:lnTo>
                    <a:pt x="5780804" y="1700"/>
                  </a:lnTo>
                  <a:lnTo>
                    <a:pt x="5838145" y="4213"/>
                  </a:lnTo>
                  <a:lnTo>
                    <a:pt x="5889394" y="8179"/>
                  </a:lnTo>
                  <a:lnTo>
                    <a:pt x="5934958" y="13856"/>
                  </a:lnTo>
                  <a:lnTo>
                    <a:pt x="5975247" y="21503"/>
                  </a:lnTo>
                  <a:lnTo>
                    <a:pt x="6041634" y="43739"/>
                  </a:lnTo>
                  <a:lnTo>
                    <a:pt x="6232856" y="134424"/>
                  </a:lnTo>
                  <a:lnTo>
                    <a:pt x="6277056" y="162412"/>
                  </a:lnTo>
                  <a:lnTo>
                    <a:pt x="6308953" y="196796"/>
                  </a:lnTo>
                  <a:lnTo>
                    <a:pt x="6338550" y="254625"/>
                  </a:lnTo>
                  <a:lnTo>
                    <a:pt x="6357392" y="331072"/>
                  </a:lnTo>
                  <a:lnTo>
                    <a:pt x="6363483" y="377399"/>
                  </a:lnTo>
                  <a:lnTo>
                    <a:pt x="6367730" y="429724"/>
                  </a:lnTo>
                  <a:lnTo>
                    <a:pt x="6370415" y="488497"/>
                  </a:lnTo>
                  <a:lnTo>
                    <a:pt x="6371819" y="554165"/>
                  </a:lnTo>
                  <a:lnTo>
                    <a:pt x="6372224" y="627177"/>
                  </a:lnTo>
                  <a:lnTo>
                    <a:pt x="6372224" y="1006541"/>
                  </a:lnTo>
                  <a:lnTo>
                    <a:pt x="6371819" y="1079553"/>
                  </a:lnTo>
                  <a:lnTo>
                    <a:pt x="6370415" y="1145221"/>
                  </a:lnTo>
                  <a:lnTo>
                    <a:pt x="6367730" y="1203994"/>
                  </a:lnTo>
                  <a:lnTo>
                    <a:pt x="6363483" y="1256319"/>
                  </a:lnTo>
                  <a:lnTo>
                    <a:pt x="6357392" y="1302646"/>
                  </a:lnTo>
                  <a:lnTo>
                    <a:pt x="6349175" y="1343421"/>
                  </a:lnTo>
                  <a:lnTo>
                    <a:pt x="6325237" y="1410109"/>
                  </a:lnTo>
                  <a:lnTo>
                    <a:pt x="6289416" y="1459969"/>
                  </a:lnTo>
                  <a:lnTo>
                    <a:pt x="6233213" y="1499120"/>
                  </a:lnTo>
                  <a:lnTo>
                    <a:pt x="6197468" y="1513098"/>
                  </a:lnTo>
                  <a:lnTo>
                    <a:pt x="6155812" y="1523862"/>
                  </a:lnTo>
                  <a:lnTo>
                    <a:pt x="6107630" y="1531800"/>
                  </a:lnTo>
                  <a:lnTo>
                    <a:pt x="6052310" y="1537299"/>
                  </a:lnTo>
                  <a:lnTo>
                    <a:pt x="5989239" y="1540747"/>
                  </a:lnTo>
                  <a:lnTo>
                    <a:pt x="5917803" y="1542532"/>
                  </a:lnTo>
                  <a:lnTo>
                    <a:pt x="5837391" y="154304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2"/>
            <p:cNvSpPr/>
            <p:nvPr/>
          </p:nvSpPr>
          <p:spPr>
            <a:xfrm>
              <a:off x="6694191" y="459410"/>
              <a:ext cx="4107604" cy="955040"/>
            </a:xfrm>
            <a:custGeom>
              <a:avLst/>
              <a:gdLst/>
              <a:ahLst/>
              <a:cxnLst/>
              <a:rect l="l" t="t" r="r" b="b"/>
              <a:pathLst>
                <a:path w="6161405" h="1432560" extrusionOk="0">
                  <a:moveTo>
                    <a:pt x="5636287" y="1432274"/>
                  </a:moveTo>
                  <a:lnTo>
                    <a:pt x="524835" y="1432274"/>
                  </a:lnTo>
                  <a:lnTo>
                    <a:pt x="455137" y="1431936"/>
                  </a:lnTo>
                  <a:lnTo>
                    <a:pt x="391861" y="1430716"/>
                  </a:lnTo>
                  <a:lnTo>
                    <a:pt x="334699" y="1428305"/>
                  </a:lnTo>
                  <a:lnTo>
                    <a:pt x="283343" y="1424394"/>
                  </a:lnTo>
                  <a:lnTo>
                    <a:pt x="237485" y="1418675"/>
                  </a:lnTo>
                  <a:lnTo>
                    <a:pt x="196817" y="1410837"/>
                  </a:lnTo>
                  <a:lnTo>
                    <a:pt x="129820" y="1387575"/>
                  </a:lnTo>
                  <a:lnTo>
                    <a:pt x="79889" y="1352135"/>
                  </a:lnTo>
                  <a:lnTo>
                    <a:pt x="44560" y="1302048"/>
                  </a:lnTo>
                  <a:lnTo>
                    <a:pt x="21370" y="1234842"/>
                  </a:lnTo>
                  <a:lnTo>
                    <a:pt x="13557" y="1194047"/>
                  </a:lnTo>
                  <a:lnTo>
                    <a:pt x="7855" y="1148045"/>
                  </a:lnTo>
                  <a:lnTo>
                    <a:pt x="3956" y="1096529"/>
                  </a:lnTo>
                  <a:lnTo>
                    <a:pt x="1553" y="1039188"/>
                  </a:lnTo>
                  <a:lnTo>
                    <a:pt x="337" y="975714"/>
                  </a:lnTo>
                  <a:lnTo>
                    <a:pt x="0" y="905799"/>
                  </a:lnTo>
                  <a:lnTo>
                    <a:pt x="0" y="526475"/>
                  </a:lnTo>
                  <a:lnTo>
                    <a:pt x="337" y="456559"/>
                  </a:lnTo>
                  <a:lnTo>
                    <a:pt x="1553" y="393085"/>
                  </a:lnTo>
                  <a:lnTo>
                    <a:pt x="3956" y="335745"/>
                  </a:lnTo>
                  <a:lnTo>
                    <a:pt x="7855" y="284228"/>
                  </a:lnTo>
                  <a:lnTo>
                    <a:pt x="13557" y="238227"/>
                  </a:lnTo>
                  <a:lnTo>
                    <a:pt x="21370" y="197432"/>
                  </a:lnTo>
                  <a:lnTo>
                    <a:pt x="44560" y="130226"/>
                  </a:lnTo>
                  <a:lnTo>
                    <a:pt x="79889" y="80138"/>
                  </a:lnTo>
                  <a:lnTo>
                    <a:pt x="129820" y="44699"/>
                  </a:lnTo>
                  <a:lnTo>
                    <a:pt x="196817" y="21436"/>
                  </a:lnTo>
                  <a:lnTo>
                    <a:pt x="237485" y="13599"/>
                  </a:lnTo>
                  <a:lnTo>
                    <a:pt x="283343" y="7880"/>
                  </a:lnTo>
                  <a:lnTo>
                    <a:pt x="334699" y="3969"/>
                  </a:lnTo>
                  <a:lnTo>
                    <a:pt x="391861" y="1558"/>
                  </a:lnTo>
                  <a:lnTo>
                    <a:pt x="455137" y="338"/>
                  </a:lnTo>
                  <a:lnTo>
                    <a:pt x="524835" y="0"/>
                  </a:lnTo>
                  <a:lnTo>
                    <a:pt x="5636287" y="0"/>
                  </a:lnTo>
                  <a:lnTo>
                    <a:pt x="5705984" y="338"/>
                  </a:lnTo>
                  <a:lnTo>
                    <a:pt x="5769260" y="1558"/>
                  </a:lnTo>
                  <a:lnTo>
                    <a:pt x="5826422" y="3969"/>
                  </a:lnTo>
                  <a:lnTo>
                    <a:pt x="5877777" y="7880"/>
                  </a:lnTo>
                  <a:lnTo>
                    <a:pt x="5923635" y="13599"/>
                  </a:lnTo>
                  <a:lnTo>
                    <a:pt x="5964303" y="21436"/>
                  </a:lnTo>
                  <a:lnTo>
                    <a:pt x="6031299" y="44699"/>
                  </a:lnTo>
                  <a:lnTo>
                    <a:pt x="6081230" y="80138"/>
                  </a:lnTo>
                  <a:lnTo>
                    <a:pt x="6116558" y="130226"/>
                  </a:lnTo>
                  <a:lnTo>
                    <a:pt x="6139748" y="197432"/>
                  </a:lnTo>
                  <a:lnTo>
                    <a:pt x="6147561" y="238227"/>
                  </a:lnTo>
                  <a:lnTo>
                    <a:pt x="6153262" y="284228"/>
                  </a:lnTo>
                  <a:lnTo>
                    <a:pt x="6157161" y="335745"/>
                  </a:lnTo>
                  <a:lnTo>
                    <a:pt x="6159564" y="393085"/>
                  </a:lnTo>
                  <a:lnTo>
                    <a:pt x="6160781" y="456559"/>
                  </a:lnTo>
                  <a:lnTo>
                    <a:pt x="6161118" y="526475"/>
                  </a:lnTo>
                  <a:lnTo>
                    <a:pt x="6161118" y="905799"/>
                  </a:lnTo>
                  <a:lnTo>
                    <a:pt x="6160781" y="975714"/>
                  </a:lnTo>
                  <a:lnTo>
                    <a:pt x="6159564" y="1039188"/>
                  </a:lnTo>
                  <a:lnTo>
                    <a:pt x="6157161" y="1096529"/>
                  </a:lnTo>
                  <a:lnTo>
                    <a:pt x="6153262" y="1148045"/>
                  </a:lnTo>
                  <a:lnTo>
                    <a:pt x="6147561" y="1194047"/>
                  </a:lnTo>
                  <a:lnTo>
                    <a:pt x="6139748" y="1234842"/>
                  </a:lnTo>
                  <a:lnTo>
                    <a:pt x="6116558" y="1302048"/>
                  </a:lnTo>
                  <a:lnTo>
                    <a:pt x="6081230" y="1352135"/>
                  </a:lnTo>
                  <a:lnTo>
                    <a:pt x="6031299" y="1387575"/>
                  </a:lnTo>
                  <a:lnTo>
                    <a:pt x="5964303" y="1410837"/>
                  </a:lnTo>
                  <a:lnTo>
                    <a:pt x="5923635" y="1418675"/>
                  </a:lnTo>
                  <a:lnTo>
                    <a:pt x="5877777" y="1424394"/>
                  </a:lnTo>
                  <a:lnTo>
                    <a:pt x="5826422" y="1428305"/>
                  </a:lnTo>
                  <a:lnTo>
                    <a:pt x="5769260" y="1430716"/>
                  </a:lnTo>
                  <a:lnTo>
                    <a:pt x="5705984" y="1431936"/>
                  </a:lnTo>
                  <a:lnTo>
                    <a:pt x="5636287" y="1432274"/>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2"/>
            <p:cNvSpPr/>
            <p:nvPr/>
          </p:nvSpPr>
          <p:spPr>
            <a:xfrm>
              <a:off x="6694191" y="459410"/>
              <a:ext cx="4107604" cy="955040"/>
            </a:xfrm>
            <a:custGeom>
              <a:avLst/>
              <a:gdLst/>
              <a:ahLst/>
              <a:cxnLst/>
              <a:rect l="l" t="t" r="r" b="b"/>
              <a:pathLst>
                <a:path w="6161405" h="1432560" extrusionOk="0">
                  <a:moveTo>
                    <a:pt x="5636287" y="0"/>
                  </a:moveTo>
                  <a:lnTo>
                    <a:pt x="5705984" y="338"/>
                  </a:lnTo>
                  <a:lnTo>
                    <a:pt x="5769260" y="1558"/>
                  </a:lnTo>
                  <a:lnTo>
                    <a:pt x="5826422" y="3969"/>
                  </a:lnTo>
                  <a:lnTo>
                    <a:pt x="5877777" y="7880"/>
                  </a:lnTo>
                  <a:lnTo>
                    <a:pt x="5923635" y="13599"/>
                  </a:lnTo>
                  <a:lnTo>
                    <a:pt x="5964303" y="21436"/>
                  </a:lnTo>
                  <a:lnTo>
                    <a:pt x="6031299" y="44699"/>
                  </a:lnTo>
                  <a:lnTo>
                    <a:pt x="6081230" y="80138"/>
                  </a:lnTo>
                  <a:lnTo>
                    <a:pt x="6116558" y="130226"/>
                  </a:lnTo>
                  <a:lnTo>
                    <a:pt x="6139748" y="197432"/>
                  </a:lnTo>
                  <a:lnTo>
                    <a:pt x="6147561" y="238227"/>
                  </a:lnTo>
                  <a:lnTo>
                    <a:pt x="6153262" y="284228"/>
                  </a:lnTo>
                  <a:lnTo>
                    <a:pt x="6157161" y="335745"/>
                  </a:lnTo>
                  <a:lnTo>
                    <a:pt x="6159564" y="393085"/>
                  </a:lnTo>
                  <a:lnTo>
                    <a:pt x="6160781" y="456559"/>
                  </a:lnTo>
                  <a:lnTo>
                    <a:pt x="6161118" y="526475"/>
                  </a:lnTo>
                  <a:lnTo>
                    <a:pt x="6161118" y="905799"/>
                  </a:lnTo>
                  <a:lnTo>
                    <a:pt x="6160781" y="975714"/>
                  </a:lnTo>
                  <a:lnTo>
                    <a:pt x="6159564" y="1039188"/>
                  </a:lnTo>
                  <a:lnTo>
                    <a:pt x="6157161" y="1096529"/>
                  </a:lnTo>
                  <a:lnTo>
                    <a:pt x="6153262" y="1148045"/>
                  </a:lnTo>
                  <a:lnTo>
                    <a:pt x="6147561" y="1194047"/>
                  </a:lnTo>
                  <a:lnTo>
                    <a:pt x="6139748" y="1234842"/>
                  </a:lnTo>
                  <a:lnTo>
                    <a:pt x="6116558" y="1302048"/>
                  </a:lnTo>
                  <a:lnTo>
                    <a:pt x="6081230" y="1352135"/>
                  </a:lnTo>
                  <a:lnTo>
                    <a:pt x="6031299" y="1387575"/>
                  </a:lnTo>
                  <a:lnTo>
                    <a:pt x="5964303" y="1410837"/>
                  </a:lnTo>
                  <a:lnTo>
                    <a:pt x="5923635" y="1418675"/>
                  </a:lnTo>
                  <a:lnTo>
                    <a:pt x="5877777" y="1424394"/>
                  </a:lnTo>
                  <a:lnTo>
                    <a:pt x="5826422" y="1428305"/>
                  </a:lnTo>
                  <a:lnTo>
                    <a:pt x="5769260" y="1430716"/>
                  </a:lnTo>
                  <a:lnTo>
                    <a:pt x="5705984" y="1431936"/>
                  </a:lnTo>
                  <a:lnTo>
                    <a:pt x="5636287" y="1432274"/>
                  </a:lnTo>
                  <a:lnTo>
                    <a:pt x="524835" y="1432274"/>
                  </a:lnTo>
                  <a:lnTo>
                    <a:pt x="455137" y="1431936"/>
                  </a:lnTo>
                  <a:lnTo>
                    <a:pt x="391861" y="1430716"/>
                  </a:lnTo>
                  <a:lnTo>
                    <a:pt x="334699" y="1428305"/>
                  </a:lnTo>
                  <a:lnTo>
                    <a:pt x="283343" y="1424394"/>
                  </a:lnTo>
                  <a:lnTo>
                    <a:pt x="237485" y="1418675"/>
                  </a:lnTo>
                  <a:lnTo>
                    <a:pt x="196817" y="1410837"/>
                  </a:lnTo>
                  <a:lnTo>
                    <a:pt x="129820" y="1387575"/>
                  </a:lnTo>
                  <a:lnTo>
                    <a:pt x="79889" y="1352135"/>
                  </a:lnTo>
                  <a:lnTo>
                    <a:pt x="44560" y="1302048"/>
                  </a:lnTo>
                  <a:lnTo>
                    <a:pt x="21370" y="1234842"/>
                  </a:lnTo>
                  <a:lnTo>
                    <a:pt x="13557" y="1194047"/>
                  </a:lnTo>
                  <a:lnTo>
                    <a:pt x="7855" y="1148045"/>
                  </a:lnTo>
                  <a:lnTo>
                    <a:pt x="3956" y="1096529"/>
                  </a:lnTo>
                  <a:lnTo>
                    <a:pt x="1553" y="1039188"/>
                  </a:lnTo>
                  <a:lnTo>
                    <a:pt x="337" y="975714"/>
                  </a:lnTo>
                  <a:lnTo>
                    <a:pt x="0" y="905799"/>
                  </a:lnTo>
                  <a:lnTo>
                    <a:pt x="0" y="526475"/>
                  </a:lnTo>
                  <a:lnTo>
                    <a:pt x="337" y="456559"/>
                  </a:lnTo>
                  <a:lnTo>
                    <a:pt x="1553" y="393085"/>
                  </a:lnTo>
                  <a:lnTo>
                    <a:pt x="3956" y="335745"/>
                  </a:lnTo>
                  <a:lnTo>
                    <a:pt x="7855" y="284228"/>
                  </a:lnTo>
                  <a:lnTo>
                    <a:pt x="13557" y="238227"/>
                  </a:lnTo>
                  <a:lnTo>
                    <a:pt x="21370" y="197432"/>
                  </a:lnTo>
                  <a:lnTo>
                    <a:pt x="44560" y="130226"/>
                  </a:lnTo>
                  <a:lnTo>
                    <a:pt x="79889" y="80138"/>
                  </a:lnTo>
                  <a:lnTo>
                    <a:pt x="129820" y="44699"/>
                  </a:lnTo>
                  <a:lnTo>
                    <a:pt x="196817" y="21436"/>
                  </a:lnTo>
                  <a:lnTo>
                    <a:pt x="237485" y="13599"/>
                  </a:lnTo>
                  <a:lnTo>
                    <a:pt x="283343" y="7880"/>
                  </a:lnTo>
                  <a:lnTo>
                    <a:pt x="334699" y="3969"/>
                  </a:lnTo>
                  <a:lnTo>
                    <a:pt x="391861" y="1558"/>
                  </a:lnTo>
                  <a:lnTo>
                    <a:pt x="455137" y="338"/>
                  </a:lnTo>
                  <a:lnTo>
                    <a:pt x="524835" y="0"/>
                  </a:lnTo>
                  <a:lnTo>
                    <a:pt x="5636287" y="0"/>
                  </a:lnTo>
                  <a:close/>
                </a:path>
              </a:pathLst>
            </a:custGeom>
            <a:noFill/>
            <a:ln w="137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44" name="Google Shape;144;p2"/>
          <p:cNvPicPr preferRelativeResize="0"/>
          <p:nvPr/>
        </p:nvPicPr>
        <p:blipFill rotWithShape="1">
          <a:blip r:embed="rId7">
            <a:alphaModFix/>
          </a:blip>
          <a:srcRect/>
          <a:stretch/>
        </p:blipFill>
        <p:spPr>
          <a:xfrm>
            <a:off x="6430551" y="3429031"/>
            <a:ext cx="513931" cy="539432"/>
          </a:xfrm>
          <a:prstGeom prst="rect">
            <a:avLst/>
          </a:prstGeom>
          <a:noFill/>
          <a:ln>
            <a:noFill/>
          </a:ln>
        </p:spPr>
      </p:pic>
      <p:sp>
        <p:nvSpPr>
          <p:cNvPr id="145" name="Google Shape;145;p2"/>
          <p:cNvSpPr/>
          <p:nvPr/>
        </p:nvSpPr>
        <p:spPr>
          <a:xfrm>
            <a:off x="6331030" y="1807741"/>
            <a:ext cx="520277" cy="495300"/>
          </a:xfrm>
          <a:custGeom>
            <a:avLst/>
            <a:gdLst/>
            <a:ahLst/>
            <a:cxnLst/>
            <a:rect l="l" t="t" r="r" b="b"/>
            <a:pathLst>
              <a:path w="780415" h="742950" extrusionOk="0">
                <a:moveTo>
                  <a:pt x="125861" y="599251"/>
                </a:moveTo>
                <a:lnTo>
                  <a:pt x="134418" y="258792"/>
                </a:lnTo>
                <a:lnTo>
                  <a:pt x="198015" y="258810"/>
                </a:lnTo>
                <a:lnTo>
                  <a:pt x="207792" y="599249"/>
                </a:lnTo>
                <a:lnTo>
                  <a:pt x="125861" y="599251"/>
                </a:lnTo>
                <a:close/>
              </a:path>
              <a:path w="780415" h="742950" extrusionOk="0">
                <a:moveTo>
                  <a:pt x="780045" y="742900"/>
                </a:moveTo>
                <a:lnTo>
                  <a:pt x="0" y="742896"/>
                </a:lnTo>
                <a:lnTo>
                  <a:pt x="0" y="699100"/>
                </a:lnTo>
                <a:lnTo>
                  <a:pt x="36670" y="699100"/>
                </a:lnTo>
                <a:lnTo>
                  <a:pt x="36670" y="655295"/>
                </a:lnTo>
                <a:lnTo>
                  <a:pt x="74480" y="655295"/>
                </a:lnTo>
                <a:lnTo>
                  <a:pt x="74480" y="611491"/>
                </a:lnTo>
                <a:lnTo>
                  <a:pt x="705565" y="611492"/>
                </a:lnTo>
                <a:lnTo>
                  <a:pt x="705565" y="655297"/>
                </a:lnTo>
                <a:lnTo>
                  <a:pt x="743377" y="655297"/>
                </a:lnTo>
                <a:lnTo>
                  <a:pt x="743374" y="699101"/>
                </a:lnTo>
                <a:lnTo>
                  <a:pt x="780045" y="699101"/>
                </a:lnTo>
                <a:lnTo>
                  <a:pt x="780045" y="742900"/>
                </a:lnTo>
                <a:close/>
              </a:path>
              <a:path w="780415" h="742950" extrusionOk="0">
                <a:moveTo>
                  <a:pt x="738470" y="190525"/>
                </a:moveTo>
                <a:lnTo>
                  <a:pt x="41540" y="190523"/>
                </a:lnTo>
                <a:lnTo>
                  <a:pt x="41538" y="163751"/>
                </a:lnTo>
                <a:lnTo>
                  <a:pt x="390013" y="0"/>
                </a:lnTo>
                <a:lnTo>
                  <a:pt x="738470" y="163751"/>
                </a:lnTo>
                <a:lnTo>
                  <a:pt x="738470" y="190525"/>
                </a:lnTo>
                <a:close/>
              </a:path>
              <a:path w="780415" h="742950" extrusionOk="0">
                <a:moveTo>
                  <a:pt x="671302" y="246567"/>
                </a:moveTo>
                <a:lnTo>
                  <a:pt x="108723" y="246567"/>
                </a:lnTo>
                <a:lnTo>
                  <a:pt x="108723" y="202770"/>
                </a:lnTo>
                <a:lnTo>
                  <a:pt x="671302" y="202770"/>
                </a:lnTo>
                <a:lnTo>
                  <a:pt x="671302" y="246567"/>
                </a:lnTo>
                <a:close/>
              </a:path>
              <a:path w="780415" h="742950" extrusionOk="0">
                <a:moveTo>
                  <a:pt x="654177" y="599267"/>
                </a:moveTo>
                <a:lnTo>
                  <a:pt x="572248" y="599263"/>
                </a:lnTo>
                <a:lnTo>
                  <a:pt x="580801" y="258808"/>
                </a:lnTo>
                <a:lnTo>
                  <a:pt x="644398" y="258808"/>
                </a:lnTo>
                <a:lnTo>
                  <a:pt x="654177" y="599267"/>
                </a:lnTo>
                <a:close/>
              </a:path>
              <a:path w="780415" h="742950" extrusionOk="0">
                <a:moveTo>
                  <a:pt x="423450" y="599251"/>
                </a:moveTo>
                <a:lnTo>
                  <a:pt x="432007" y="258792"/>
                </a:lnTo>
                <a:lnTo>
                  <a:pt x="495604" y="258810"/>
                </a:lnTo>
                <a:lnTo>
                  <a:pt x="505383" y="599249"/>
                </a:lnTo>
                <a:lnTo>
                  <a:pt x="423450" y="599251"/>
                </a:lnTo>
                <a:close/>
              </a:path>
              <a:path w="780415" h="742950" extrusionOk="0">
                <a:moveTo>
                  <a:pt x="356591" y="599263"/>
                </a:moveTo>
                <a:lnTo>
                  <a:pt x="274656" y="599263"/>
                </a:lnTo>
                <a:lnTo>
                  <a:pt x="283213" y="258808"/>
                </a:lnTo>
                <a:lnTo>
                  <a:pt x="346807" y="258808"/>
                </a:lnTo>
                <a:lnTo>
                  <a:pt x="356591" y="599263"/>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2"/>
          <p:cNvSpPr txBox="1"/>
          <p:nvPr/>
        </p:nvSpPr>
        <p:spPr>
          <a:xfrm>
            <a:off x="7235856" y="3364653"/>
            <a:ext cx="4279054" cy="855133"/>
          </a:xfrm>
          <a:prstGeom prst="rect">
            <a:avLst/>
          </a:prstGeom>
          <a:noFill/>
          <a:ln>
            <a:noFill/>
          </a:ln>
        </p:spPr>
        <p:txBody>
          <a:bodyPr spcFirstLastPara="1" wrap="square" lIns="0" tIns="8450" rIns="0" bIns="0" anchor="t" anchorCtr="0">
            <a:spAutoFit/>
          </a:bodyPr>
          <a:lstStyle/>
          <a:p>
            <a:pPr marL="8467" marR="3387" lvl="0" indent="0" algn="just" rtl="0">
              <a:lnSpc>
                <a:spcPct val="114599"/>
              </a:lnSpc>
              <a:spcBef>
                <a:spcPts val="0"/>
              </a:spcBef>
              <a:spcAft>
                <a:spcPts val="0"/>
              </a:spcAft>
              <a:buClr>
                <a:srgbClr val="000000"/>
              </a:buClr>
              <a:buSzPts val="1600"/>
              <a:buFont typeface="Arial"/>
              <a:buNone/>
            </a:pPr>
            <a:r>
              <a:rPr lang="en-US" sz="1600" b="0" i="0" u="none" strike="noStrike" cap="none">
                <a:solidFill>
                  <a:srgbClr val="1B1818"/>
                </a:solidFill>
                <a:latin typeface="Georgia"/>
                <a:ea typeface="Georgia"/>
                <a:cs typeface="Georgia"/>
                <a:sym typeface="Georgia"/>
              </a:rPr>
              <a:t>Signed  into  law  by  the  President  of  the Philippines,  Her  Excellency  President  Gloria Macapagal Arroyo</a:t>
            </a:r>
            <a:endParaRPr sz="1600" b="0" i="0" u="none" strike="noStrike" cap="none">
              <a:solidFill>
                <a:schemeClr val="dk1"/>
              </a:solidFill>
              <a:latin typeface="Georgia"/>
              <a:ea typeface="Georgia"/>
              <a:cs typeface="Georgia"/>
              <a:sym typeface="Georgia"/>
            </a:endParaRPr>
          </a:p>
        </p:txBody>
      </p:sp>
      <p:sp>
        <p:nvSpPr>
          <p:cNvPr id="147" name="Google Shape;147;p2"/>
          <p:cNvSpPr txBox="1"/>
          <p:nvPr/>
        </p:nvSpPr>
        <p:spPr>
          <a:xfrm>
            <a:off x="1461725" y="512925"/>
            <a:ext cx="3851400" cy="786000"/>
          </a:xfrm>
          <a:prstGeom prst="rect">
            <a:avLst/>
          </a:prstGeom>
          <a:noFill/>
          <a:ln>
            <a:noFill/>
          </a:ln>
        </p:spPr>
        <p:txBody>
          <a:bodyPr spcFirstLastPara="1" wrap="square" lIns="0" tIns="38500" rIns="0" bIns="0" anchor="t" anchorCtr="0">
            <a:spAutoFit/>
          </a:bodyPr>
          <a:lstStyle/>
          <a:p>
            <a:pPr marL="8467" marR="0" lvl="0" indent="0" algn="l" rtl="0">
              <a:lnSpc>
                <a:spcPct val="100000"/>
              </a:lnSpc>
              <a:spcBef>
                <a:spcPts val="0"/>
              </a:spcBef>
              <a:spcAft>
                <a:spcPts val="0"/>
              </a:spcAft>
              <a:buClr>
                <a:srgbClr val="000000"/>
              </a:buClr>
              <a:buSzPts val="1667"/>
              <a:buFont typeface="Arial"/>
              <a:buNone/>
            </a:pPr>
            <a:r>
              <a:rPr lang="en-US" sz="1667" b="1" i="0" u="none" strike="noStrike" cap="none">
                <a:solidFill>
                  <a:srgbClr val="004AAC"/>
                </a:solidFill>
                <a:latin typeface="Times New Roman"/>
                <a:ea typeface="Times New Roman"/>
                <a:cs typeface="Times New Roman"/>
                <a:sym typeface="Times New Roman"/>
              </a:rPr>
              <a:t>R.A. 11032</a:t>
            </a:r>
            <a:endParaRPr sz="1667" b="0" i="0" u="none" strike="noStrike" cap="none">
              <a:solidFill>
                <a:schemeClr val="dk1"/>
              </a:solidFill>
              <a:latin typeface="Times New Roman"/>
              <a:ea typeface="Times New Roman"/>
              <a:cs typeface="Times New Roman"/>
              <a:sym typeface="Times New Roman"/>
            </a:endParaRPr>
          </a:p>
          <a:p>
            <a:pPr marL="381847" marR="3387" lvl="0" indent="0" algn="l" rtl="0">
              <a:lnSpc>
                <a:spcPct val="139009"/>
              </a:lnSpc>
              <a:spcBef>
                <a:spcPts val="0"/>
              </a:spcBef>
              <a:spcAft>
                <a:spcPts val="0"/>
              </a:spcAft>
              <a:buClr>
                <a:srgbClr val="000000"/>
              </a:buClr>
              <a:buSzPts val="1333"/>
              <a:buFont typeface="Arial"/>
              <a:buNone/>
            </a:pPr>
            <a:r>
              <a:rPr lang="en-US" sz="1333" b="0" i="0" u="none" strike="noStrike" cap="none">
                <a:solidFill>
                  <a:srgbClr val="1B1818"/>
                </a:solidFill>
                <a:latin typeface="Times New Roman"/>
                <a:ea typeface="Times New Roman"/>
                <a:cs typeface="Times New Roman"/>
                <a:sym typeface="Times New Roman"/>
              </a:rPr>
              <a:t>Ease of Doing	Business and	Efficient </a:t>
            </a:r>
            <a:endParaRPr sz="1333" b="0" i="0" u="none" strike="noStrike" cap="none">
              <a:solidFill>
                <a:srgbClr val="1B1818"/>
              </a:solidFill>
              <a:latin typeface="Times New Roman"/>
              <a:ea typeface="Times New Roman"/>
              <a:cs typeface="Times New Roman"/>
              <a:sym typeface="Times New Roman"/>
            </a:endParaRPr>
          </a:p>
          <a:p>
            <a:pPr marL="381847" marR="3387" lvl="0" indent="0" algn="l" rtl="0">
              <a:lnSpc>
                <a:spcPct val="139009"/>
              </a:lnSpc>
              <a:spcBef>
                <a:spcPts val="0"/>
              </a:spcBef>
              <a:spcAft>
                <a:spcPts val="0"/>
              </a:spcAft>
              <a:buClr>
                <a:srgbClr val="000000"/>
              </a:buClr>
              <a:buSzPts val="1333"/>
              <a:buFont typeface="Arial"/>
              <a:buNone/>
            </a:pPr>
            <a:r>
              <a:rPr lang="en-US" sz="1333" b="0" i="0" u="none" strike="noStrike" cap="none">
                <a:solidFill>
                  <a:srgbClr val="1B1818"/>
                </a:solidFill>
                <a:latin typeface="Times New Roman"/>
                <a:ea typeface="Times New Roman"/>
                <a:cs typeface="Times New Roman"/>
                <a:sym typeface="Times New Roman"/>
              </a:rPr>
              <a:t>Government Service Delivery Act of 2018</a:t>
            </a:r>
            <a:endParaRPr sz="1333" b="0" i="0" u="none" strike="noStrike" cap="none">
              <a:solidFill>
                <a:schemeClr val="dk1"/>
              </a:solidFill>
              <a:latin typeface="Times New Roman"/>
              <a:ea typeface="Times New Roman"/>
              <a:cs typeface="Times New Roman"/>
              <a:sym typeface="Times New Roman"/>
            </a:endParaRPr>
          </a:p>
        </p:txBody>
      </p:sp>
      <p:sp>
        <p:nvSpPr>
          <p:cNvPr id="148" name="Google Shape;148;p2"/>
          <p:cNvSpPr txBox="1"/>
          <p:nvPr/>
        </p:nvSpPr>
        <p:spPr>
          <a:xfrm>
            <a:off x="1701996" y="1709499"/>
            <a:ext cx="3473873" cy="855133"/>
          </a:xfrm>
          <a:prstGeom prst="rect">
            <a:avLst/>
          </a:prstGeom>
          <a:noFill/>
          <a:ln>
            <a:noFill/>
          </a:ln>
        </p:spPr>
        <p:txBody>
          <a:bodyPr spcFirstLastPara="1" wrap="square" lIns="0" tIns="8450" rIns="0" bIns="0" anchor="t" anchorCtr="0">
            <a:spAutoFit/>
          </a:bodyPr>
          <a:lstStyle/>
          <a:p>
            <a:pPr marL="8467" marR="3387" lvl="0" indent="0" algn="just" rtl="0">
              <a:lnSpc>
                <a:spcPct val="114599"/>
              </a:lnSpc>
              <a:spcBef>
                <a:spcPts val="0"/>
              </a:spcBef>
              <a:spcAft>
                <a:spcPts val="0"/>
              </a:spcAft>
              <a:buClr>
                <a:srgbClr val="000000"/>
              </a:buClr>
              <a:buSzPts val="1600"/>
              <a:buFont typeface="Arial"/>
              <a:buNone/>
            </a:pPr>
            <a:r>
              <a:rPr lang="en-US" sz="1600" b="0" i="0" u="none" strike="noStrike" cap="none">
                <a:solidFill>
                  <a:srgbClr val="1B1818"/>
                </a:solidFill>
                <a:latin typeface="Georgia"/>
                <a:ea typeface="Georgia"/>
                <a:cs typeface="Georgia"/>
                <a:sym typeface="Georgia"/>
              </a:rPr>
              <a:t>Streamlined  government  processes and  made  doing  business  in  the country easier.</a:t>
            </a:r>
            <a:endParaRPr sz="1600" b="0" i="0" u="none" strike="noStrike" cap="none">
              <a:solidFill>
                <a:schemeClr val="dk1"/>
              </a:solidFill>
              <a:latin typeface="Georgia"/>
              <a:ea typeface="Georgia"/>
              <a:cs typeface="Georgia"/>
              <a:sym typeface="Georgia"/>
            </a:endParaRPr>
          </a:p>
        </p:txBody>
      </p:sp>
      <p:sp>
        <p:nvSpPr>
          <p:cNvPr id="149" name="Google Shape;149;p2"/>
          <p:cNvSpPr txBox="1"/>
          <p:nvPr/>
        </p:nvSpPr>
        <p:spPr>
          <a:xfrm>
            <a:off x="1701996" y="2901857"/>
            <a:ext cx="3851487" cy="855133"/>
          </a:xfrm>
          <a:prstGeom prst="rect">
            <a:avLst/>
          </a:prstGeom>
          <a:noFill/>
          <a:ln>
            <a:noFill/>
          </a:ln>
        </p:spPr>
        <p:txBody>
          <a:bodyPr spcFirstLastPara="1" wrap="square" lIns="0" tIns="8450" rIns="0" bIns="0" anchor="t" anchorCtr="0">
            <a:spAutoFit/>
          </a:bodyPr>
          <a:lstStyle/>
          <a:p>
            <a:pPr marL="8467" marR="3387" lvl="0" indent="0" algn="just" rtl="0">
              <a:lnSpc>
                <a:spcPct val="114599"/>
              </a:lnSpc>
              <a:spcBef>
                <a:spcPts val="0"/>
              </a:spcBef>
              <a:spcAft>
                <a:spcPts val="0"/>
              </a:spcAft>
              <a:buClr>
                <a:srgbClr val="000000"/>
              </a:buClr>
              <a:buSzPts val="1600"/>
              <a:buFont typeface="Arial"/>
              <a:buNone/>
            </a:pPr>
            <a:r>
              <a:rPr lang="en-US" sz="1600" b="0" i="0" u="none" strike="noStrike" cap="none">
                <a:solidFill>
                  <a:srgbClr val="1B1818"/>
                </a:solidFill>
                <a:latin typeface="Georgia"/>
                <a:ea typeface="Georgia"/>
                <a:cs typeface="Georgia"/>
                <a:sym typeface="Georgia"/>
              </a:rPr>
              <a:t>Signed by President Rodrigo Roa Duterte on 28 May 2018 established the Anti-Red Tape Authority (ARTA).</a:t>
            </a:r>
            <a:endParaRPr sz="1600" b="0" i="0" u="none" strike="noStrike" cap="none">
              <a:solidFill>
                <a:schemeClr val="dk1"/>
              </a:solidFill>
              <a:latin typeface="Georgia"/>
              <a:ea typeface="Georgia"/>
              <a:cs typeface="Georgia"/>
              <a:sym typeface="Georgia"/>
            </a:endParaRPr>
          </a:p>
        </p:txBody>
      </p:sp>
      <p:sp>
        <p:nvSpPr>
          <p:cNvPr id="150" name="Google Shape;150;p2"/>
          <p:cNvSpPr txBox="1"/>
          <p:nvPr/>
        </p:nvSpPr>
        <p:spPr>
          <a:xfrm>
            <a:off x="7235856" y="1667941"/>
            <a:ext cx="4279054" cy="1413933"/>
          </a:xfrm>
          <a:prstGeom prst="rect">
            <a:avLst/>
          </a:prstGeom>
          <a:noFill/>
          <a:ln>
            <a:noFill/>
          </a:ln>
        </p:spPr>
        <p:txBody>
          <a:bodyPr spcFirstLastPara="1" wrap="square" lIns="0" tIns="8450" rIns="0" bIns="0" anchor="t" anchorCtr="0">
            <a:spAutoFit/>
          </a:bodyPr>
          <a:lstStyle/>
          <a:p>
            <a:pPr marL="8467" marR="3387" lvl="0" indent="0" algn="just" rtl="0">
              <a:lnSpc>
                <a:spcPct val="114599"/>
              </a:lnSpc>
              <a:spcBef>
                <a:spcPts val="0"/>
              </a:spcBef>
              <a:spcAft>
                <a:spcPts val="0"/>
              </a:spcAft>
              <a:buClr>
                <a:srgbClr val="000000"/>
              </a:buClr>
              <a:buSzPts val="1600"/>
              <a:buFont typeface="Arial"/>
              <a:buNone/>
            </a:pPr>
            <a:r>
              <a:rPr lang="en-US" sz="1600" b="0" i="0" u="none" strike="noStrike" cap="none">
                <a:solidFill>
                  <a:srgbClr val="1B1818"/>
                </a:solidFill>
                <a:latin typeface="Georgia"/>
                <a:ea typeface="Georgia"/>
                <a:cs typeface="Georgia"/>
                <a:sym typeface="Georgia"/>
              </a:rPr>
              <a:t>An Act to Improve Efficiency in the Delivery of Government Service to the Public by Reducing Bureaucratic Red Tape, Preventing Graft and Corruption,    and    Providing    Penalties, therefore.</a:t>
            </a:r>
            <a:endParaRPr sz="1600" b="0" i="0" u="none" strike="noStrike" cap="none">
              <a:solidFill>
                <a:schemeClr val="dk1"/>
              </a:solidFill>
              <a:latin typeface="Georgia"/>
              <a:ea typeface="Georgia"/>
              <a:cs typeface="Georgia"/>
              <a:sym typeface="Georgia"/>
            </a:endParaRPr>
          </a:p>
        </p:txBody>
      </p:sp>
      <p:sp>
        <p:nvSpPr>
          <p:cNvPr id="151" name="Google Shape;151;p2"/>
          <p:cNvSpPr txBox="1"/>
          <p:nvPr/>
        </p:nvSpPr>
        <p:spPr>
          <a:xfrm>
            <a:off x="7016846" y="512850"/>
            <a:ext cx="3609000" cy="786000"/>
          </a:xfrm>
          <a:prstGeom prst="rect">
            <a:avLst/>
          </a:prstGeom>
          <a:noFill/>
          <a:ln>
            <a:noFill/>
          </a:ln>
        </p:spPr>
        <p:txBody>
          <a:bodyPr spcFirstLastPara="1" wrap="square" lIns="0" tIns="38500" rIns="0" bIns="0" anchor="t" anchorCtr="0">
            <a:spAutoFit/>
          </a:bodyPr>
          <a:lstStyle/>
          <a:p>
            <a:pPr marL="8467" marR="0" lvl="0" indent="0" algn="l" rtl="0">
              <a:lnSpc>
                <a:spcPct val="100000"/>
              </a:lnSpc>
              <a:spcBef>
                <a:spcPts val="0"/>
              </a:spcBef>
              <a:spcAft>
                <a:spcPts val="0"/>
              </a:spcAft>
              <a:buClr>
                <a:srgbClr val="000000"/>
              </a:buClr>
              <a:buSzPts val="1667"/>
              <a:buFont typeface="Arial"/>
              <a:buNone/>
            </a:pPr>
            <a:r>
              <a:rPr lang="en-US" sz="1667" b="1" i="0" u="none" strike="noStrike" cap="none">
                <a:solidFill>
                  <a:srgbClr val="004AAC"/>
                </a:solidFill>
                <a:latin typeface="Times New Roman"/>
                <a:ea typeface="Times New Roman"/>
                <a:cs typeface="Times New Roman"/>
                <a:sym typeface="Times New Roman"/>
              </a:rPr>
              <a:t>R.A. 9485</a:t>
            </a:r>
            <a:endParaRPr sz="1667" b="0" i="0" u="none" strike="noStrike" cap="none">
              <a:solidFill>
                <a:schemeClr val="dk1"/>
              </a:solidFill>
              <a:latin typeface="Times New Roman"/>
              <a:ea typeface="Times New Roman"/>
              <a:cs typeface="Times New Roman"/>
              <a:sym typeface="Times New Roman"/>
            </a:endParaRPr>
          </a:p>
          <a:p>
            <a:pPr marL="488527" marR="3387" lvl="0" indent="0" algn="l" rtl="0">
              <a:lnSpc>
                <a:spcPct val="139009"/>
              </a:lnSpc>
              <a:spcBef>
                <a:spcPts val="0"/>
              </a:spcBef>
              <a:spcAft>
                <a:spcPts val="0"/>
              </a:spcAft>
              <a:buClr>
                <a:srgbClr val="000000"/>
              </a:buClr>
              <a:buSzPts val="1333"/>
              <a:buFont typeface="Arial"/>
              <a:buNone/>
            </a:pPr>
            <a:r>
              <a:rPr lang="en-US" sz="1333" b="0" i="0" u="none" strike="noStrike" cap="none">
                <a:solidFill>
                  <a:srgbClr val="1B1818"/>
                </a:solidFill>
                <a:latin typeface="Times New Roman"/>
                <a:ea typeface="Times New Roman"/>
                <a:cs typeface="Times New Roman"/>
                <a:sym typeface="Times New Roman"/>
              </a:rPr>
              <a:t>Anti-Red Tape Act of </a:t>
            </a:r>
            <a:endParaRPr sz="1333" b="0" i="0" u="none" strike="noStrike" cap="none">
              <a:solidFill>
                <a:srgbClr val="1B1818"/>
              </a:solidFill>
              <a:latin typeface="Times New Roman"/>
              <a:ea typeface="Times New Roman"/>
              <a:cs typeface="Times New Roman"/>
              <a:sym typeface="Times New Roman"/>
            </a:endParaRPr>
          </a:p>
          <a:p>
            <a:pPr marL="488527" marR="3387" lvl="0" indent="0" algn="l" rtl="0">
              <a:lnSpc>
                <a:spcPct val="139009"/>
              </a:lnSpc>
              <a:spcBef>
                <a:spcPts val="0"/>
              </a:spcBef>
              <a:spcAft>
                <a:spcPts val="0"/>
              </a:spcAft>
              <a:buClr>
                <a:srgbClr val="000000"/>
              </a:buClr>
              <a:buSzPts val="1333"/>
              <a:buFont typeface="Arial"/>
              <a:buNone/>
            </a:pPr>
            <a:r>
              <a:rPr lang="en-US" sz="1333" b="0" i="0" u="none" strike="noStrike" cap="none">
                <a:solidFill>
                  <a:srgbClr val="1B1818"/>
                </a:solidFill>
                <a:latin typeface="Times New Roman"/>
                <a:ea typeface="Times New Roman"/>
                <a:cs typeface="Times New Roman"/>
                <a:sym typeface="Times New Roman"/>
              </a:rPr>
              <a:t>(Amended to R.A. 11032) 2007</a:t>
            </a:r>
            <a:endParaRPr sz="1333"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0"/>
          <p:cNvSpPr txBox="1"/>
          <p:nvPr/>
        </p:nvSpPr>
        <p:spPr>
          <a:xfrm>
            <a:off x="0" y="0"/>
            <a:ext cx="12192000" cy="600164"/>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
                <a:ea typeface="Arial "/>
                <a:cs typeface="Arial "/>
                <a:sym typeface="Arial "/>
              </a:rPr>
              <a:t>       </a:t>
            </a:r>
            <a:r>
              <a:rPr lang="en-US" sz="2000" b="1" i="0" u="none" strike="noStrike" cap="none">
                <a:solidFill>
                  <a:srgbClr val="FEE599"/>
                </a:solidFill>
                <a:latin typeface="Arial"/>
                <a:ea typeface="Arial"/>
                <a:cs typeface="Arial"/>
                <a:sym typeface="Arial"/>
              </a:rPr>
              <a:t>2. 	Provision of Data or Information on NG External Debt to Various Agencies/Offices</a:t>
            </a:r>
            <a:endParaRPr sz="2000" b="1" i="0" u="none" strike="noStrike" cap="none">
              <a:solidFill>
                <a:srgbClr val="FEE599"/>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800"/>
              <a:buFont typeface="Arial"/>
              <a:buNone/>
            </a:pPr>
            <a:endParaRPr sz="800" b="1" i="0" u="none" strike="noStrike" cap="none">
              <a:solidFill>
                <a:srgbClr val="FEE599"/>
              </a:solidFill>
              <a:latin typeface="Arial "/>
              <a:ea typeface="Arial "/>
              <a:cs typeface="Arial "/>
              <a:sym typeface="Arial "/>
            </a:endParaRPr>
          </a:p>
          <a:p>
            <a:pPr marL="0" marR="0" lvl="1" indent="0" algn="l" rtl="0">
              <a:lnSpc>
                <a:spcPct val="100000"/>
              </a:lnSpc>
              <a:spcBef>
                <a:spcPts val="0"/>
              </a:spcBef>
              <a:spcAft>
                <a:spcPts val="0"/>
              </a:spcAft>
              <a:buClr>
                <a:srgbClr val="000000"/>
              </a:buClr>
              <a:buSzPts val="500"/>
              <a:buFont typeface="Arial"/>
              <a:buNone/>
            </a:pPr>
            <a:endParaRPr sz="500" b="1" i="0" u="none" strike="noStrike" cap="none">
              <a:solidFill>
                <a:srgbClr val="FEE599"/>
              </a:solidFill>
              <a:latin typeface="Arial "/>
              <a:ea typeface="Arial "/>
              <a:cs typeface="Arial "/>
              <a:sym typeface="Arial "/>
            </a:endParaRPr>
          </a:p>
        </p:txBody>
      </p:sp>
      <p:pic>
        <p:nvPicPr>
          <p:cNvPr id="371" name="Google Shape;371;p20"/>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372" name="Google Shape;372;p20"/>
          <p:cNvSpPr txBox="1"/>
          <p:nvPr/>
        </p:nvSpPr>
        <p:spPr>
          <a:xfrm>
            <a:off x="491319" y="610126"/>
            <a:ext cx="11163868"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1F3864"/>
                </a:solidFill>
                <a:latin typeface="Arial"/>
                <a:ea typeface="Arial"/>
                <a:cs typeface="Arial"/>
                <a:sym typeface="Arial"/>
              </a:rPr>
              <a:t>This refers to data requests pertaining to National Government (NG) external debt specified by the counterparties. </a:t>
            </a:r>
            <a:endParaRPr sz="1500" b="1" i="0" u="none" strike="noStrike" cap="none">
              <a:solidFill>
                <a:srgbClr val="1F3864"/>
              </a:solidFill>
              <a:latin typeface="Arial"/>
              <a:ea typeface="Arial"/>
              <a:cs typeface="Arial"/>
              <a:sym typeface="Arial"/>
            </a:endParaRPr>
          </a:p>
        </p:txBody>
      </p:sp>
      <p:graphicFrame>
        <p:nvGraphicFramePr>
          <p:cNvPr id="373" name="Google Shape;373;p20"/>
          <p:cNvGraphicFramePr/>
          <p:nvPr/>
        </p:nvGraphicFramePr>
        <p:xfrm>
          <a:off x="600500" y="1037335"/>
          <a:ext cx="3000000" cy="300000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79600">
                <a:tc>
                  <a:txBody>
                    <a:bodyPr/>
                    <a:lstStyle/>
                    <a:p>
                      <a:pPr marL="0" marR="0" lvl="0" indent="0" algn="l"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Office or Division:</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1F3864"/>
                        </a:buClr>
                        <a:buSzPts val="1200"/>
                        <a:buFont typeface="Arial"/>
                        <a:buNone/>
                      </a:pPr>
                      <a:r>
                        <a:rPr lang="en-US" sz="1100" b="1" u="none" strike="noStrike" cap="none">
                          <a:solidFill>
                            <a:srgbClr val="1F3864"/>
                          </a:solidFill>
                          <a:latin typeface="Arial"/>
                          <a:ea typeface="Arial"/>
                          <a:cs typeface="Arial"/>
                          <a:sym typeface="Arial"/>
                        </a:rPr>
                        <a:t>Liability Management Service – Debt Monitoring and Analysis Divisio</a:t>
                      </a:r>
                      <a:r>
                        <a:rPr lang="en-US" sz="1100" b="1">
                          <a:solidFill>
                            <a:srgbClr val="1F3864"/>
                          </a:solidFill>
                          <a:latin typeface="Arial"/>
                          <a:ea typeface="Arial"/>
                          <a:cs typeface="Arial"/>
                          <a:sym typeface="Arial"/>
                        </a:rPr>
                        <a:t>n</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04700">
                <a:tc>
                  <a:txBody>
                    <a:bodyPr/>
                    <a:lstStyle/>
                    <a:p>
                      <a:pPr marL="0" marR="0" lvl="0" indent="0" algn="l"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Classification:</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Complex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4825">
                <a:tc>
                  <a:txBody>
                    <a:bodyPr/>
                    <a:lstStyle/>
                    <a:p>
                      <a:pPr marL="0" marR="0" lvl="0" indent="0" algn="l"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Type of Transaction:</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Government-to-Government</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44825">
                <a:tc>
                  <a:txBody>
                    <a:bodyPr/>
                    <a:lstStyle/>
                    <a:p>
                      <a:pPr marL="0" marR="0" lvl="0" indent="0" algn="l"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Who may avail:</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Bangko Sentral ng Pilipinas (BSP), Commission on Audit (COA), and Department of Finance (DOF)</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15275">
                <a:tc gridSpan="2">
                  <a:txBody>
                    <a:bodyPr/>
                    <a:lstStyle/>
                    <a:p>
                      <a:pPr marL="0" marR="0" lvl="0" indent="0" algn="ctr" rtl="0">
                        <a:lnSpc>
                          <a:spcPct val="150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CHECKLIST OF REQUIREMENTS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WHERE TO SECURE</a:t>
                      </a:r>
                      <a:endParaRPr sz="1100" u="none" strike="noStrike" cap="none">
                        <a:latin typeface="Arial"/>
                        <a:ea typeface="Arial"/>
                        <a:cs typeface="Arial"/>
                        <a:sym typeface="Arial"/>
                      </a:endParaRPr>
                    </a:p>
                    <a:p>
                      <a:pPr marL="0" marR="0" lvl="0" indent="0" algn="ctr" rtl="0">
                        <a:lnSpc>
                          <a:spcPct val="150000"/>
                        </a:lnSpc>
                        <a:spcBef>
                          <a:spcPts val="0"/>
                        </a:spcBef>
                        <a:spcAft>
                          <a:spcPts val="0"/>
                        </a:spcAft>
                        <a:buClr>
                          <a:srgbClr val="000000"/>
                        </a:buClr>
                        <a:buSzPts val="100"/>
                        <a:buFont typeface="Arial"/>
                        <a:buNone/>
                      </a:pP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42300">
                <a:tc gridSpan="2">
                  <a:txBody>
                    <a:bodyPr/>
                    <a:lstStyle/>
                    <a:p>
                      <a:pPr marL="0" marR="0" lvl="0" indent="0" algn="l"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Email request </a:t>
                      </a:r>
                      <a:endParaRPr sz="11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Provided by client</a:t>
                      </a:r>
                      <a:endParaRPr sz="1100" u="none" strike="noStrike" cap="none">
                        <a:latin typeface="Arial"/>
                        <a:ea typeface="Arial"/>
                        <a:cs typeface="Arial"/>
                        <a:sym typeface="Arial"/>
                      </a:endParaRPr>
                    </a:p>
                    <a:p>
                      <a:pPr marL="0" marR="0" lvl="0" indent="0" algn="l" rtl="0">
                        <a:lnSpc>
                          <a:spcPct val="107000"/>
                        </a:lnSpc>
                        <a:spcBef>
                          <a:spcPts val="800"/>
                        </a:spcBef>
                        <a:spcAft>
                          <a:spcPts val="0"/>
                        </a:spcAft>
                        <a:buClr>
                          <a:srgbClr val="000000"/>
                        </a:buClr>
                        <a:buSzPts val="100"/>
                        <a:buFont typeface="Arial"/>
                        <a:buNone/>
                      </a:pP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24800">
                <a:tc>
                  <a:txBody>
                    <a:bodyPr/>
                    <a:lstStyle/>
                    <a:p>
                      <a:pPr marL="0" marR="0" lvl="0" indent="0" algn="ctr" rtl="0">
                        <a:lnSpc>
                          <a:spcPct val="150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CLIENT STEPS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AGENCY ACTIONS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FEES TO BE PAID</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PROCESSING TIME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PERSON RESPONSIBLE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6"/>
                  </a:ext>
                </a:extLst>
              </a:tr>
              <a:tr h="768825">
                <a:tc>
                  <a:txBody>
                    <a:bodyPr/>
                    <a:lstStyle/>
                    <a:p>
                      <a:pPr marL="0" marR="0" lvl="0" indent="0" algn="l"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1. Sends email request</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1.1 Receives email request and gives directive regarding the request.</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10 Minutes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000"/>
                        <a:buFont typeface="Arial"/>
                        <a:buNone/>
                      </a:pPr>
                      <a:r>
                        <a:rPr lang="en-US" sz="1100" b="1" i="1">
                          <a:solidFill>
                            <a:srgbClr val="1F3864"/>
                          </a:solidFill>
                          <a:latin typeface="Arial"/>
                          <a:ea typeface="Arial"/>
                          <a:cs typeface="Arial"/>
                          <a:sym typeface="Arial"/>
                        </a:rPr>
                        <a:t>Chief Treasury Operations Officer II Chief Treasury Operations Officer I </a:t>
                      </a:r>
                      <a:endParaRPr sz="11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000"/>
                        <a:buFont typeface="Arial"/>
                        <a:buNone/>
                      </a:pPr>
                      <a:r>
                        <a:rPr lang="en-US" sz="1100" b="1">
                          <a:solidFill>
                            <a:srgbClr val="1F3864"/>
                          </a:solidFill>
                          <a:latin typeface="Arial"/>
                          <a:ea typeface="Arial"/>
                          <a:cs typeface="Arial"/>
                          <a:sym typeface="Arial"/>
                        </a:rPr>
                        <a:t>Debt Monitoring and Division</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794925">
                <a:tc>
                  <a:txBody>
                    <a:bodyPr/>
                    <a:lstStyle/>
                    <a:p>
                      <a:pPr marL="0" marR="0" lvl="0" indent="0" algn="l"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1.2. Prepare the report requested by counterparty and transmittal letter.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3 Days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000"/>
                        <a:buFont typeface="Arial"/>
                        <a:buNone/>
                      </a:pPr>
                      <a:r>
                        <a:rPr lang="en-US" sz="1100" b="1" i="1">
                          <a:solidFill>
                            <a:srgbClr val="1F3864"/>
                          </a:solidFill>
                          <a:latin typeface="Arial"/>
                          <a:ea typeface="Arial"/>
                          <a:cs typeface="Arial"/>
                          <a:sym typeface="Arial"/>
                        </a:rPr>
                        <a:t>Treasury Operations Officer III/ Treasury Operations Officer II </a:t>
                      </a:r>
                      <a:endParaRPr sz="11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000"/>
                        <a:buFont typeface="Arial"/>
                        <a:buNone/>
                      </a:pPr>
                      <a:r>
                        <a:rPr lang="en-US" sz="1100" b="1">
                          <a:solidFill>
                            <a:srgbClr val="1F3864"/>
                          </a:solidFill>
                          <a:latin typeface="Arial"/>
                          <a:ea typeface="Arial"/>
                          <a:cs typeface="Arial"/>
                          <a:sym typeface="Arial"/>
                        </a:rPr>
                        <a:t>Debt Monitoring and Analysis Division</a:t>
                      </a:r>
                      <a:endParaRPr sz="11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838225">
                <a:tc>
                  <a:txBody>
                    <a:bodyPr/>
                    <a:lstStyle/>
                    <a:p>
                      <a:pPr marL="0" marR="0" lvl="0" indent="0" algn="l"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1.3. Reviews correctness/ accuracy of report prepared and transmittal letter.</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1 Hour</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000"/>
                        <a:buFont typeface="Arial"/>
                        <a:buNone/>
                      </a:pPr>
                      <a:r>
                        <a:rPr lang="en-US" sz="1100" b="1" i="1">
                          <a:solidFill>
                            <a:srgbClr val="1F3864"/>
                          </a:solidFill>
                          <a:latin typeface="Arial"/>
                          <a:ea typeface="Arial"/>
                          <a:cs typeface="Arial"/>
                          <a:sym typeface="Arial"/>
                        </a:rPr>
                        <a:t>Treasury Operations Officer IV Treasury Operations Officer  III </a:t>
                      </a:r>
                      <a:endParaRPr sz="11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000"/>
                        <a:buFont typeface="Arial"/>
                        <a:buNone/>
                      </a:pPr>
                      <a:r>
                        <a:rPr lang="en-US" sz="1100" b="1">
                          <a:solidFill>
                            <a:srgbClr val="1F3864"/>
                          </a:solidFill>
                          <a:latin typeface="Arial"/>
                          <a:ea typeface="Arial"/>
                          <a:cs typeface="Arial"/>
                          <a:sym typeface="Arial"/>
                        </a:rPr>
                        <a:t>Debt Monitoring and Analysis Division </a:t>
                      </a:r>
                      <a:endParaRPr sz="11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687675">
                <a:tc>
                  <a:txBody>
                    <a:bodyPr/>
                    <a:lstStyle/>
                    <a:p>
                      <a:pPr marL="0" marR="0" lvl="0" indent="0" algn="l"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1.4. Signs transmittal letter (hard copy and soft copy).</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100" b="1" u="none" strike="noStrike" cap="none">
                          <a:solidFill>
                            <a:srgbClr val="1F3864"/>
                          </a:solidFill>
                          <a:latin typeface="Arial"/>
                          <a:ea typeface="Arial"/>
                          <a:cs typeface="Arial"/>
                          <a:sym typeface="Arial"/>
                        </a:rPr>
                        <a:t> 20 Minutes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000"/>
                        <a:buFont typeface="Arial"/>
                        <a:buNone/>
                      </a:pPr>
                      <a:r>
                        <a:rPr lang="en-US" sz="1100" b="1" i="1">
                          <a:solidFill>
                            <a:srgbClr val="1F3864"/>
                          </a:solidFill>
                          <a:latin typeface="Arial"/>
                          <a:ea typeface="Arial"/>
                          <a:cs typeface="Arial"/>
                          <a:sym typeface="Arial"/>
                        </a:rPr>
                        <a:t>Chief Treasury Operations Officer II </a:t>
                      </a:r>
                      <a:endParaRPr sz="11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100" b="1">
                          <a:solidFill>
                            <a:srgbClr val="1F3864"/>
                          </a:solidFill>
                          <a:latin typeface="Arial"/>
                          <a:ea typeface="Arial"/>
                          <a:cs typeface="Arial"/>
                          <a:sym typeface="Arial"/>
                        </a:rPr>
                        <a:t>Debt Monitoring and Analysis Division</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graphicFrame>
        <p:nvGraphicFramePr>
          <p:cNvPr id="378" name="Google Shape;378;p21"/>
          <p:cNvGraphicFramePr/>
          <p:nvPr/>
        </p:nvGraphicFramePr>
        <p:xfrm>
          <a:off x="600500" y="946950"/>
          <a:ext cx="3000000" cy="300000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524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CLIENT STEPS</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AGENCY ACTIONS</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FEES TO BE PAID</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PROCESSING TIME</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PERSON RESPONSIBLE</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881200">
                <a:tc>
                  <a:txBody>
                    <a:bodyPr/>
                    <a:lstStyle/>
                    <a:p>
                      <a:pPr marL="0" marR="0" lvl="0" indent="0" algn="l"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 1. Sends email request</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1.5. Delivers report (in soft and hard copy) to requesting party.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20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i="1">
                          <a:solidFill>
                            <a:srgbClr val="1F3864"/>
                          </a:solidFill>
                          <a:latin typeface="Arial"/>
                          <a:ea typeface="Arial"/>
                          <a:cs typeface="Arial"/>
                          <a:sym typeface="Arial"/>
                        </a:rPr>
                        <a:t>Treasury Operations Officer III/ Treasury Operations Officer II Administrative Assistant III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Debt Monitoring and Analysis Division</a:t>
                      </a:r>
                      <a:endParaRPr sz="12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52400">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TOTAL: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3 Days,                                  1 Hour,                                  50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79" name="Google Shape;379;p21"/>
          <p:cNvSpPr/>
          <p:nvPr/>
        </p:nvSpPr>
        <p:spPr>
          <a:xfrm>
            <a:off x="1" y="565723"/>
            <a:ext cx="3657600" cy="338554"/>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
        <p:nvSpPr>
          <p:cNvPr id="380" name="Google Shape;380;p21"/>
          <p:cNvSpPr txBox="1"/>
          <p:nvPr/>
        </p:nvSpPr>
        <p:spPr>
          <a:xfrm>
            <a:off x="0" y="0"/>
            <a:ext cx="12192000" cy="600164"/>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
                <a:ea typeface="Arial "/>
                <a:cs typeface="Arial "/>
                <a:sym typeface="Arial "/>
              </a:rPr>
              <a:t>       </a:t>
            </a:r>
            <a:r>
              <a:rPr lang="en-US" sz="2000" b="1" i="0" u="none" strike="noStrike" cap="none">
                <a:solidFill>
                  <a:srgbClr val="FEE599"/>
                </a:solidFill>
                <a:latin typeface="Arial"/>
                <a:ea typeface="Arial"/>
                <a:cs typeface="Arial"/>
                <a:sym typeface="Arial"/>
              </a:rPr>
              <a:t>2. 	Provision of Data or Information on NG External Debt to Various Agencies/Offices </a:t>
            </a:r>
            <a:endParaRPr sz="2000" b="1" i="0" u="none" strike="noStrike" cap="none">
              <a:solidFill>
                <a:srgbClr val="FEE599"/>
              </a:solidFill>
              <a:latin typeface="Arial "/>
              <a:ea typeface="Arial "/>
              <a:cs typeface="Arial "/>
              <a:sym typeface="Arial "/>
            </a:endParaRPr>
          </a:p>
          <a:p>
            <a:pPr marL="0" marR="0" lvl="1" indent="0" algn="l" rtl="0">
              <a:lnSpc>
                <a:spcPct val="100000"/>
              </a:lnSpc>
              <a:spcBef>
                <a:spcPts val="0"/>
              </a:spcBef>
              <a:spcAft>
                <a:spcPts val="0"/>
              </a:spcAft>
              <a:buClr>
                <a:srgbClr val="000000"/>
              </a:buClr>
              <a:buSzPts val="800"/>
              <a:buFont typeface="Arial"/>
              <a:buNone/>
            </a:pPr>
            <a:endParaRPr sz="800" b="1" i="0" u="none" strike="noStrike" cap="none">
              <a:solidFill>
                <a:srgbClr val="FEE599"/>
              </a:solidFill>
              <a:latin typeface="Arial "/>
              <a:ea typeface="Arial "/>
              <a:cs typeface="Arial "/>
              <a:sym typeface="Arial "/>
            </a:endParaRPr>
          </a:p>
          <a:p>
            <a:pPr marL="0" marR="0" lvl="1" indent="0" algn="l" rtl="0">
              <a:lnSpc>
                <a:spcPct val="100000"/>
              </a:lnSpc>
              <a:spcBef>
                <a:spcPts val="0"/>
              </a:spcBef>
              <a:spcAft>
                <a:spcPts val="0"/>
              </a:spcAft>
              <a:buClr>
                <a:srgbClr val="000000"/>
              </a:buClr>
              <a:buSzPts val="500"/>
              <a:buFont typeface="Arial"/>
              <a:buNone/>
            </a:pPr>
            <a:endParaRPr sz="500" b="1" i="0" u="none" strike="noStrike" cap="none">
              <a:solidFill>
                <a:srgbClr val="FEE599"/>
              </a:solidFill>
              <a:latin typeface="Arial "/>
              <a:ea typeface="Arial "/>
              <a:cs typeface="Arial "/>
              <a:sym typeface="Arial "/>
            </a:endParaRPr>
          </a:p>
        </p:txBody>
      </p:sp>
      <p:pic>
        <p:nvPicPr>
          <p:cNvPr id="381" name="Google Shape;381;p21"/>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2"/>
          <p:cNvSpPr txBox="1"/>
          <p:nvPr/>
        </p:nvSpPr>
        <p:spPr>
          <a:xfrm>
            <a:off x="514050" y="760308"/>
            <a:ext cx="11163900" cy="1293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300" b="1" i="0" u="none" strike="noStrike" cap="none" dirty="0">
                <a:solidFill>
                  <a:srgbClr val="1F3864"/>
                </a:solidFill>
                <a:latin typeface="Arial"/>
                <a:ea typeface="Arial"/>
                <a:cs typeface="Arial"/>
                <a:sym typeface="Arial"/>
              </a:rPr>
              <a:t>For prior taxable years (3-5 years prior to current year)</a:t>
            </a:r>
            <a:endParaRPr sz="12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500"/>
              <a:buFont typeface="Arial"/>
              <a:buNone/>
            </a:pPr>
            <a:r>
              <a:rPr lang="en-US" sz="1300" b="1" i="0" u="none" strike="noStrike" cap="none" dirty="0">
                <a:solidFill>
                  <a:srgbClr val="1F3864"/>
                </a:solidFill>
                <a:latin typeface="Arial"/>
                <a:ea typeface="Arial"/>
                <a:cs typeface="Arial"/>
                <a:sym typeface="Arial"/>
              </a:rPr>
              <a:t> </a:t>
            </a:r>
            <a:endParaRPr sz="1300" b="1" i="0" u="none" strike="noStrike" cap="none" dirty="0">
              <a:solidFill>
                <a:srgbClr val="1F386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500"/>
              <a:buFont typeface="Arial"/>
              <a:buNone/>
            </a:pPr>
            <a:r>
              <a:rPr lang="en-US" sz="1300" b="1" dirty="0">
                <a:solidFill>
                  <a:srgbClr val="1F3864"/>
                </a:solidFill>
              </a:rPr>
              <a:t>The </a:t>
            </a:r>
            <a:r>
              <a:rPr lang="en-US" sz="1300" b="1" dirty="0" err="1">
                <a:solidFill>
                  <a:srgbClr val="1F3864"/>
                </a:solidFill>
              </a:rPr>
              <a:t>BTr</a:t>
            </a:r>
            <a:r>
              <a:rPr lang="en-US" sz="1300" b="1" dirty="0">
                <a:solidFill>
                  <a:srgbClr val="1F3864"/>
                </a:solidFill>
              </a:rPr>
              <a:t>-National Government, as a withholding agent accomplishes and issues this tax certificate to GS holders whose interest income on GS is subject to final tax. It is attached with the Statement of Taxes Withheld, prepared by Payments Division, which provides information on the amount of final withholding taxes withheld by </a:t>
            </a:r>
            <a:r>
              <a:rPr lang="en-US" sz="1300" b="1" dirty="0" err="1">
                <a:solidFill>
                  <a:srgbClr val="1F3864"/>
                </a:solidFill>
              </a:rPr>
              <a:t>BTr</a:t>
            </a:r>
            <a:r>
              <a:rPr lang="en-US" sz="1300" b="1" dirty="0">
                <a:solidFill>
                  <a:srgbClr val="1F3864"/>
                </a:solidFill>
              </a:rPr>
              <a:t> on the interest income due to the GS investments of financial entities covering the requested taxable period. </a:t>
            </a:r>
            <a:endParaRPr sz="1300" b="1" i="0" u="none" strike="noStrike" cap="none" dirty="0">
              <a:solidFill>
                <a:srgbClr val="1F3864"/>
              </a:solidFill>
              <a:latin typeface="Arial"/>
              <a:ea typeface="Arial"/>
              <a:cs typeface="Arial"/>
              <a:sym typeface="Arial"/>
            </a:endParaRPr>
          </a:p>
        </p:txBody>
      </p:sp>
      <p:graphicFrame>
        <p:nvGraphicFramePr>
          <p:cNvPr id="387" name="Google Shape;387;p22"/>
          <p:cNvGraphicFramePr/>
          <p:nvPr>
            <p:extLst>
              <p:ext uri="{D42A27DB-BD31-4B8C-83A1-F6EECF244321}">
                <p14:modId xmlns:p14="http://schemas.microsoft.com/office/powerpoint/2010/main" val="3951351377"/>
              </p:ext>
            </p:extLst>
          </p:nvPr>
        </p:nvGraphicFramePr>
        <p:xfrm>
          <a:off x="612875" y="2199614"/>
          <a:ext cx="11166400" cy="4154111"/>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524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1F3864"/>
                        </a:buClr>
                        <a:buSzPts val="1200"/>
                        <a:buFont typeface="Arial"/>
                        <a:buNone/>
                      </a:pPr>
                      <a:r>
                        <a:rPr lang="en-US" sz="1200" b="1" dirty="0">
                          <a:solidFill>
                            <a:srgbClr val="1F3864"/>
                          </a:solidFill>
                          <a:latin typeface="Arial"/>
                          <a:ea typeface="Arial"/>
                          <a:cs typeface="Arial"/>
                          <a:sym typeface="Arial"/>
                        </a:rPr>
                        <a:t>Accounting Service - National Government Debt Accounting Division and Liability Management Service - Payments Division</a:t>
                      </a:r>
                      <a:endParaRPr sz="1200" b="1"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24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dirty="0">
                          <a:solidFill>
                            <a:srgbClr val="1F3864"/>
                          </a:solidFill>
                          <a:latin typeface="Arial"/>
                          <a:ea typeface="Arial"/>
                          <a:cs typeface="Arial"/>
                          <a:sym typeface="Arial"/>
                        </a:rPr>
                        <a:t>Complex </a:t>
                      </a:r>
                      <a:endParaRPr sz="1200" b="1" u="none" strike="noStrike" cap="none"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24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1F3864"/>
                        </a:buClr>
                        <a:buSzPts val="1200"/>
                        <a:buFont typeface="Arial"/>
                        <a:buNone/>
                      </a:pPr>
                      <a:r>
                        <a:rPr lang="en-US" sz="1200" b="1" u="none" strike="noStrike" cap="none" dirty="0">
                          <a:solidFill>
                            <a:srgbClr val="1F3864"/>
                          </a:solidFill>
                          <a:latin typeface="Arial"/>
                          <a:ea typeface="Arial"/>
                          <a:cs typeface="Arial"/>
                          <a:sym typeface="Arial"/>
                        </a:rPr>
                        <a:t>Government-to-Business Entity</a:t>
                      </a:r>
                      <a:endParaRPr sz="1200" b="1" u="none" strike="noStrike" cap="none"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524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dirty="0">
                          <a:solidFill>
                            <a:srgbClr val="1F3864"/>
                          </a:solidFill>
                          <a:latin typeface="Arial"/>
                          <a:ea typeface="Arial"/>
                          <a:cs typeface="Arial"/>
                          <a:sym typeface="Arial"/>
                        </a:rPr>
                        <a:t>Financial Institutions (FIs), Government Securities (GS) Investors</a:t>
                      </a:r>
                      <a:endParaRPr sz="1200" b="1" u="none" strike="noStrike" cap="none"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1400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OF REQUIREMENTS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WHERE TO SECURE</a:t>
                      </a:r>
                      <a:endParaRPr sz="1400" u="none" strike="noStrike" cap="none"/>
                    </a:p>
                    <a:p>
                      <a:pPr marL="0" marR="0" lvl="0" indent="0" algn="ctr" rtl="0">
                        <a:lnSpc>
                          <a:spcPct val="150000"/>
                        </a:lnSpc>
                        <a:spcBef>
                          <a:spcPts val="0"/>
                        </a:spcBef>
                        <a:spcAft>
                          <a:spcPts val="0"/>
                        </a:spcAft>
                        <a:buClr>
                          <a:srgbClr val="000000"/>
                        </a:buClr>
                        <a:buSzPts val="100"/>
                        <a:buFont typeface="Arial"/>
                        <a:buNone/>
                      </a:pPr>
                      <a:endParaRPr sz="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08300">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dirty="0">
                          <a:solidFill>
                            <a:srgbClr val="1F3864"/>
                          </a:solidFill>
                          <a:latin typeface="Arial"/>
                          <a:ea typeface="Arial"/>
                          <a:cs typeface="Arial"/>
                          <a:sym typeface="Arial"/>
                        </a:rPr>
                        <a:t>Letter request (hard copy) with information on Period Covered, Payee’s Name, Registered Address, Zip Code, Tax Identification Number (TIN), </a:t>
                      </a:r>
                      <a:r>
                        <a:rPr lang="en-US" sz="1200" b="1" dirty="0" err="1">
                          <a:solidFill>
                            <a:srgbClr val="1F3864"/>
                          </a:solidFill>
                          <a:latin typeface="Arial"/>
                          <a:ea typeface="Arial"/>
                          <a:cs typeface="Arial"/>
                          <a:sym typeface="Arial"/>
                        </a:rPr>
                        <a:t>NRoSS</a:t>
                      </a:r>
                      <a:r>
                        <a:rPr lang="en-US" sz="1200" b="1" dirty="0">
                          <a:solidFill>
                            <a:srgbClr val="1F3864"/>
                          </a:solidFill>
                          <a:latin typeface="Arial"/>
                          <a:ea typeface="Arial"/>
                          <a:cs typeface="Arial"/>
                          <a:sym typeface="Arial"/>
                        </a:rPr>
                        <a:t> Account Number </a:t>
                      </a:r>
                      <a:endParaRPr sz="1200" b="1" dirty="0">
                        <a:solidFill>
                          <a:srgbClr val="1F3864"/>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200"/>
                        <a:buFont typeface="Arial"/>
                        <a:buNone/>
                      </a:pPr>
                      <a:endParaRPr sz="1200" b="1" dirty="0">
                        <a:solidFill>
                          <a:srgbClr val="1F3864"/>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200"/>
                        <a:buFont typeface="Arial"/>
                        <a:buNone/>
                      </a:pPr>
                      <a:r>
                        <a:rPr lang="en-US" sz="1200" b="1" dirty="0">
                          <a:solidFill>
                            <a:srgbClr val="1F3864"/>
                          </a:solidFill>
                          <a:latin typeface="Arial"/>
                          <a:ea typeface="Arial"/>
                          <a:cs typeface="Arial"/>
                          <a:sym typeface="Arial"/>
                        </a:rPr>
                        <a:t>Statement of Taxes Withheld </a:t>
                      </a:r>
                      <a:endParaRPr sz="1200" b="1" u="none" strike="noStrike" cap="none"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Provided by client</a:t>
                      </a:r>
                      <a:endParaRPr sz="1400" u="none" strike="noStrike" cap="none"/>
                    </a:p>
                    <a:p>
                      <a:pPr marL="0" marR="0" lvl="0" indent="0" algn="l" rtl="0">
                        <a:lnSpc>
                          <a:spcPct val="107000"/>
                        </a:lnSpc>
                        <a:spcBef>
                          <a:spcPts val="800"/>
                        </a:spcBef>
                        <a:spcAft>
                          <a:spcPts val="0"/>
                        </a:spcAft>
                        <a:buClr>
                          <a:srgbClr val="000000"/>
                        </a:buClr>
                        <a:buSzPts val="100"/>
                        <a:buFont typeface="Arial"/>
                        <a:buNone/>
                      </a:pPr>
                      <a:endParaRPr sz="10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00"/>
                        <a:buFont typeface="Arial"/>
                        <a:buNone/>
                      </a:pPr>
                      <a:endParaRPr sz="10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00"/>
                        <a:buFont typeface="Arial"/>
                        <a:buNone/>
                      </a:pPr>
                      <a:endParaRPr sz="10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00"/>
                        <a:buFont typeface="Arial"/>
                        <a:buNone/>
                      </a:pPr>
                      <a:r>
                        <a:rPr lang="en-US" sz="1200" b="1">
                          <a:solidFill>
                            <a:srgbClr val="1F3864"/>
                          </a:solidFill>
                          <a:latin typeface="Arial"/>
                          <a:ea typeface="Arial"/>
                          <a:cs typeface="Arial"/>
                          <a:sym typeface="Arial"/>
                        </a:rPr>
                        <a:t>Provided by Payments Division</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524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6"/>
                  </a:ext>
                </a:extLst>
              </a:tr>
              <a:tr h="825575">
                <a:tc>
                  <a:txBody>
                    <a:bodyPr/>
                    <a:lstStyle/>
                    <a:p>
                      <a:pPr marL="218440" marR="0" lvl="0" indent="-21844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 Sen</a:t>
                      </a:r>
                      <a:r>
                        <a:rPr lang="en-US" sz="1200" b="1">
                          <a:solidFill>
                            <a:srgbClr val="1F3864"/>
                          </a:solidFill>
                          <a:latin typeface="Arial"/>
                          <a:ea typeface="Arial"/>
                          <a:cs typeface="Arial"/>
                          <a:sym typeface="Arial"/>
                        </a:rPr>
                        <a:t>ds hard copy of </a:t>
                      </a:r>
                      <a:r>
                        <a:rPr lang="en-US" sz="1200" b="1" u="none" strike="noStrike" cap="none">
                          <a:solidFill>
                            <a:srgbClr val="1F3864"/>
                          </a:solidFill>
                          <a:latin typeface="Arial"/>
                          <a:ea typeface="Arial"/>
                          <a:cs typeface="Arial"/>
                          <a:sym typeface="Arial"/>
                        </a:rPr>
                        <a:t> letter request</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1.1. </a:t>
                      </a:r>
                      <a:r>
                        <a:rPr lang="en-US" sz="1200" b="1">
                          <a:solidFill>
                            <a:srgbClr val="1F3864"/>
                          </a:solidFill>
                          <a:latin typeface="Arial"/>
                          <a:ea typeface="Arial"/>
                          <a:cs typeface="Arial"/>
                          <a:sym typeface="Arial"/>
                        </a:rPr>
                        <a:t>Receive the letter request from Communications Records Management Division. </a:t>
                      </a: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10 </a:t>
                      </a:r>
                      <a:r>
                        <a:rPr lang="en-US" sz="1200" b="1" u="none" strike="noStrike" cap="none">
                          <a:solidFill>
                            <a:srgbClr val="1F3864"/>
                          </a:solidFill>
                          <a:latin typeface="Arial"/>
                          <a:ea typeface="Arial"/>
                          <a:cs typeface="Arial"/>
                          <a:sym typeface="Arial"/>
                        </a:rPr>
                        <a:t>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200" b="1" i="1">
                          <a:solidFill>
                            <a:srgbClr val="1F3864"/>
                          </a:solidFill>
                          <a:latin typeface="Arial"/>
                          <a:ea typeface="Arial"/>
                          <a:cs typeface="Arial"/>
                          <a:sym typeface="Arial"/>
                        </a:rPr>
                        <a:t>Treasury Operations Officer I / Administrative Assistant III</a:t>
                      </a:r>
                      <a:endParaRPr sz="12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524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1.2. </a:t>
                      </a:r>
                      <a:r>
                        <a:rPr lang="en-US" sz="1200" b="1">
                          <a:solidFill>
                            <a:srgbClr val="1F3864"/>
                          </a:solidFill>
                          <a:latin typeface="Arial"/>
                          <a:ea typeface="Arial"/>
                          <a:cs typeface="Arial"/>
                          <a:sym typeface="Arial"/>
                        </a:rPr>
                        <a:t>Give instruction to the Payment Division for appropriate action.</a:t>
                      </a:r>
                      <a:endParaRPr sz="1200" b="1">
                        <a:solidFill>
                          <a:srgbClr val="1F3864"/>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20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100"/>
                        <a:buFont typeface="Arial"/>
                        <a:buNone/>
                      </a:pPr>
                      <a:r>
                        <a:rPr lang="en-US" sz="1200" b="1" i="1" dirty="0">
                          <a:solidFill>
                            <a:srgbClr val="1F3864"/>
                          </a:solidFill>
                          <a:latin typeface="Arial"/>
                          <a:ea typeface="Arial"/>
                          <a:cs typeface="Arial"/>
                          <a:sym typeface="Arial"/>
                        </a:rPr>
                        <a:t>Director </a:t>
                      </a:r>
                      <a:endParaRPr sz="1200" b="1" i="1" dirty="0">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r>
                        <a:rPr lang="en-US" sz="1200" b="1" dirty="0">
                          <a:solidFill>
                            <a:srgbClr val="1F3864"/>
                          </a:solidFill>
                          <a:latin typeface="Arial"/>
                          <a:ea typeface="Arial"/>
                          <a:cs typeface="Arial"/>
                          <a:sym typeface="Arial"/>
                        </a:rPr>
                        <a:t>Liability Management Service</a:t>
                      </a:r>
                      <a:r>
                        <a:rPr lang="en-US" sz="1200" b="1" i="1" u="none" strike="noStrike" cap="none" dirty="0">
                          <a:solidFill>
                            <a:srgbClr val="1F3864"/>
                          </a:solidFill>
                          <a:latin typeface="Arial"/>
                          <a:ea typeface="Arial"/>
                          <a:cs typeface="Arial"/>
                          <a:sym typeface="Arial"/>
                        </a:rPr>
                        <a:t> </a:t>
                      </a:r>
                      <a:endParaRPr sz="1200" b="1" i="1" u="none" strike="noStrike" cap="none"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388" name="Google Shape;388;p22"/>
          <p:cNvSpPr txBox="1"/>
          <p:nvPr/>
        </p:nvSpPr>
        <p:spPr>
          <a:xfrm>
            <a:off x="0"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
                <a:ea typeface="Arial "/>
                <a:cs typeface="Arial "/>
                <a:sym typeface="Arial "/>
              </a:rPr>
              <a:t>       </a:t>
            </a:r>
            <a:r>
              <a:rPr lang="en-US" sz="2000" b="1" i="0" u="none" strike="noStrike" cap="none">
                <a:solidFill>
                  <a:srgbClr val="FEE599"/>
                </a:solidFill>
                <a:latin typeface="Arial"/>
                <a:ea typeface="Arial"/>
                <a:cs typeface="Arial"/>
                <a:sym typeface="Arial"/>
              </a:rPr>
              <a:t>3.	</a:t>
            </a:r>
            <a:r>
              <a:rPr lang="en-US" sz="2000" b="1">
                <a:solidFill>
                  <a:srgbClr val="FEE599"/>
                </a:solidFill>
              </a:rPr>
              <a:t>Issuance of Certificate of Final Income Tax Withheld (BIR Form 2306) on Interest </a:t>
            </a:r>
            <a:endParaRPr sz="2000" b="1">
              <a:solidFill>
                <a:srgbClr val="FEE599"/>
              </a:solidFill>
            </a:endParaRPr>
          </a:p>
          <a:p>
            <a:pPr marL="0" marR="0" lvl="1" indent="0" algn="l" rtl="0">
              <a:lnSpc>
                <a:spcPct val="100000"/>
              </a:lnSpc>
              <a:spcBef>
                <a:spcPts val="0"/>
              </a:spcBef>
              <a:spcAft>
                <a:spcPts val="0"/>
              </a:spcAft>
              <a:buClr>
                <a:srgbClr val="000000"/>
              </a:buClr>
              <a:buSzPts val="2000"/>
              <a:buFont typeface="Arial"/>
              <a:buNone/>
            </a:pPr>
            <a:r>
              <a:rPr lang="en-US" sz="2000" b="1">
                <a:solidFill>
                  <a:srgbClr val="FEE599"/>
                </a:solidFill>
              </a:rPr>
              <a:t>             Income on Government Securities (GS) Investments of Bond Holders</a:t>
            </a:r>
            <a:endParaRPr sz="500" b="1" i="0" u="none" strike="noStrike" cap="none">
              <a:solidFill>
                <a:srgbClr val="FEE599"/>
              </a:solidFill>
              <a:latin typeface="Arial "/>
              <a:ea typeface="Arial "/>
              <a:cs typeface="Arial "/>
              <a:sym typeface="Arial "/>
            </a:endParaRPr>
          </a:p>
        </p:txBody>
      </p:sp>
      <p:pic>
        <p:nvPicPr>
          <p:cNvPr id="389" name="Google Shape;389;p22"/>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graphicFrame>
        <p:nvGraphicFramePr>
          <p:cNvPr id="394" name="Google Shape;394;p23"/>
          <p:cNvGraphicFramePr/>
          <p:nvPr/>
        </p:nvGraphicFramePr>
        <p:xfrm>
          <a:off x="563400" y="998024"/>
          <a:ext cx="11166400" cy="5727878"/>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524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478350">
                <a:tc>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1.3. </a:t>
                      </a:r>
                      <a:r>
                        <a:rPr lang="en-US" sz="1100" b="1">
                          <a:solidFill>
                            <a:srgbClr val="1F3864"/>
                          </a:solidFill>
                          <a:latin typeface="Arial"/>
                          <a:ea typeface="Arial"/>
                          <a:cs typeface="Arial"/>
                          <a:sym typeface="Arial"/>
                        </a:rPr>
                        <a:t>Receive letter request and log in the External Document Distribution Record and prepare Statement of Final Tax Withheld for the period requested to support the preparation of BIR Form No. 2306.</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 day</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chemeClr val="dk1"/>
                        </a:buClr>
                        <a:buSzPts val="1100"/>
                        <a:buFont typeface="Arial"/>
                        <a:buNone/>
                      </a:pPr>
                      <a:r>
                        <a:rPr lang="en-US" sz="1100" b="1" i="1">
                          <a:solidFill>
                            <a:srgbClr val="1F3864"/>
                          </a:solidFill>
                          <a:latin typeface="Arial"/>
                          <a:ea typeface="Arial"/>
                          <a:cs typeface="Arial"/>
                          <a:sym typeface="Arial"/>
                        </a:rPr>
                        <a:t>Administrative Aide V / Treasury Operations Officer III </a:t>
                      </a:r>
                      <a:endParaRPr sz="11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chemeClr val="dk1"/>
                        </a:buClr>
                        <a:buSzPts val="1100"/>
                        <a:buFont typeface="Arial"/>
                        <a:buNone/>
                      </a:pPr>
                      <a:r>
                        <a:rPr lang="en-US" sz="1100" b="1">
                          <a:solidFill>
                            <a:srgbClr val="1F3864"/>
                          </a:solidFill>
                          <a:latin typeface="Arial"/>
                          <a:ea typeface="Arial"/>
                          <a:cs typeface="Arial"/>
                          <a:sym typeface="Arial"/>
                        </a:rPr>
                        <a:t>Payments Division</a:t>
                      </a:r>
                      <a:endParaRPr sz="1100" b="1" i="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100" b="1" i="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82100">
                <a:tc>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6350" algn="just"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1.4. Prepare the memorandum for Accounting Service, reviews correctness of report, signs the memorandum, and forward the signed memorandum to Accounting Service.</a:t>
                      </a:r>
                      <a:endParaRPr sz="1100" b="1">
                        <a:solidFill>
                          <a:srgbClr val="1F3864"/>
                        </a:solidFill>
                        <a:latin typeface="Arial"/>
                        <a:ea typeface="Arial"/>
                        <a:cs typeface="Arial"/>
                        <a:sym typeface="Arial"/>
                      </a:endParaRPr>
                    </a:p>
                    <a:p>
                      <a:pPr marL="0" marR="0" lvl="0" indent="6350" algn="just" rtl="0">
                        <a:lnSpc>
                          <a:spcPct val="107000"/>
                        </a:lnSpc>
                        <a:spcBef>
                          <a:spcPts val="0"/>
                        </a:spcBef>
                        <a:spcAft>
                          <a:spcPts val="0"/>
                        </a:spcAft>
                        <a:buClr>
                          <a:srgbClr val="000000"/>
                        </a:buClr>
                        <a:buSzPts val="1200"/>
                        <a:buFont typeface="Arial"/>
                        <a:buNone/>
                      </a:pPr>
                      <a:endParaRPr sz="1100" b="1">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2 days</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b="1" i="1">
                          <a:solidFill>
                            <a:srgbClr val="1F3864"/>
                          </a:solidFill>
                          <a:latin typeface="Arial"/>
                          <a:ea typeface="Arial"/>
                          <a:cs typeface="Arial"/>
                          <a:sym typeface="Arial"/>
                        </a:rPr>
                        <a:t>Chief Treasury Operations Officer II </a:t>
                      </a:r>
                      <a:r>
                        <a:rPr lang="en-US" sz="1100" b="1">
                          <a:solidFill>
                            <a:srgbClr val="1F3864"/>
                          </a:solidFill>
                          <a:latin typeface="Arial"/>
                          <a:ea typeface="Arial"/>
                          <a:cs typeface="Arial"/>
                          <a:sym typeface="Arial"/>
                        </a:rPr>
                        <a:t>Payments Division, </a:t>
                      </a: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100"/>
                        <a:buFont typeface="Arial"/>
                        <a:buNone/>
                      </a:pPr>
                      <a:r>
                        <a:rPr lang="en-US" sz="1100" b="1" i="1">
                          <a:solidFill>
                            <a:srgbClr val="1F3864"/>
                          </a:solidFill>
                          <a:latin typeface="Arial"/>
                          <a:ea typeface="Arial"/>
                          <a:cs typeface="Arial"/>
                          <a:sym typeface="Arial"/>
                        </a:rPr>
                        <a:t>Director III </a:t>
                      </a:r>
                      <a:endParaRPr sz="11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100"/>
                        <a:buFont typeface="Arial"/>
                        <a:buNone/>
                      </a:pPr>
                      <a:endParaRPr sz="11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100"/>
                        <a:buFont typeface="Arial"/>
                        <a:buNone/>
                      </a:pPr>
                      <a:r>
                        <a:rPr lang="en-US" sz="1100" b="1">
                          <a:solidFill>
                            <a:srgbClr val="1F3864"/>
                          </a:solidFill>
                          <a:latin typeface="Arial"/>
                          <a:ea typeface="Arial"/>
                          <a:cs typeface="Arial"/>
                          <a:sym typeface="Arial"/>
                        </a:rPr>
                        <a:t>Liability Management Service </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85500">
                <a:tc>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1.5. Receive request and supporting documents from the Payments Division. Then forward to the preparer of BIR Form 2306.</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10 minutes</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i="1">
                          <a:solidFill>
                            <a:srgbClr val="1F3864"/>
                          </a:solidFill>
                          <a:latin typeface="Arial"/>
                          <a:ea typeface="Arial"/>
                          <a:cs typeface="Arial"/>
                          <a:sym typeface="Arial"/>
                        </a:rPr>
                        <a:t>Treasury Operations Assistant </a:t>
                      </a:r>
                      <a:endParaRPr sz="11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National Government Debt Accounting Division</a:t>
                      </a:r>
                      <a:endParaRPr sz="1100" b="1" i="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074625">
                <a:tc>
                  <a:txBody>
                    <a:bodyPr/>
                    <a:lstStyle/>
                    <a:p>
                      <a:pPr marL="0" marR="0" lvl="0" indent="0" algn="l" rtl="0">
                        <a:lnSpc>
                          <a:spcPct val="107000"/>
                        </a:lnSpc>
                        <a:spcBef>
                          <a:spcPts val="0"/>
                        </a:spcBef>
                        <a:spcAft>
                          <a:spcPts val="0"/>
                        </a:spcAft>
                        <a:buClr>
                          <a:srgbClr val="000000"/>
                        </a:buClr>
                        <a:buSzPts val="1200"/>
                        <a:buFont typeface="Arial"/>
                        <a:buNone/>
                      </a:pP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1.6. Log the request on the monitoring sheet. Validate the information from the received documents then prepare in three (3) copies the BIR Form/s 2306 and transmittal letter to client. Encode the details to the monitoring sheet. Forward the BIR Forms and its attachments to the reviewer. </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None </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1.5 days</a:t>
                      </a:r>
                      <a:r>
                        <a:rPr lang="en-US" sz="11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 </a:t>
                      </a:r>
                      <a:r>
                        <a:rPr lang="en-US" sz="1100" b="1" i="1" u="none" strike="noStrike" cap="none">
                          <a:solidFill>
                            <a:srgbClr val="1F3864"/>
                          </a:solidFill>
                          <a:latin typeface="Arial"/>
                          <a:ea typeface="Arial"/>
                          <a:cs typeface="Arial"/>
                          <a:sym typeface="Arial"/>
                        </a:rPr>
                        <a:t>Treasury Operations Officer I / II / III </a:t>
                      </a:r>
                      <a:endParaRPr sz="11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National Government Debt Accounting Division </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95" name="Google Shape;395;p23"/>
          <p:cNvSpPr/>
          <p:nvPr/>
        </p:nvSpPr>
        <p:spPr>
          <a:xfrm>
            <a:off x="1" y="662347"/>
            <a:ext cx="3657600" cy="338700"/>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
        <p:nvSpPr>
          <p:cNvPr id="396" name="Google Shape;396;p23"/>
          <p:cNvSpPr txBox="1"/>
          <p:nvPr/>
        </p:nvSpPr>
        <p:spPr>
          <a:xfrm>
            <a:off x="0" y="-45662"/>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
                <a:ea typeface="Arial "/>
                <a:cs typeface="Arial "/>
                <a:sym typeface="Arial "/>
              </a:rPr>
              <a:t>       </a:t>
            </a:r>
            <a:r>
              <a:rPr lang="en-US" sz="2000" b="1" i="0" u="none" strike="noStrike" cap="none">
                <a:solidFill>
                  <a:srgbClr val="FEE599"/>
                </a:solidFill>
                <a:latin typeface="Arial"/>
                <a:ea typeface="Arial"/>
                <a:cs typeface="Arial"/>
                <a:sym typeface="Arial"/>
              </a:rPr>
              <a:t>3.	</a:t>
            </a:r>
            <a:r>
              <a:rPr lang="en-US" sz="2000" b="1">
                <a:solidFill>
                  <a:srgbClr val="FEE599"/>
                </a:solidFill>
              </a:rPr>
              <a:t>Issuance of Certificate of Final Income Tax Withheld (BIR Form 2306) on Interest </a:t>
            </a:r>
            <a:endParaRPr sz="2000" b="1">
              <a:solidFill>
                <a:srgbClr val="FEE599"/>
              </a:solidFill>
            </a:endParaRPr>
          </a:p>
          <a:p>
            <a:pPr marL="0" marR="0" lvl="1" indent="0" algn="l" rtl="0">
              <a:lnSpc>
                <a:spcPct val="100000"/>
              </a:lnSpc>
              <a:spcBef>
                <a:spcPts val="0"/>
              </a:spcBef>
              <a:spcAft>
                <a:spcPts val="0"/>
              </a:spcAft>
              <a:buClr>
                <a:srgbClr val="000000"/>
              </a:buClr>
              <a:buSzPts val="2000"/>
              <a:buFont typeface="Arial"/>
              <a:buNone/>
            </a:pPr>
            <a:r>
              <a:rPr lang="en-US" sz="2000" b="1">
                <a:solidFill>
                  <a:srgbClr val="FEE599"/>
                </a:solidFill>
              </a:rPr>
              <a:t>             Income on Government Securities (GS) Investments of Bond Holders</a:t>
            </a:r>
            <a:endParaRPr sz="2000" b="1" i="0" u="none" strike="noStrike" cap="none">
              <a:solidFill>
                <a:srgbClr val="FEE599"/>
              </a:solidFill>
              <a:latin typeface="Arial"/>
              <a:ea typeface="Arial"/>
              <a:cs typeface="Arial"/>
              <a:sym typeface="Arial"/>
            </a:endParaRPr>
          </a:p>
        </p:txBody>
      </p:sp>
      <p:pic>
        <p:nvPicPr>
          <p:cNvPr id="397" name="Google Shape;397;p23"/>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graphicFrame>
        <p:nvGraphicFramePr>
          <p:cNvPr id="402" name="Google Shape;402;g34a454b90ae_3_28"/>
          <p:cNvGraphicFramePr/>
          <p:nvPr/>
        </p:nvGraphicFramePr>
        <p:xfrm>
          <a:off x="606700" y="1068549"/>
          <a:ext cx="11166400" cy="5337809"/>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52400">
                <a:tc>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CLIENT STEPS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AGENCY ACTIONS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FEES TO BE PAID</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PROCESSING TIME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PERSON RESPONSIBLE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114350">
                <a:tc>
                  <a:txBody>
                    <a:bodyPr/>
                    <a:lstStyle/>
                    <a:p>
                      <a:pPr marL="0" marR="0" lvl="0" indent="0" algn="l" rtl="0">
                        <a:lnSpc>
                          <a:spcPct val="107000"/>
                        </a:lnSpc>
                        <a:spcBef>
                          <a:spcPts val="0"/>
                        </a:spcBef>
                        <a:spcAft>
                          <a:spcPts val="0"/>
                        </a:spcAft>
                        <a:buClr>
                          <a:srgbClr val="000000"/>
                        </a:buClr>
                        <a:buSzPts val="1200"/>
                        <a:buFont typeface="Arial"/>
                        <a:buNone/>
                      </a:pPr>
                      <a:r>
                        <a:rPr lang="en-US" sz="1000" b="1" u="none" strike="noStrike" cap="none">
                          <a:solidFill>
                            <a:srgbClr val="1F3864"/>
                          </a:solidFill>
                          <a:latin typeface="Arial"/>
                          <a:ea typeface="Arial"/>
                          <a:cs typeface="Arial"/>
                          <a:sym typeface="Arial"/>
                        </a:rPr>
                        <a:t> </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000" b="1">
                          <a:solidFill>
                            <a:srgbClr val="1F3864"/>
                          </a:solidFill>
                          <a:latin typeface="Arial"/>
                          <a:ea typeface="Arial"/>
                          <a:cs typeface="Arial"/>
                          <a:sym typeface="Arial"/>
                        </a:rPr>
                        <a:t>1.7. Review the correctness of information on the BIR Forms 2306 and transmittal letter, and the completeness of attachments. Initial on the BIR Forms 2306 and transmittal letter. </a:t>
                      </a:r>
                      <a:endParaRPr sz="10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000" b="1" u="none" strike="noStrike" cap="none">
                          <a:solidFill>
                            <a:srgbClr val="1F3864"/>
                          </a:solidFill>
                          <a:latin typeface="Arial"/>
                          <a:ea typeface="Arial"/>
                          <a:cs typeface="Arial"/>
                          <a:sym typeface="Arial"/>
                        </a:rPr>
                        <a:t>None</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000" b="1">
                          <a:solidFill>
                            <a:srgbClr val="1F3864"/>
                          </a:solidFill>
                          <a:latin typeface="Arial"/>
                          <a:ea typeface="Arial"/>
                          <a:cs typeface="Arial"/>
                          <a:sym typeface="Arial"/>
                        </a:rPr>
                        <a:t>3 hours</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000" b="1" i="1">
                          <a:solidFill>
                            <a:srgbClr val="1F3864"/>
                          </a:solidFill>
                          <a:latin typeface="Arial"/>
                          <a:ea typeface="Arial"/>
                          <a:cs typeface="Arial"/>
                          <a:sym typeface="Arial"/>
                        </a:rPr>
                        <a:t>Treasury Operations Officer IV / Chief Treasury Operations Officer I </a:t>
                      </a:r>
                      <a:endParaRPr sz="10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000" b="1">
                          <a:solidFill>
                            <a:srgbClr val="1F3864"/>
                          </a:solidFill>
                          <a:latin typeface="Arial"/>
                          <a:ea typeface="Arial"/>
                          <a:cs typeface="Arial"/>
                          <a:sym typeface="Arial"/>
                        </a:rPr>
                        <a:t>National Government Debt Accounting Division </a:t>
                      </a:r>
                      <a:endParaRPr sz="10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874850">
                <a:tc>
                  <a:txBody>
                    <a:bodyPr/>
                    <a:lstStyle/>
                    <a:p>
                      <a:pPr marL="0" marR="0" lvl="0" indent="0" algn="l" rtl="0">
                        <a:lnSpc>
                          <a:spcPct val="107000"/>
                        </a:lnSpc>
                        <a:spcBef>
                          <a:spcPts val="0"/>
                        </a:spcBef>
                        <a:spcAft>
                          <a:spcPts val="0"/>
                        </a:spcAft>
                        <a:buClr>
                          <a:srgbClr val="000000"/>
                        </a:buClr>
                        <a:buSzPts val="1200"/>
                        <a:buFont typeface="Arial"/>
                        <a:buNone/>
                      </a:pPr>
                      <a:r>
                        <a:rPr lang="en-US" sz="1000" b="1" u="none" strike="noStrike" cap="none">
                          <a:solidFill>
                            <a:srgbClr val="1F3864"/>
                          </a:solidFill>
                          <a:latin typeface="Arial"/>
                          <a:ea typeface="Arial"/>
                          <a:cs typeface="Arial"/>
                          <a:sym typeface="Arial"/>
                        </a:rPr>
                        <a:t> </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6350" algn="just" rtl="0">
                        <a:lnSpc>
                          <a:spcPct val="107000"/>
                        </a:lnSpc>
                        <a:spcBef>
                          <a:spcPts val="0"/>
                        </a:spcBef>
                        <a:spcAft>
                          <a:spcPts val="0"/>
                        </a:spcAft>
                        <a:buClr>
                          <a:srgbClr val="000000"/>
                        </a:buClr>
                        <a:buSzPts val="1200"/>
                        <a:buFont typeface="Arial"/>
                        <a:buNone/>
                      </a:pPr>
                      <a:r>
                        <a:rPr lang="en-US" sz="1000" b="1">
                          <a:solidFill>
                            <a:srgbClr val="1F3864"/>
                          </a:solidFill>
                          <a:latin typeface="Arial"/>
                          <a:ea typeface="Arial"/>
                          <a:cs typeface="Arial"/>
                          <a:sym typeface="Arial"/>
                        </a:rPr>
                        <a:t>1.8. Approve the correctness of information on the BIR Forms 2306 and transmittal letter, and the completeness of attachments. Sign three (3) copies of the BIR Forms 2306 and initial on the transmittal letter. Forward to Account Analyst or Treasury Operations Assistant for forwarding to Accounting Service - Director Office.</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000" b="1" u="none" strike="noStrike" cap="none">
                          <a:solidFill>
                            <a:srgbClr val="1F3864"/>
                          </a:solidFill>
                          <a:latin typeface="Arial"/>
                          <a:ea typeface="Arial"/>
                          <a:cs typeface="Arial"/>
                          <a:sym typeface="Arial"/>
                        </a:rPr>
                        <a:t>None</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000" b="1">
                          <a:solidFill>
                            <a:srgbClr val="1F3864"/>
                          </a:solidFill>
                          <a:latin typeface="Arial"/>
                          <a:ea typeface="Arial"/>
                          <a:cs typeface="Arial"/>
                          <a:sym typeface="Arial"/>
                        </a:rPr>
                        <a:t>2 hours</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000" b="1" i="1">
                          <a:solidFill>
                            <a:srgbClr val="1F3864"/>
                          </a:solidFill>
                          <a:latin typeface="Arial"/>
                          <a:ea typeface="Arial"/>
                          <a:cs typeface="Arial"/>
                          <a:sym typeface="Arial"/>
                        </a:rPr>
                        <a:t>Chief Treasury Operations Officer II</a:t>
                      </a:r>
                      <a:r>
                        <a:rPr lang="en-US" sz="1000" b="1">
                          <a:solidFill>
                            <a:srgbClr val="1F3864"/>
                          </a:solidFill>
                          <a:latin typeface="Arial"/>
                          <a:ea typeface="Arial"/>
                          <a:cs typeface="Arial"/>
                          <a:sym typeface="Arial"/>
                        </a:rPr>
                        <a:t> </a:t>
                      </a:r>
                      <a:endParaRPr sz="10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100"/>
                        <a:buFont typeface="Arial"/>
                        <a:buNone/>
                      </a:pPr>
                      <a:endParaRPr sz="10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100"/>
                        <a:buFont typeface="Arial"/>
                        <a:buNone/>
                      </a:pPr>
                      <a:r>
                        <a:rPr lang="en-US" sz="1000" b="1">
                          <a:solidFill>
                            <a:srgbClr val="1F3864"/>
                          </a:solidFill>
                          <a:latin typeface="Arial"/>
                          <a:ea typeface="Arial"/>
                          <a:cs typeface="Arial"/>
                          <a:sym typeface="Arial"/>
                        </a:rPr>
                        <a:t>National Government Debt Accounting Division </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82525">
                <a:tc>
                  <a:txBody>
                    <a:bodyPr/>
                    <a:lstStyle/>
                    <a:p>
                      <a:pPr marL="0" marR="0" lvl="0" indent="0" algn="l" rtl="0">
                        <a:lnSpc>
                          <a:spcPct val="107000"/>
                        </a:lnSpc>
                        <a:spcBef>
                          <a:spcPts val="0"/>
                        </a:spcBef>
                        <a:spcAft>
                          <a:spcPts val="0"/>
                        </a:spcAft>
                        <a:buClr>
                          <a:srgbClr val="000000"/>
                        </a:buClr>
                        <a:buSzPts val="1200"/>
                        <a:buFont typeface="Arial"/>
                        <a:buNone/>
                      </a:pPr>
                      <a:r>
                        <a:rPr lang="en-US" sz="1000" b="1" u="none" strike="noStrike" cap="none">
                          <a:solidFill>
                            <a:srgbClr val="1F3864"/>
                          </a:solidFill>
                          <a:latin typeface="Arial"/>
                          <a:ea typeface="Arial"/>
                          <a:cs typeface="Arial"/>
                          <a:sym typeface="Arial"/>
                        </a:rPr>
                        <a:t> </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000" b="1">
                          <a:solidFill>
                            <a:srgbClr val="1F3864"/>
                          </a:solidFill>
                          <a:latin typeface="Arial"/>
                          <a:ea typeface="Arial"/>
                          <a:cs typeface="Arial"/>
                          <a:sym typeface="Arial"/>
                        </a:rPr>
                        <a:t>1.9. Approve and sign the transmittal letter then return to NGDAD. </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000" b="1" u="none" strike="noStrike" cap="none">
                          <a:solidFill>
                            <a:srgbClr val="1F3864"/>
                          </a:solidFill>
                          <a:latin typeface="Arial"/>
                          <a:ea typeface="Arial"/>
                          <a:cs typeface="Arial"/>
                          <a:sym typeface="Arial"/>
                        </a:rPr>
                        <a:t>None</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000" b="1">
                          <a:solidFill>
                            <a:srgbClr val="1F3864"/>
                          </a:solidFill>
                          <a:latin typeface="Arial"/>
                          <a:ea typeface="Arial"/>
                          <a:cs typeface="Arial"/>
                          <a:sym typeface="Arial"/>
                        </a:rPr>
                        <a:t>6 hours (include s waiting time) </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000" b="1" i="1">
                          <a:solidFill>
                            <a:srgbClr val="1F3864"/>
                          </a:solidFill>
                          <a:latin typeface="Arial"/>
                          <a:ea typeface="Arial"/>
                          <a:cs typeface="Arial"/>
                          <a:sym typeface="Arial"/>
                        </a:rPr>
                        <a:t>OIC - Director </a:t>
                      </a:r>
                      <a:endParaRPr sz="10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0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000" b="1">
                          <a:solidFill>
                            <a:srgbClr val="1F3864"/>
                          </a:solidFill>
                          <a:latin typeface="Arial"/>
                          <a:ea typeface="Arial"/>
                          <a:cs typeface="Arial"/>
                          <a:sym typeface="Arial"/>
                        </a:rPr>
                        <a:t>Accounting Service </a:t>
                      </a:r>
                      <a:endParaRPr sz="10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112175">
                <a:tc>
                  <a:txBody>
                    <a:bodyPr/>
                    <a:lstStyle/>
                    <a:p>
                      <a:pPr marL="0" marR="0" lvl="0" indent="0" algn="l" rtl="0">
                        <a:lnSpc>
                          <a:spcPct val="107000"/>
                        </a:lnSpc>
                        <a:spcBef>
                          <a:spcPts val="0"/>
                        </a:spcBef>
                        <a:spcAft>
                          <a:spcPts val="0"/>
                        </a:spcAft>
                        <a:buClr>
                          <a:srgbClr val="000000"/>
                        </a:buClr>
                        <a:buSzPts val="1200"/>
                        <a:buFont typeface="Arial"/>
                        <a:buNone/>
                      </a:pPr>
                      <a:r>
                        <a:rPr lang="en-US" sz="1000" b="1">
                          <a:solidFill>
                            <a:srgbClr val="1F3864"/>
                          </a:solidFill>
                          <a:latin typeface="Arial"/>
                          <a:ea typeface="Arial"/>
                          <a:cs typeface="Arial"/>
                          <a:sym typeface="Arial"/>
                        </a:rPr>
                        <a:t> 2. Claim the requested BIR Forms 2306 and sign the receiving copy; Accomplish the Feedback form.</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000" b="1">
                          <a:solidFill>
                            <a:srgbClr val="1F3864"/>
                          </a:solidFill>
                          <a:latin typeface="Arial"/>
                          <a:ea typeface="Arial"/>
                          <a:cs typeface="Arial"/>
                          <a:sym typeface="Arial"/>
                        </a:rPr>
                        <a:t>2. Release the BIR Forms 2306 including the transmittal letter and Statement of Taxes Withheld.</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000" b="1" u="none" strike="noStrike" cap="none">
                          <a:solidFill>
                            <a:srgbClr val="1F3864"/>
                          </a:solidFill>
                          <a:latin typeface="Arial"/>
                          <a:ea typeface="Arial"/>
                          <a:cs typeface="Arial"/>
                          <a:sym typeface="Arial"/>
                        </a:rPr>
                        <a:t>None </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000" b="1">
                          <a:solidFill>
                            <a:srgbClr val="1F3864"/>
                          </a:solidFill>
                          <a:latin typeface="Arial"/>
                          <a:ea typeface="Arial"/>
                          <a:cs typeface="Arial"/>
                          <a:sym typeface="Arial"/>
                        </a:rPr>
                        <a:t>20 minutes</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000" b="1" i="1">
                          <a:solidFill>
                            <a:srgbClr val="1F3864"/>
                          </a:solidFill>
                          <a:latin typeface="Arial"/>
                          <a:ea typeface="Arial"/>
                          <a:cs typeface="Arial"/>
                          <a:sym typeface="Arial"/>
                        </a:rPr>
                        <a:t>Treasury Operations Assistant / Treasury Operations Officer I / II </a:t>
                      </a:r>
                      <a:endParaRPr sz="10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0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000" b="1">
                          <a:solidFill>
                            <a:srgbClr val="1F3864"/>
                          </a:solidFill>
                          <a:latin typeface="Arial"/>
                          <a:ea typeface="Arial"/>
                          <a:cs typeface="Arial"/>
                          <a:sym typeface="Arial"/>
                        </a:rPr>
                        <a:t>National Government Debt Accounting Division</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33500">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TOTAL:</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6 days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403" name="Google Shape;403;g34a454b90ae_3_28"/>
          <p:cNvSpPr/>
          <p:nvPr/>
        </p:nvSpPr>
        <p:spPr>
          <a:xfrm>
            <a:off x="1" y="692747"/>
            <a:ext cx="3657600" cy="3387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
        <p:nvSpPr>
          <p:cNvPr id="404" name="Google Shape;404;g34a454b90ae_3_28"/>
          <p:cNvSpPr txBox="1"/>
          <p:nvPr/>
        </p:nvSpPr>
        <p:spPr>
          <a:xfrm>
            <a:off x="0"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
                <a:ea typeface="Arial "/>
                <a:cs typeface="Arial "/>
                <a:sym typeface="Arial "/>
              </a:rPr>
              <a:t>       </a:t>
            </a:r>
            <a:r>
              <a:rPr lang="en-US" sz="2000" b="1" i="0" u="none" strike="noStrike" cap="none">
                <a:solidFill>
                  <a:srgbClr val="FEE599"/>
                </a:solidFill>
                <a:latin typeface="Arial"/>
                <a:ea typeface="Arial"/>
                <a:cs typeface="Arial"/>
                <a:sym typeface="Arial"/>
              </a:rPr>
              <a:t>3.	</a:t>
            </a:r>
            <a:r>
              <a:rPr lang="en-US" sz="2000" b="1">
                <a:solidFill>
                  <a:srgbClr val="FEE599"/>
                </a:solidFill>
              </a:rPr>
              <a:t>Issuance of Certificate of Final Income Tax Withheld (BIR Form 2306) on Interest </a:t>
            </a:r>
            <a:endParaRPr sz="2000" b="1">
              <a:solidFill>
                <a:srgbClr val="FEE599"/>
              </a:solidFill>
            </a:endParaRPr>
          </a:p>
          <a:p>
            <a:pPr marL="0" marR="0" lvl="1" indent="0" algn="l" rtl="0">
              <a:lnSpc>
                <a:spcPct val="100000"/>
              </a:lnSpc>
              <a:spcBef>
                <a:spcPts val="0"/>
              </a:spcBef>
              <a:spcAft>
                <a:spcPts val="0"/>
              </a:spcAft>
              <a:buClr>
                <a:srgbClr val="000000"/>
              </a:buClr>
              <a:buSzPts val="2000"/>
              <a:buFont typeface="Arial"/>
              <a:buNone/>
            </a:pPr>
            <a:r>
              <a:rPr lang="en-US" sz="2000" b="1">
                <a:solidFill>
                  <a:srgbClr val="FEE599"/>
                </a:solidFill>
              </a:rPr>
              <a:t>             Income on Government Securities (GS) Investments of Bond Holders</a:t>
            </a:r>
            <a:endParaRPr sz="2000" b="1" i="0" u="none" strike="noStrike" cap="none">
              <a:solidFill>
                <a:srgbClr val="FEE599"/>
              </a:solidFill>
              <a:latin typeface="Arial"/>
              <a:ea typeface="Arial"/>
              <a:cs typeface="Arial"/>
              <a:sym typeface="Arial"/>
            </a:endParaRPr>
          </a:p>
        </p:txBody>
      </p:sp>
      <p:pic>
        <p:nvPicPr>
          <p:cNvPr id="405" name="Google Shape;405;g34a454b90ae_3_28"/>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4"/>
          <p:cNvSpPr txBox="1"/>
          <p:nvPr/>
        </p:nvSpPr>
        <p:spPr>
          <a:xfrm>
            <a:off x="0" y="0"/>
            <a:ext cx="12192000" cy="707886"/>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914400" marR="0" lvl="1" indent="-45720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4. 	Provision of Report on Reimbursement for Bond Interest/ Redemption Payments                               due on the 10-yr Agrarian Reform (AR) Bonds Issued by NG</a:t>
            </a:r>
            <a:endParaRPr sz="2000" b="0" i="0" u="none" strike="noStrike" cap="none">
              <a:solidFill>
                <a:srgbClr val="FEE599"/>
              </a:solidFill>
              <a:latin typeface="Arial"/>
              <a:ea typeface="Arial"/>
              <a:cs typeface="Arial"/>
              <a:sym typeface="Arial"/>
            </a:endParaRPr>
          </a:p>
        </p:txBody>
      </p:sp>
      <p:sp>
        <p:nvSpPr>
          <p:cNvPr id="411" name="Google Shape;411;p24"/>
          <p:cNvSpPr txBox="1"/>
          <p:nvPr/>
        </p:nvSpPr>
        <p:spPr>
          <a:xfrm>
            <a:off x="491319" y="952670"/>
            <a:ext cx="11163868" cy="7848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1" i="0" u="none" strike="noStrike" cap="none">
                <a:solidFill>
                  <a:srgbClr val="1F3864"/>
                </a:solidFill>
                <a:latin typeface="Arial"/>
                <a:ea typeface="Arial"/>
                <a:cs typeface="Arial"/>
                <a:sym typeface="Arial"/>
              </a:rPr>
              <a:t>The report provides information on the actual Agrarian Reform Bond redemption and interest payments made by Land Bank of the Philippines (LBP) to holders of the 10-year AR Bond issuances of NG which serves as basis of BTr in reimbursing LBP for the said payments.</a:t>
            </a:r>
            <a:endParaRPr sz="1500" b="1" i="0" u="none" strike="noStrike" cap="none">
              <a:solidFill>
                <a:srgbClr val="1F3864"/>
              </a:solidFill>
              <a:latin typeface="Arial"/>
              <a:ea typeface="Arial"/>
              <a:cs typeface="Arial"/>
              <a:sym typeface="Arial"/>
            </a:endParaRPr>
          </a:p>
        </p:txBody>
      </p:sp>
      <p:graphicFrame>
        <p:nvGraphicFramePr>
          <p:cNvPr id="412" name="Google Shape;412;p24"/>
          <p:cNvGraphicFramePr/>
          <p:nvPr/>
        </p:nvGraphicFramePr>
        <p:xfrm>
          <a:off x="512800" y="1937583"/>
          <a:ext cx="11166400" cy="4224725"/>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3525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Liability Management Service - Payments Division</a:t>
                      </a:r>
                      <a:endParaRPr sz="1400" u="none" strike="noStrike" cap="none"/>
                    </a:p>
                    <a:p>
                      <a:pPr marL="0" marR="0" lvl="0" indent="0" algn="l" rtl="0">
                        <a:lnSpc>
                          <a:spcPct val="107000"/>
                        </a:lnSpc>
                        <a:spcBef>
                          <a:spcPts val="800"/>
                        </a:spcBef>
                        <a:spcAft>
                          <a:spcPts val="0"/>
                        </a:spcAft>
                        <a:buClr>
                          <a:srgbClr val="000000"/>
                        </a:buClr>
                        <a:buSzPts val="100"/>
                        <a:buFont typeface="Arial"/>
                        <a:buNone/>
                      </a:pPr>
                      <a:endParaRPr sz="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25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Simple</a:t>
                      </a:r>
                      <a:endParaRPr sz="1400" u="none" strike="noStrike" cap="none"/>
                    </a:p>
                    <a:p>
                      <a:pPr marL="0" marR="0" lvl="0" indent="0" algn="l" rtl="0">
                        <a:lnSpc>
                          <a:spcPct val="107000"/>
                        </a:lnSpc>
                        <a:spcBef>
                          <a:spcPts val="800"/>
                        </a:spcBef>
                        <a:spcAft>
                          <a:spcPts val="0"/>
                        </a:spcAft>
                        <a:buClr>
                          <a:srgbClr val="000000"/>
                        </a:buClr>
                        <a:buSzPts val="100"/>
                        <a:buFont typeface="Arial"/>
                        <a:buNone/>
                      </a:pPr>
                      <a:endParaRPr sz="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525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Government-to-Government  </a:t>
                      </a:r>
                      <a:endParaRPr sz="1400" u="none" strike="noStrike" cap="none"/>
                    </a:p>
                    <a:p>
                      <a:pPr marL="0" marR="0" lvl="0" indent="0" algn="l" rtl="0">
                        <a:lnSpc>
                          <a:spcPct val="107000"/>
                        </a:lnSpc>
                        <a:spcBef>
                          <a:spcPts val="800"/>
                        </a:spcBef>
                        <a:spcAft>
                          <a:spcPts val="0"/>
                        </a:spcAft>
                        <a:buClr>
                          <a:srgbClr val="000000"/>
                        </a:buClr>
                        <a:buSzPts val="100"/>
                        <a:buFont typeface="Arial"/>
                        <a:buNone/>
                      </a:pPr>
                      <a:endParaRPr sz="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525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Land Bank of the Philippines (LBP)</a:t>
                      </a:r>
                      <a:endParaRPr sz="1400" u="none" strike="noStrike" cap="none"/>
                    </a:p>
                    <a:p>
                      <a:pPr marL="0" marR="0" lvl="0" indent="0" algn="l" rtl="0">
                        <a:lnSpc>
                          <a:spcPct val="107000"/>
                        </a:lnSpc>
                        <a:spcBef>
                          <a:spcPts val="800"/>
                        </a:spcBef>
                        <a:spcAft>
                          <a:spcPts val="0"/>
                        </a:spcAft>
                        <a:buClr>
                          <a:srgbClr val="000000"/>
                        </a:buClr>
                        <a:buSzPts val="100"/>
                        <a:buFont typeface="Arial"/>
                        <a:buNone/>
                      </a:pPr>
                      <a:endParaRPr sz="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2820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
                          <a:ea typeface="Arial "/>
                          <a:cs typeface="Arial "/>
                          <a:sym typeface="Arial "/>
                        </a:rPr>
                        <a:t>CHECKLIST OF REQUIREMENTS</a:t>
                      </a:r>
                      <a:endParaRPr sz="1200" b="1" u="none" strike="noStrike" cap="none">
                        <a:solidFill>
                          <a:srgbClr val="002060"/>
                        </a:solidFill>
                        <a:latin typeface="Arial "/>
                        <a:ea typeface="Arial "/>
                        <a:cs typeface="Arial "/>
                        <a:sym typeface="Arial "/>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
                          <a:ea typeface="Arial "/>
                          <a:cs typeface="Arial "/>
                          <a:sym typeface="Arial "/>
                        </a:rPr>
                        <a:t>WHERE TO SECURE</a:t>
                      </a:r>
                      <a:endParaRPr sz="1400" u="none" strike="noStrike" cap="none"/>
                    </a:p>
                    <a:p>
                      <a:pPr marL="0" marR="0" lvl="0" indent="0" algn="ctr" rtl="0">
                        <a:lnSpc>
                          <a:spcPct val="150000"/>
                        </a:lnSpc>
                        <a:spcBef>
                          <a:spcPts val="0"/>
                        </a:spcBef>
                        <a:spcAft>
                          <a:spcPts val="0"/>
                        </a:spcAft>
                        <a:buClr>
                          <a:srgbClr val="000000"/>
                        </a:buClr>
                        <a:buSzPts val="100"/>
                        <a:buFont typeface="Arial"/>
                        <a:buNone/>
                      </a:pPr>
                      <a:endParaRPr sz="100" b="1" u="none" strike="noStrike" cap="none">
                        <a:solidFill>
                          <a:srgbClr val="002060"/>
                        </a:solidFill>
                        <a:latin typeface="Arial "/>
                        <a:ea typeface="Arial "/>
                        <a:cs typeface="Arial "/>
                        <a:sym typeface="Arial "/>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52575">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Letter request (hard copy)</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Provided by client</a:t>
                      </a:r>
                      <a:endParaRPr sz="1400" u="none" strike="noStrike" cap="none"/>
                    </a:p>
                    <a:p>
                      <a:pPr marL="0" marR="0" lvl="0" indent="0" algn="l" rtl="0">
                        <a:lnSpc>
                          <a:spcPct val="107000"/>
                        </a:lnSpc>
                        <a:spcBef>
                          <a:spcPts val="800"/>
                        </a:spcBef>
                        <a:spcAft>
                          <a:spcPts val="0"/>
                        </a:spcAft>
                        <a:buClr>
                          <a:srgbClr val="000000"/>
                        </a:buClr>
                        <a:buSzPts val="100"/>
                        <a:buFont typeface="Arial"/>
                        <a:buNone/>
                      </a:pPr>
                      <a:endParaRPr sz="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9447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CLIENT STEPS</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AGENCY ACTIONS</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FEES TO BE PAID</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PROCESSING TIME</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PERSON RESPONSIBLE</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6"/>
                  </a:ext>
                </a:extLst>
              </a:tr>
              <a:tr h="1234975">
                <a:tc>
                  <a:txBody>
                    <a:bodyPr/>
                    <a:lstStyle/>
                    <a:p>
                      <a:pPr marL="218440" marR="0" lvl="0" indent="-21844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 Sends letter request</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1.1 Receive letter request and log in the record book.</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5 Minutes</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200" b="1" i="1">
                          <a:solidFill>
                            <a:srgbClr val="1F3864"/>
                          </a:solidFill>
                          <a:latin typeface="Arial"/>
                          <a:ea typeface="Arial"/>
                          <a:cs typeface="Arial"/>
                          <a:sym typeface="Arial"/>
                        </a:rPr>
                        <a:t>Administrative Aide V </a:t>
                      </a: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100"/>
                        <a:buFont typeface="Arial"/>
                        <a:buNone/>
                      </a:pP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100"/>
                        <a:buFont typeface="Arial"/>
                        <a:buNone/>
                      </a:pPr>
                      <a:r>
                        <a:rPr lang="en-US" sz="1200" b="1">
                          <a:solidFill>
                            <a:srgbClr val="1F3864"/>
                          </a:solidFill>
                          <a:latin typeface="Arial"/>
                          <a:ea typeface="Arial"/>
                          <a:cs typeface="Arial"/>
                          <a:sym typeface="Arial"/>
                        </a:rPr>
                        <a:t>Payments Division </a:t>
                      </a:r>
                      <a:endParaRPr sz="12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6582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1.2. Give directive regarding the request.</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5 Minutes</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200" b="1" i="1">
                          <a:solidFill>
                            <a:srgbClr val="1F3864"/>
                          </a:solidFill>
                          <a:latin typeface="Arial"/>
                          <a:ea typeface="Arial"/>
                          <a:cs typeface="Arial"/>
                          <a:sym typeface="Arial"/>
                        </a:rPr>
                        <a:t>Chief Treasury Operations Officer II</a:t>
                      </a: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100"/>
                        <a:buFont typeface="Arial"/>
                        <a:buNone/>
                      </a:pP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100"/>
                        <a:buFont typeface="Arial"/>
                        <a:buNone/>
                      </a:pPr>
                      <a:r>
                        <a:rPr lang="en-US" sz="1200" b="1">
                          <a:solidFill>
                            <a:srgbClr val="1F3864"/>
                          </a:solidFill>
                          <a:latin typeface="Arial"/>
                          <a:ea typeface="Arial"/>
                          <a:cs typeface="Arial"/>
                          <a:sym typeface="Arial"/>
                        </a:rPr>
                        <a:t>Payments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pic>
        <p:nvPicPr>
          <p:cNvPr id="413" name="Google Shape;413;p24"/>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5"/>
          <p:cNvSpPr txBox="1"/>
          <p:nvPr/>
        </p:nvSpPr>
        <p:spPr>
          <a:xfrm>
            <a:off x="0" y="0"/>
            <a:ext cx="12192000" cy="707886"/>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736600" marR="0" lvl="1" indent="-27940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4. 	Provision of Report on Reimbursement for Bond Interest/ Redemption Payments                               	due on the 10-yr Agrarian Reform (AR) Bonds Issued by NG</a:t>
            </a:r>
            <a:r>
              <a:rPr lang="en-US" sz="400" b="1" i="0" u="none" strike="noStrike" cap="none">
                <a:solidFill>
                  <a:srgbClr val="FEE599"/>
                </a:solidFill>
                <a:latin typeface="Arial "/>
                <a:ea typeface="Arial "/>
                <a:cs typeface="Arial "/>
                <a:sym typeface="Arial "/>
              </a:rPr>
              <a:t>                  	</a:t>
            </a:r>
            <a:endParaRPr sz="1500" b="1" i="1" u="none" strike="noStrike" cap="none">
              <a:solidFill>
                <a:srgbClr val="FEE599"/>
              </a:solidFill>
              <a:latin typeface="Arial"/>
              <a:ea typeface="Arial"/>
              <a:cs typeface="Arial"/>
              <a:sym typeface="Arial"/>
            </a:endParaRPr>
          </a:p>
        </p:txBody>
      </p:sp>
      <p:graphicFrame>
        <p:nvGraphicFramePr>
          <p:cNvPr id="419" name="Google Shape;419;p25"/>
          <p:cNvGraphicFramePr/>
          <p:nvPr/>
        </p:nvGraphicFramePr>
        <p:xfrm>
          <a:off x="600500" y="1372319"/>
          <a:ext cx="11166400" cy="524400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8755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CLIENT STEPS</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AGENCY ACTIONS</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FEES TO BE PAID</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PROCESSING TIME</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PERSON RESPONSIBLE</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2870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1.3. Prepare memorandum for Miscellaneous Accounts Accounting Division (MAAD) to request confirmation of AR Bond maturities and interest Accounts.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10 minutes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100"/>
                        <a:buFont typeface="Arial"/>
                        <a:buNone/>
                      </a:pPr>
                      <a:r>
                        <a:rPr lang="en-US" sz="1200" b="1" i="1">
                          <a:solidFill>
                            <a:srgbClr val="1F3864"/>
                          </a:solidFill>
                          <a:latin typeface="Arial"/>
                          <a:ea typeface="Arial"/>
                          <a:cs typeface="Arial"/>
                          <a:sym typeface="Arial"/>
                        </a:rPr>
                        <a:t>Treasury Operations Officer IV/ Treasury Operations Officer III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r>
                        <a:rPr lang="en-US" sz="1200" b="1">
                          <a:solidFill>
                            <a:srgbClr val="1F3864"/>
                          </a:solidFill>
                          <a:latin typeface="Arial"/>
                          <a:ea typeface="Arial"/>
                          <a:cs typeface="Arial"/>
                          <a:sym typeface="Arial"/>
                        </a:rPr>
                        <a:t>Payments Division</a:t>
                      </a:r>
                      <a:r>
                        <a:rPr lang="en-US" sz="1200" b="1" i="1" u="none" strike="noStrike" cap="none">
                          <a:solidFill>
                            <a:srgbClr val="1F3864"/>
                          </a:solidFill>
                          <a:latin typeface="Arial"/>
                          <a:ea typeface="Arial"/>
                          <a:cs typeface="Arial"/>
                          <a:sym typeface="Arial"/>
                        </a:rPr>
                        <a:t>  </a:t>
                      </a:r>
                      <a:endParaRPr sz="12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931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1.4. Sign the memorandum.</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5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100"/>
                        <a:buFont typeface="Arial"/>
                        <a:buNone/>
                      </a:pPr>
                      <a:r>
                        <a:rPr lang="en-US" sz="1200" b="1" i="1">
                          <a:solidFill>
                            <a:srgbClr val="1F3864"/>
                          </a:solidFill>
                          <a:latin typeface="Arial"/>
                          <a:ea typeface="Arial"/>
                          <a:cs typeface="Arial"/>
                          <a:sym typeface="Arial"/>
                        </a:rPr>
                        <a:t>Chief Treasury Operations Officer II</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r>
                        <a:rPr lang="en-US" sz="1200" b="1">
                          <a:solidFill>
                            <a:srgbClr val="1F3864"/>
                          </a:solidFill>
                          <a:latin typeface="Arial"/>
                          <a:ea typeface="Arial"/>
                          <a:cs typeface="Arial"/>
                          <a:sym typeface="Arial"/>
                        </a:rPr>
                        <a:t>Payment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946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1.5. Forward the signed memorandum to MAAD.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5 Minutes</a:t>
                      </a:r>
                      <a:endParaRPr sz="1400" u="none" strike="noStrike" cap="none"/>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 Day - MAAD)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i="1">
                          <a:solidFill>
                            <a:srgbClr val="1F3864"/>
                          </a:solidFill>
                          <a:latin typeface="Arial"/>
                          <a:ea typeface="Arial"/>
                          <a:cs typeface="Arial"/>
                          <a:sym typeface="Arial"/>
                        </a:rPr>
                        <a:t>Administrative Aide VI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Payments Division </a:t>
                      </a:r>
                      <a:endParaRPr sz="12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293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1.6. Receive confirmation of AR Bond Maturities and Interest Accounts from MAAD.</a:t>
                      </a:r>
                      <a:endParaRPr sz="1200" b="1" u="none" strike="noStrike" cap="none">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5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100"/>
                        <a:buFont typeface="Arial"/>
                        <a:buNone/>
                      </a:pPr>
                      <a:r>
                        <a:rPr lang="en-US" sz="1200" b="1" i="1">
                          <a:solidFill>
                            <a:srgbClr val="1F3864"/>
                          </a:solidFill>
                          <a:latin typeface="Arial"/>
                          <a:ea typeface="Arial"/>
                          <a:cs typeface="Arial"/>
                          <a:sym typeface="Arial"/>
                        </a:rPr>
                        <a:t>Chief Treasury Operations Officer II</a:t>
                      </a:r>
                      <a:r>
                        <a:rPr lang="en-US" sz="1200" b="1">
                          <a:solidFill>
                            <a:srgbClr val="1F3864"/>
                          </a:solidFill>
                          <a:latin typeface="Arial"/>
                          <a:ea typeface="Arial"/>
                          <a:cs typeface="Arial"/>
                          <a:sym typeface="Arial"/>
                        </a:rPr>
                        <a:t> </a:t>
                      </a:r>
                      <a:endParaRPr sz="120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r>
                        <a:rPr lang="en-US" sz="1200" b="1">
                          <a:solidFill>
                            <a:srgbClr val="1F3864"/>
                          </a:solidFill>
                          <a:latin typeface="Arial"/>
                          <a:ea typeface="Arial"/>
                          <a:cs typeface="Arial"/>
                          <a:sym typeface="Arial"/>
                        </a:rPr>
                        <a:t>Payments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896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1.7. Prepare memorandum to Asset Management Service (AMS) to process the LBP reimbursement. </a:t>
                      </a:r>
                      <a:endParaRPr sz="1200" b="1" u="none" strike="noStrike" cap="none">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10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100"/>
                        <a:buFont typeface="Arial"/>
                        <a:buNone/>
                      </a:pPr>
                      <a:r>
                        <a:rPr lang="en-US" sz="1200" b="1" i="1">
                          <a:solidFill>
                            <a:srgbClr val="1F3864"/>
                          </a:solidFill>
                          <a:latin typeface="Arial"/>
                          <a:ea typeface="Arial"/>
                          <a:cs typeface="Arial"/>
                          <a:sym typeface="Arial"/>
                        </a:rPr>
                        <a:t>Treasury Operations Officer IV/ Treasury Operations Officer III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r>
                        <a:rPr lang="en-US" sz="1200" b="1">
                          <a:solidFill>
                            <a:srgbClr val="1F3864"/>
                          </a:solidFill>
                          <a:latin typeface="Arial"/>
                          <a:ea typeface="Arial"/>
                          <a:cs typeface="Arial"/>
                          <a:sym typeface="Arial"/>
                        </a:rPr>
                        <a:t>Payments Division</a:t>
                      </a:r>
                      <a:endParaRPr sz="12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420" name="Google Shape;420;p25"/>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421" name="Google Shape;421;p25"/>
          <p:cNvSpPr/>
          <p:nvPr/>
        </p:nvSpPr>
        <p:spPr>
          <a:xfrm>
            <a:off x="1" y="718122"/>
            <a:ext cx="3657600" cy="338554"/>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2e665140920_11_0"/>
          <p:cNvSpPr txBox="1"/>
          <p:nvPr/>
        </p:nvSpPr>
        <p:spPr>
          <a:xfrm>
            <a:off x="0"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736600" marR="0" lvl="1" indent="-27940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4. 	Provision of Report on Reimbursement for Bond Interest/ Redemption Payments                               	due on the 10-yr Agrarian Reform (AR) Bonds Issued by NG</a:t>
            </a:r>
            <a:r>
              <a:rPr lang="en-US" sz="400" b="1" i="0" u="none" strike="noStrike" cap="none">
                <a:solidFill>
                  <a:srgbClr val="FEE599"/>
                </a:solidFill>
                <a:latin typeface="Arial "/>
                <a:ea typeface="Arial "/>
                <a:cs typeface="Arial "/>
                <a:sym typeface="Arial "/>
              </a:rPr>
              <a:t>                  	</a:t>
            </a:r>
            <a:endParaRPr sz="1500" b="1" i="1" u="none" strike="noStrike" cap="none">
              <a:solidFill>
                <a:srgbClr val="FEE599"/>
              </a:solidFill>
              <a:latin typeface="Arial"/>
              <a:ea typeface="Arial"/>
              <a:cs typeface="Arial"/>
              <a:sym typeface="Arial"/>
            </a:endParaRPr>
          </a:p>
        </p:txBody>
      </p:sp>
      <p:graphicFrame>
        <p:nvGraphicFramePr>
          <p:cNvPr id="427" name="Google Shape;427;g2e665140920_11_0"/>
          <p:cNvGraphicFramePr/>
          <p:nvPr/>
        </p:nvGraphicFramePr>
        <p:xfrm>
          <a:off x="512800" y="1247619"/>
          <a:ext cx="11166400" cy="2703975"/>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9362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CLIENT STEPS</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AGENCY ACTIONS</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FEES TO BE PAID</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PROCESSING TIME</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PERSON RESPONSIBLE</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0285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1.8. Sign the memorandum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10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200" b="1" i="1">
                          <a:solidFill>
                            <a:srgbClr val="1F3864"/>
                          </a:solidFill>
                          <a:latin typeface="Arial"/>
                          <a:ea typeface="Arial"/>
                          <a:cs typeface="Arial"/>
                          <a:sym typeface="Arial"/>
                        </a:rPr>
                        <a:t>Chief Treasury Operations Officer II </a:t>
                      </a:r>
                      <a:r>
                        <a:rPr lang="en-US" sz="1200" b="1">
                          <a:solidFill>
                            <a:srgbClr val="1F3864"/>
                          </a:solidFill>
                          <a:latin typeface="Arial"/>
                          <a:ea typeface="Arial"/>
                          <a:cs typeface="Arial"/>
                          <a:sym typeface="Arial"/>
                        </a:rPr>
                        <a:t>Payments Division </a:t>
                      </a: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100"/>
                        <a:buFont typeface="Arial"/>
                        <a:buNone/>
                      </a:pPr>
                      <a:r>
                        <a:rPr lang="en-US" sz="1200" b="1" i="1">
                          <a:solidFill>
                            <a:srgbClr val="1F3864"/>
                          </a:solidFill>
                          <a:latin typeface="Arial"/>
                          <a:ea typeface="Arial"/>
                          <a:cs typeface="Arial"/>
                          <a:sym typeface="Arial"/>
                        </a:rPr>
                        <a:t>Director II </a:t>
                      </a: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100"/>
                        <a:buFont typeface="Arial"/>
                        <a:buNone/>
                      </a:pP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100"/>
                        <a:buFont typeface="Arial"/>
                        <a:buNone/>
                      </a:pPr>
                      <a:r>
                        <a:rPr lang="en-US" sz="1200" b="1">
                          <a:solidFill>
                            <a:srgbClr val="1F3864"/>
                          </a:solidFill>
                          <a:latin typeface="Arial"/>
                          <a:ea typeface="Arial"/>
                          <a:cs typeface="Arial"/>
                          <a:sym typeface="Arial"/>
                        </a:rPr>
                        <a:t>Liability Management Service </a:t>
                      </a:r>
                      <a:endParaRPr sz="12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84300">
                <a:tc>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FFFF0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1.9. Forward the signed memorandum to AMS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5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a:solidFill>
                            <a:srgbClr val="1F3864"/>
                          </a:solidFill>
                          <a:latin typeface="Arial"/>
                          <a:ea typeface="Arial"/>
                          <a:cs typeface="Arial"/>
                          <a:sym typeface="Arial"/>
                        </a:rPr>
                        <a:t>Administrative Assistant I </a:t>
                      </a: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Payments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50625">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TOTAL: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 Hour</a:t>
                      </a:r>
                      <a:endParaRPr sz="1400" u="none" strike="noStrike" cap="none"/>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 Day – MAAD)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428" name="Google Shape;428;g2e665140920_11_0"/>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429" name="Google Shape;429;g2e665140920_11_0"/>
          <p:cNvSpPr/>
          <p:nvPr/>
        </p:nvSpPr>
        <p:spPr>
          <a:xfrm>
            <a:off x="1" y="808460"/>
            <a:ext cx="3657600" cy="3387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6"/>
          <p:cNvSpPr txBox="1"/>
          <p:nvPr/>
        </p:nvSpPr>
        <p:spPr>
          <a:xfrm>
            <a:off x="0" y="0"/>
            <a:ext cx="12192000" cy="1015663"/>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5. 	Issuance of Recognition/ Accreditation of Financial Institution (FI) as a Government                 	Securities Eligible Dealer (GSED) Participant in the Auction of Government                        	   </a:t>
            </a:r>
            <a:endParaRPr sz="2000" b="1" i="0" u="none" strike="noStrike" cap="none">
              <a:solidFill>
                <a:srgbClr val="FEE599"/>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       Securities  (GS)</a:t>
            </a:r>
            <a:endParaRPr sz="2000" b="1" i="0" u="none" strike="noStrike" cap="none">
              <a:solidFill>
                <a:srgbClr val="FEE599"/>
              </a:solidFill>
              <a:latin typeface="Arial"/>
              <a:ea typeface="Arial"/>
              <a:cs typeface="Arial"/>
              <a:sym typeface="Arial"/>
            </a:endParaRPr>
          </a:p>
        </p:txBody>
      </p:sp>
      <p:sp>
        <p:nvSpPr>
          <p:cNvPr id="435" name="Google Shape;435;p26"/>
          <p:cNvSpPr txBox="1"/>
          <p:nvPr/>
        </p:nvSpPr>
        <p:spPr>
          <a:xfrm>
            <a:off x="514069" y="1176775"/>
            <a:ext cx="111639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1F3864"/>
                </a:solidFill>
                <a:latin typeface="Arial"/>
                <a:ea typeface="Arial"/>
                <a:cs typeface="Arial"/>
                <a:sym typeface="Arial"/>
              </a:rPr>
              <a:t>The BTr issues recognition/ accreditation of a financial institution as a GSED eligible to participate in the BTr auctions of government securities upon compliance with certain documentation requirements.</a:t>
            </a:r>
            <a:endParaRPr sz="1500" b="1" i="0" u="none" strike="noStrike" cap="none">
              <a:solidFill>
                <a:srgbClr val="1F3864"/>
              </a:solidFill>
              <a:latin typeface="Arial"/>
              <a:ea typeface="Arial"/>
              <a:cs typeface="Arial"/>
              <a:sym typeface="Arial"/>
            </a:endParaRPr>
          </a:p>
        </p:txBody>
      </p:sp>
      <p:graphicFrame>
        <p:nvGraphicFramePr>
          <p:cNvPr id="436" name="Google Shape;436;p26"/>
          <p:cNvGraphicFramePr/>
          <p:nvPr/>
        </p:nvGraphicFramePr>
        <p:xfrm>
          <a:off x="600500" y="1891877"/>
          <a:ext cx="11166375" cy="4215752"/>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5929950">
                  <a:extLst>
                    <a:ext uri="{9D8B030D-6E8A-4147-A177-3AD203B41FA5}">
                      <a16:colId xmlns:a16="http://schemas.microsoft.com/office/drawing/2014/main" val="20002"/>
                    </a:ext>
                  </a:extLst>
                </a:gridCol>
              </a:tblGrid>
              <a:tr h="2948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Liability Management Service – Securities Origination Division</a:t>
                      </a:r>
                      <a:endParaRPr sz="1400" u="none" strike="noStrike" cap="none"/>
                    </a:p>
                    <a:p>
                      <a:pPr marL="0" marR="0" lvl="0" indent="0" algn="l" rtl="0">
                        <a:lnSpc>
                          <a:spcPct val="107000"/>
                        </a:lnSpc>
                        <a:spcBef>
                          <a:spcPts val="800"/>
                        </a:spcBef>
                        <a:spcAft>
                          <a:spcPts val="0"/>
                        </a:spcAft>
                        <a:buClr>
                          <a:srgbClr val="000000"/>
                        </a:buClr>
                        <a:buSzPts val="100"/>
                        <a:buFont typeface="Arial"/>
                        <a:buNone/>
                      </a:pPr>
                      <a:endParaRPr sz="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948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Highly Technical</a:t>
                      </a:r>
                      <a:endParaRPr sz="1200" b="1" u="none" strike="noStrike" cap="none">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00"/>
                        <a:buFont typeface="Arial"/>
                        <a:buNone/>
                      </a:pPr>
                      <a:endParaRPr sz="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2948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Government-to-Business </a:t>
                      </a:r>
                      <a:endParaRPr sz="1200" b="1" u="none" strike="noStrike" cap="none">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00"/>
                        <a:buFont typeface="Arial"/>
                        <a:buNone/>
                      </a:pPr>
                      <a:endParaRPr sz="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6642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Financial Institutions (FIs) licensed by Bangko Sentral ng Pilipinas (BSP), the Insurance Commission (IC) or the Securities Exchange Commission (SEC) whose Articles of Incorporation includes buying and selling of GS as a primary or secondary function</a:t>
                      </a:r>
                      <a:endParaRPr sz="1200" b="1" u="none" strike="noStrike" cap="none">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00"/>
                        <a:buFont typeface="Arial"/>
                        <a:buNone/>
                      </a:pPr>
                      <a:endParaRPr sz="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215325">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
                          <a:ea typeface="Arial "/>
                          <a:cs typeface="Arial "/>
                          <a:sym typeface="Arial "/>
                        </a:rPr>
                        <a:t>CHECKLIST OF REQUIREMENTS</a:t>
                      </a:r>
                      <a:endParaRPr sz="1200" b="1" u="none" strike="noStrike" cap="none">
                        <a:solidFill>
                          <a:srgbClr val="002060"/>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
                          <a:ea typeface="Arial "/>
                          <a:cs typeface="Arial "/>
                          <a:sym typeface="Arial "/>
                        </a:rPr>
                        <a:t>WHERE TO SECURE</a:t>
                      </a:r>
                      <a:endParaRPr sz="1400" u="none" strike="noStrike" cap="none"/>
                    </a:p>
                    <a:p>
                      <a:pPr marL="0" marR="0" lvl="0" indent="0" algn="ctr" rtl="0">
                        <a:lnSpc>
                          <a:spcPct val="150000"/>
                        </a:lnSpc>
                        <a:spcBef>
                          <a:spcPts val="0"/>
                        </a:spcBef>
                        <a:spcAft>
                          <a:spcPts val="0"/>
                        </a:spcAft>
                        <a:buClr>
                          <a:srgbClr val="000000"/>
                        </a:buClr>
                        <a:buSzPts val="100"/>
                        <a:buFont typeface="Arial"/>
                        <a:buNone/>
                      </a:pPr>
                      <a:endParaRPr sz="100" b="1" u="none" strike="noStrike" cap="none">
                        <a:solidFill>
                          <a:srgbClr val="002060"/>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4"/>
                  </a:ext>
                </a:extLst>
              </a:tr>
              <a:tr h="171350">
                <a:tc gridSpan="2">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 GS Dealership/ Brokering License issued by SEC;</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Securities and Exchange Commission (SEC)</a:t>
                      </a:r>
                      <a:endParaRPr sz="1200" b="1" u="none" strike="noStrike" cap="none">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00"/>
                        <a:buFont typeface="Arial"/>
                        <a:buNone/>
                      </a:pPr>
                      <a:endParaRPr sz="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50900">
                <a:tc gridSpan="2">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2. P100 Million unimpaired capital and surplus account;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Bangko Sentral ng Pilipinas (BSP), Insurance Commission (IC)  or any regulator</a:t>
                      </a:r>
                      <a:endParaRPr sz="1400"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514500">
                <a:tc gridSpan="2">
                  <a:txBody>
                    <a:bodyPr/>
                    <a:lstStyle/>
                    <a:p>
                      <a:pPr marL="168275" marR="0" lvl="0" indent="-168275"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3.	Compliance w/ statutory ratio as certified by the licensing government agency;</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Licensing Government Agency</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77675">
                <a:tc gridSpan="2">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4.	Demand Deposit Account w/ BSP for the settlement of the 	securities purchased / awarded at auction;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Bangko Sentral ng Pilipinas (BSP)</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71350">
                <a:tc gridSpan="2">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5. CAMELS / ROCA rating issued by BSP;</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Bangko Sentral ng Pilipinas (BSP)</a:t>
                      </a:r>
                      <a:endParaRPr sz="1400" u="none" strike="noStrike" cap="none"/>
                    </a:p>
                    <a:p>
                      <a:pPr marL="0" marR="0" lvl="0" indent="0" algn="l" rtl="0">
                        <a:lnSpc>
                          <a:spcPct val="107000"/>
                        </a:lnSpc>
                        <a:spcBef>
                          <a:spcPts val="800"/>
                        </a:spcBef>
                        <a:spcAft>
                          <a:spcPts val="0"/>
                        </a:spcAft>
                        <a:buClr>
                          <a:srgbClr val="000000"/>
                        </a:buClr>
                        <a:buSzPts val="100"/>
                        <a:buFont typeface="Arial"/>
                        <a:buNone/>
                      </a:pPr>
                      <a:endParaRPr sz="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294850">
                <a:tc gridSpan="2">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6. Latest three-year (3-yr) audited financial statements of the applicant</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To be provided by the applicant</a:t>
                      </a:r>
                      <a:endParaRPr sz="1400" u="none" strike="noStrike" cap="none"/>
                    </a:p>
                    <a:p>
                      <a:pPr marL="0" marR="0" lvl="0" indent="0" algn="l" rtl="0">
                        <a:lnSpc>
                          <a:spcPct val="107000"/>
                        </a:lnSpc>
                        <a:spcBef>
                          <a:spcPts val="800"/>
                        </a:spcBef>
                        <a:spcAft>
                          <a:spcPts val="0"/>
                        </a:spcAft>
                        <a:buClr>
                          <a:srgbClr val="000000"/>
                        </a:buClr>
                        <a:buSzPts val="100"/>
                        <a:buFont typeface="Arial"/>
                        <a:buNone/>
                      </a:pPr>
                      <a:endParaRPr sz="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pic>
        <p:nvPicPr>
          <p:cNvPr id="437" name="Google Shape;437;p26"/>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7"/>
          <p:cNvSpPr txBox="1"/>
          <p:nvPr/>
        </p:nvSpPr>
        <p:spPr>
          <a:xfrm>
            <a:off x="0" y="0"/>
            <a:ext cx="12192000" cy="1015663"/>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5.    Issuance of Recognition/ Accreditation of Financial Institution (FI) as a Government                 	Securities Eligible Dealer (GSED) Participant in the Auction of Government                              	Securities  (GS)</a:t>
            </a:r>
            <a:endParaRPr sz="1400" b="0" i="0" u="none" strike="noStrike" cap="none">
              <a:solidFill>
                <a:srgbClr val="000000"/>
              </a:solidFill>
              <a:latin typeface="Arial"/>
              <a:ea typeface="Arial"/>
              <a:cs typeface="Arial"/>
              <a:sym typeface="Arial"/>
            </a:endParaRPr>
          </a:p>
        </p:txBody>
      </p:sp>
      <p:graphicFrame>
        <p:nvGraphicFramePr>
          <p:cNvPr id="443" name="Google Shape;443;p27"/>
          <p:cNvGraphicFramePr/>
          <p:nvPr/>
        </p:nvGraphicFramePr>
        <p:xfrm>
          <a:off x="600500" y="1441149"/>
          <a:ext cx="11166400" cy="531685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6895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CLIENT STEPS</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AGENCY ACTIONS</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FEES TO BE PAID</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PROCESSING TIME</a:t>
                      </a:r>
                      <a:endParaRPr sz="1200" b="1" u="none" strike="noStrike" cap="none">
                        <a:solidFill>
                          <a:srgbClr val="1F3864"/>
                        </a:solidFill>
                        <a:latin typeface="Arial "/>
                        <a:ea typeface="Arial "/>
                        <a:cs typeface="Arial "/>
                        <a:sym typeface="Arial "/>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
                          <a:ea typeface="Arial "/>
                          <a:cs typeface="Arial "/>
                          <a:sym typeface="Arial "/>
                        </a:rPr>
                        <a:t>PERSON RESPONSIBLE</a:t>
                      </a:r>
                      <a:endParaRPr sz="1400"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431150">
                <a:tc>
                  <a:txBody>
                    <a:bodyPr/>
                    <a:lstStyle/>
                    <a:p>
                      <a:pPr marL="0" marR="0" lvl="0" indent="0" algn="just"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1. Sends application letter to BTr together with documentary requirements.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000"/>
                        <a:buFont typeface="Arial"/>
                        <a:buNone/>
                      </a:pPr>
                      <a:r>
                        <a:rPr lang="en-US" sz="1200" b="1">
                          <a:solidFill>
                            <a:srgbClr val="1F3864"/>
                          </a:solidFill>
                          <a:latin typeface="Arial"/>
                          <a:ea typeface="Arial"/>
                          <a:cs typeface="Arial"/>
                          <a:sym typeface="Arial"/>
                        </a:rPr>
                        <a:t>1.1 Receives and logs in the logbook the application of the FI for Government Security Eligible Dealer (GSED) accreditation attaching the list of BTr requirements.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5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000"/>
                        <a:buFont typeface="Arial"/>
                        <a:buNone/>
                      </a:pPr>
                      <a:r>
                        <a:rPr lang="en-US" sz="1200" b="1" i="1">
                          <a:solidFill>
                            <a:srgbClr val="1F3864"/>
                          </a:solidFill>
                          <a:latin typeface="Arial"/>
                          <a:ea typeface="Arial"/>
                          <a:cs typeface="Arial"/>
                          <a:sym typeface="Arial"/>
                        </a:rPr>
                        <a:t>Fiscal Examiner I</a:t>
                      </a:r>
                      <a:r>
                        <a:rPr lang="en-US" sz="1200" b="1">
                          <a:solidFill>
                            <a:srgbClr val="1F3864"/>
                          </a:solidFill>
                          <a:latin typeface="Arial"/>
                          <a:ea typeface="Arial"/>
                          <a:cs typeface="Arial"/>
                          <a:sym typeface="Arial"/>
                        </a:rPr>
                        <a:t> </a:t>
                      </a:r>
                      <a:endParaRPr sz="120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000"/>
                        <a:buFont typeface="Arial"/>
                        <a:buNone/>
                      </a:pPr>
                      <a:r>
                        <a:rPr lang="en-US" sz="1200" b="1">
                          <a:solidFill>
                            <a:srgbClr val="1F3864"/>
                          </a:solidFill>
                          <a:latin typeface="Arial"/>
                          <a:ea typeface="Arial"/>
                          <a:cs typeface="Arial"/>
                          <a:sym typeface="Arial"/>
                        </a:rPr>
                        <a:t>Securities Origination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99650">
                <a:tc>
                  <a:txBody>
                    <a:bodyPr/>
                    <a:lstStyle/>
                    <a:p>
                      <a:pPr marL="0" marR="0" lvl="0" indent="0" algn="l"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000"/>
                        <a:buFont typeface="Arial"/>
                        <a:buNone/>
                      </a:pPr>
                      <a:r>
                        <a:rPr lang="en-US" sz="1200" b="1">
                          <a:solidFill>
                            <a:srgbClr val="1F3864"/>
                          </a:solidFill>
                          <a:latin typeface="Arial"/>
                          <a:ea typeface="Arial"/>
                          <a:cs typeface="Arial"/>
                          <a:sym typeface="Arial"/>
                        </a:rPr>
                        <a:t>1.2 Evaluates completeness and validity of the documents submitted.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15 Days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000"/>
                        <a:buFont typeface="Arial"/>
                        <a:buNone/>
                      </a:pPr>
                      <a:r>
                        <a:rPr lang="en-US" sz="1200" b="1" i="1">
                          <a:solidFill>
                            <a:srgbClr val="1F3864"/>
                          </a:solidFill>
                          <a:latin typeface="Arial"/>
                          <a:ea typeface="Arial"/>
                          <a:cs typeface="Arial"/>
                          <a:sym typeface="Arial"/>
                        </a:rPr>
                        <a:t>Treasury Operations Officer IV/ Treasury Operations Officer III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000"/>
                        <a:buFont typeface="Arial"/>
                        <a:buNone/>
                      </a:pPr>
                      <a:r>
                        <a:rPr lang="en-US" sz="1200" b="1">
                          <a:solidFill>
                            <a:srgbClr val="1F3864"/>
                          </a:solidFill>
                          <a:latin typeface="Arial"/>
                          <a:ea typeface="Arial"/>
                          <a:cs typeface="Arial"/>
                          <a:sym typeface="Arial"/>
                        </a:rPr>
                        <a:t>Securities Origination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55350">
                <a:tc>
                  <a:txBody>
                    <a:bodyPr/>
                    <a:lstStyle/>
                    <a:p>
                      <a:pPr marL="0" marR="0" lvl="0" indent="0" algn="l"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000"/>
                        <a:buFont typeface="Arial"/>
                        <a:buNone/>
                      </a:pPr>
                      <a:r>
                        <a:rPr lang="en-US" sz="1200" b="1">
                          <a:solidFill>
                            <a:srgbClr val="1F3864"/>
                          </a:solidFill>
                          <a:latin typeface="Arial"/>
                          <a:ea typeface="Arial"/>
                          <a:cs typeface="Arial"/>
                          <a:sym typeface="Arial"/>
                        </a:rPr>
                        <a:t>1.3. Prepares acknowledgement letter to the FI applicant.</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10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000"/>
                        <a:buFont typeface="Arial"/>
                        <a:buNone/>
                      </a:pPr>
                      <a:r>
                        <a:rPr lang="en-US" sz="1200" b="1" i="1">
                          <a:solidFill>
                            <a:srgbClr val="1F3864"/>
                          </a:solidFill>
                          <a:latin typeface="Arial"/>
                          <a:ea typeface="Arial"/>
                          <a:cs typeface="Arial"/>
                          <a:sym typeface="Arial"/>
                        </a:rPr>
                        <a:t>Treasury Operations Officer IV/ Treasury Operations Officer III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000"/>
                        <a:buFont typeface="Arial"/>
                        <a:buNone/>
                      </a:pPr>
                      <a:r>
                        <a:rPr lang="en-US" sz="1200" b="1">
                          <a:solidFill>
                            <a:srgbClr val="1F3864"/>
                          </a:solidFill>
                          <a:latin typeface="Arial"/>
                          <a:ea typeface="Arial"/>
                          <a:cs typeface="Arial"/>
                          <a:sym typeface="Arial"/>
                        </a:rPr>
                        <a:t>Securities Origination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35975">
                <a:tc>
                  <a:txBody>
                    <a:bodyPr/>
                    <a:lstStyle/>
                    <a:p>
                      <a:pPr marL="0" marR="0" lvl="0" indent="0" algn="l"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9050" marR="0" lvl="0" indent="-19050" algn="just"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1.4. Reviews and initials the letter.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10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000"/>
                        <a:buFont typeface="Arial"/>
                        <a:buNone/>
                      </a:pPr>
                      <a:r>
                        <a:rPr lang="en-US" sz="1200" b="1" i="1">
                          <a:solidFill>
                            <a:srgbClr val="1F3864"/>
                          </a:solidFill>
                          <a:latin typeface="Arial"/>
                          <a:ea typeface="Arial"/>
                          <a:cs typeface="Arial"/>
                          <a:sym typeface="Arial"/>
                        </a:rPr>
                        <a:t>Chief Treasury Operations Officer 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000"/>
                        <a:buFont typeface="Arial"/>
                        <a:buNone/>
                      </a:pPr>
                      <a:r>
                        <a:rPr lang="en-US" sz="1200" b="1">
                          <a:solidFill>
                            <a:srgbClr val="1F3864"/>
                          </a:solidFill>
                          <a:latin typeface="Arial"/>
                          <a:ea typeface="Arial"/>
                          <a:cs typeface="Arial"/>
                          <a:sym typeface="Arial"/>
                        </a:rPr>
                        <a:t>Securities Origination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69625">
                <a:tc>
                  <a:txBody>
                    <a:bodyPr/>
                    <a:lstStyle/>
                    <a:p>
                      <a:pPr marL="0" marR="0" lvl="0" indent="0" algn="l"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1.5. Approves and signs the accreditation letter of the FI as a GSED.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1 Day</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200" b="1" i="1">
                          <a:solidFill>
                            <a:srgbClr val="1F3864"/>
                          </a:solidFill>
                          <a:latin typeface="Arial"/>
                          <a:ea typeface="Arial"/>
                          <a:cs typeface="Arial"/>
                          <a:sym typeface="Arial"/>
                        </a:rPr>
                        <a:t>Director III</a:t>
                      </a: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000"/>
                        <a:buFont typeface="Arial"/>
                        <a:buNone/>
                      </a:pP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000"/>
                        <a:buFont typeface="Arial"/>
                        <a:buNone/>
                      </a:pPr>
                      <a:r>
                        <a:rPr lang="en-US" sz="1200" b="1">
                          <a:solidFill>
                            <a:srgbClr val="1F3864"/>
                          </a:solidFill>
                          <a:latin typeface="Arial"/>
                          <a:ea typeface="Arial"/>
                          <a:cs typeface="Arial"/>
                          <a:sym typeface="Arial"/>
                        </a:rPr>
                        <a:t>Liability Management Service </a:t>
                      </a: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000"/>
                        <a:buFont typeface="Arial"/>
                        <a:buNone/>
                      </a:pP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000"/>
                        <a:buFont typeface="Arial"/>
                        <a:buNone/>
                      </a:pPr>
                      <a:r>
                        <a:rPr lang="en-US" sz="1200" b="1" i="1">
                          <a:solidFill>
                            <a:srgbClr val="1F3864"/>
                          </a:solidFill>
                          <a:latin typeface="Arial"/>
                          <a:ea typeface="Arial"/>
                          <a:cs typeface="Arial"/>
                          <a:sym typeface="Arial"/>
                        </a:rPr>
                        <a:t>Deputy Treasurer of the Philippines Treasurer of the Philippines</a:t>
                      </a:r>
                      <a:endParaRPr sz="12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9850">
                <a:tc gridSpan="2">
                  <a:txBody>
                    <a:bodyPr/>
                    <a:lstStyle/>
                    <a:p>
                      <a:pPr marL="0" marR="0" lvl="0" indent="0" algn="r"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TOTAL: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16 Days                               25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000"/>
                        <a:buFont typeface="Arial"/>
                        <a:buNone/>
                      </a:pPr>
                      <a:r>
                        <a:rPr lang="en-US" sz="1200" b="1" u="none" strike="noStrike" cap="none" dirty="0">
                          <a:solidFill>
                            <a:srgbClr val="1F3864"/>
                          </a:solidFill>
                          <a:latin typeface="Arial"/>
                          <a:ea typeface="Arial"/>
                          <a:cs typeface="Arial"/>
                          <a:sym typeface="Arial"/>
                        </a:rPr>
                        <a:t> </a:t>
                      </a:r>
                      <a:endParaRPr sz="1200" b="1" u="none" strike="noStrike" cap="none"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444" name="Google Shape;444;p27"/>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445" name="Google Shape;445;p27"/>
          <p:cNvSpPr/>
          <p:nvPr/>
        </p:nvSpPr>
        <p:spPr>
          <a:xfrm>
            <a:off x="1" y="1034643"/>
            <a:ext cx="3657600" cy="338554"/>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55"/>
        <p:cNvGrpSpPr/>
        <p:nvPr/>
      </p:nvGrpSpPr>
      <p:grpSpPr>
        <a:xfrm>
          <a:off x="0" y="0"/>
          <a:ext cx="0" cy="0"/>
          <a:chOff x="0" y="0"/>
          <a:chExt cx="0" cy="0"/>
        </a:xfrm>
      </p:grpSpPr>
      <p:sp>
        <p:nvSpPr>
          <p:cNvPr id="156" name="Google Shape;156;p3"/>
          <p:cNvSpPr txBox="1">
            <a:spLocks noGrp="1"/>
          </p:cNvSpPr>
          <p:nvPr>
            <p:ph type="body" idx="1"/>
          </p:nvPr>
        </p:nvSpPr>
        <p:spPr>
          <a:xfrm>
            <a:off x="1713754" y="1707374"/>
            <a:ext cx="5535600" cy="4258500"/>
          </a:xfrm>
          <a:prstGeom prst="rect">
            <a:avLst/>
          </a:prstGeom>
          <a:noFill/>
          <a:ln>
            <a:noFill/>
          </a:ln>
        </p:spPr>
        <p:txBody>
          <a:bodyPr spcFirstLastPara="1" wrap="square" lIns="0" tIns="8450" rIns="0" bIns="0" anchor="t" anchorCtr="0">
            <a:spAutoFit/>
          </a:bodyPr>
          <a:lstStyle/>
          <a:p>
            <a:pPr marL="8467" marR="3387" lvl="0" indent="0" algn="just" rtl="0">
              <a:lnSpc>
                <a:spcPct val="115500"/>
              </a:lnSpc>
              <a:spcBef>
                <a:spcPts val="0"/>
              </a:spcBef>
              <a:spcAft>
                <a:spcPts val="0"/>
              </a:spcAft>
              <a:buSzPts val="1400"/>
              <a:buNone/>
            </a:pPr>
            <a:endParaRPr/>
          </a:p>
          <a:p>
            <a:pPr marL="8467" marR="3387" lvl="0" indent="0" algn="just" rtl="0">
              <a:lnSpc>
                <a:spcPct val="115500"/>
              </a:lnSpc>
              <a:spcBef>
                <a:spcPts val="0"/>
              </a:spcBef>
              <a:spcAft>
                <a:spcPts val="0"/>
              </a:spcAft>
              <a:buSzPts val="1400"/>
              <a:buNone/>
            </a:pPr>
            <a:r>
              <a:rPr lang="en-US"/>
              <a:t>The law is about streamlining and improving the current systems and  procedures  of  government  services.  It  aims  to  reduce processing time, cut bureaucratic red tape, and eliminate corrupt practices.</a:t>
            </a:r>
            <a:endParaRPr/>
          </a:p>
          <a:p>
            <a:pPr marL="8467" marR="3387" lvl="0" indent="0" algn="just" rtl="0">
              <a:lnSpc>
                <a:spcPct val="115500"/>
              </a:lnSpc>
              <a:spcBef>
                <a:spcPts val="0"/>
              </a:spcBef>
              <a:spcAft>
                <a:spcPts val="0"/>
              </a:spcAft>
              <a:buSzPts val="1400"/>
              <a:buNone/>
            </a:pPr>
            <a:endParaRPr/>
          </a:p>
          <a:p>
            <a:pPr marL="8467" marR="3387" lvl="0" indent="0" algn="just" rtl="0">
              <a:lnSpc>
                <a:spcPct val="115500"/>
              </a:lnSpc>
              <a:spcBef>
                <a:spcPts val="0"/>
              </a:spcBef>
              <a:spcAft>
                <a:spcPts val="0"/>
              </a:spcAft>
              <a:buSzPts val="1400"/>
              <a:buNone/>
            </a:pPr>
            <a:r>
              <a:rPr lang="en-US"/>
              <a:t>It covers all government offices under the executive department, including  LGUs,  GOCCs,  water  districts,  and  other  agencies outside of the country.</a:t>
            </a:r>
            <a:endParaRPr/>
          </a:p>
        </p:txBody>
      </p:sp>
      <p:pic>
        <p:nvPicPr>
          <p:cNvPr id="157" name="Google Shape;157;p3"/>
          <p:cNvPicPr preferRelativeResize="0"/>
          <p:nvPr/>
        </p:nvPicPr>
        <p:blipFill rotWithShape="1">
          <a:blip r:embed="rId3">
            <a:alphaModFix/>
          </a:blip>
          <a:srcRect/>
          <a:stretch/>
        </p:blipFill>
        <p:spPr>
          <a:xfrm>
            <a:off x="7860050" y="2439188"/>
            <a:ext cx="2819525" cy="2794875"/>
          </a:xfrm>
          <a:prstGeom prst="rect">
            <a:avLst/>
          </a:prstGeom>
          <a:noFill/>
          <a:ln>
            <a:noFill/>
          </a:ln>
        </p:spPr>
      </p:pic>
      <p:sp>
        <p:nvSpPr>
          <p:cNvPr id="158" name="Google Shape;158;p3"/>
          <p:cNvSpPr txBox="1">
            <a:spLocks noGrp="1"/>
          </p:cNvSpPr>
          <p:nvPr>
            <p:ph type="title"/>
          </p:nvPr>
        </p:nvSpPr>
        <p:spPr>
          <a:xfrm>
            <a:off x="3009899" y="1126679"/>
            <a:ext cx="6172200" cy="338700"/>
          </a:xfrm>
          <a:prstGeom prst="rect">
            <a:avLst/>
          </a:prstGeom>
          <a:noFill/>
          <a:ln>
            <a:noFill/>
          </a:ln>
        </p:spPr>
        <p:txBody>
          <a:bodyPr spcFirstLastPara="1" wrap="square" lIns="0" tIns="10150" rIns="0" bIns="0" anchor="t" anchorCtr="0">
            <a:spAutoFit/>
          </a:bodyPr>
          <a:lstStyle/>
          <a:p>
            <a:pPr marL="8467" lvl="0" indent="0" algn="l" rtl="0">
              <a:lnSpc>
                <a:spcPct val="100000"/>
              </a:lnSpc>
              <a:spcBef>
                <a:spcPts val="0"/>
              </a:spcBef>
              <a:spcAft>
                <a:spcPts val="0"/>
              </a:spcAft>
              <a:buSzPts val="1400"/>
              <a:buNone/>
            </a:pPr>
            <a:r>
              <a:rPr lang="en-US" sz="3266" u="none">
                <a:solidFill>
                  <a:srgbClr val="000000"/>
                </a:solidFill>
              </a:rPr>
              <a:t>WHY DO WE NEED R.A. 11032?</a:t>
            </a:r>
            <a:endParaRPr sz="3266"/>
          </a:p>
        </p:txBody>
      </p:sp>
      <p:pic>
        <p:nvPicPr>
          <p:cNvPr id="159" name="Google Shape;159;p3"/>
          <p:cNvPicPr preferRelativeResize="0"/>
          <p:nvPr/>
        </p:nvPicPr>
        <p:blipFill rotWithShape="1">
          <a:blip r:embed="rId4">
            <a:alphaModFix/>
          </a:blip>
          <a:srcRect/>
          <a:stretch/>
        </p:blipFill>
        <p:spPr>
          <a:xfrm>
            <a:off x="0" y="0"/>
            <a:ext cx="12191999" cy="2924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graphicFrame>
        <p:nvGraphicFramePr>
          <p:cNvPr id="450" name="Google Shape;450;p28"/>
          <p:cNvGraphicFramePr/>
          <p:nvPr/>
        </p:nvGraphicFramePr>
        <p:xfrm>
          <a:off x="658950" y="912820"/>
          <a:ext cx="11126500" cy="5783859"/>
        </p:xfrm>
        <a:graphic>
          <a:graphicData uri="http://schemas.openxmlformats.org/drawingml/2006/table">
            <a:tbl>
              <a:tblPr bandRow="1">
                <a:noFill/>
                <a:tableStyleId>{DE38D606-367A-46A1-801F-ABC1F025B626}</a:tableStyleId>
              </a:tblPr>
              <a:tblGrid>
                <a:gridCol w="2960125">
                  <a:extLst>
                    <a:ext uri="{9D8B030D-6E8A-4147-A177-3AD203B41FA5}">
                      <a16:colId xmlns:a16="http://schemas.microsoft.com/office/drawing/2014/main" val="20000"/>
                    </a:ext>
                  </a:extLst>
                </a:gridCol>
                <a:gridCol w="2257600">
                  <a:extLst>
                    <a:ext uri="{9D8B030D-6E8A-4147-A177-3AD203B41FA5}">
                      <a16:colId xmlns:a16="http://schemas.microsoft.com/office/drawing/2014/main" val="20001"/>
                    </a:ext>
                  </a:extLst>
                </a:gridCol>
                <a:gridCol w="1449375">
                  <a:extLst>
                    <a:ext uri="{9D8B030D-6E8A-4147-A177-3AD203B41FA5}">
                      <a16:colId xmlns:a16="http://schemas.microsoft.com/office/drawing/2014/main" val="20002"/>
                    </a:ext>
                  </a:extLst>
                </a:gridCol>
                <a:gridCol w="1594125">
                  <a:extLst>
                    <a:ext uri="{9D8B030D-6E8A-4147-A177-3AD203B41FA5}">
                      <a16:colId xmlns:a16="http://schemas.microsoft.com/office/drawing/2014/main" val="20003"/>
                    </a:ext>
                  </a:extLst>
                </a:gridCol>
                <a:gridCol w="2865275">
                  <a:extLst>
                    <a:ext uri="{9D8B030D-6E8A-4147-A177-3AD203B41FA5}">
                      <a16:colId xmlns:a16="http://schemas.microsoft.com/office/drawing/2014/main" val="20004"/>
                    </a:ext>
                  </a:extLst>
                </a:gridCol>
              </a:tblGrid>
              <a:tr h="439975">
                <a:tc>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Office or Division:</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100"/>
                        <a:buFont typeface="Arial"/>
                        <a:buNone/>
                      </a:pPr>
                      <a:r>
                        <a:rPr lang="en-US" sz="1100" b="1">
                          <a:solidFill>
                            <a:srgbClr val="1F3864"/>
                          </a:solidFill>
                          <a:latin typeface="Arial"/>
                          <a:ea typeface="Arial"/>
                          <a:cs typeface="Arial"/>
                          <a:sym typeface="Arial"/>
                        </a:rPr>
                        <a:t>Asset Management Service – Receipts, Investment, and Disbursement Division (RIDD); Office of the Treasurer of the Philippines; Office of the Deputy Treasurer; Legal Service, BTr National Capital Region (NCR)</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0600">
                <a:tc>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Classification:</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Complex</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7450">
                <a:tc>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Type of Transaction:</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100"/>
                        <a:buFont typeface="Arial"/>
                        <a:buNone/>
                      </a:pPr>
                      <a:r>
                        <a:rPr lang="en-US" sz="1100" b="1">
                          <a:solidFill>
                            <a:srgbClr val="1F3864"/>
                          </a:solidFill>
                          <a:latin typeface="Arial"/>
                          <a:ea typeface="Arial"/>
                          <a:cs typeface="Arial"/>
                          <a:sym typeface="Arial"/>
                        </a:rPr>
                        <a:t>1.Government-to-Business (G2B) </a:t>
                      </a:r>
                      <a:endParaRPr sz="1100" b="1">
                        <a:solidFill>
                          <a:srgbClr val="1F3864"/>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100"/>
                        <a:buFont typeface="Arial"/>
                        <a:buNone/>
                      </a:pPr>
                      <a:r>
                        <a:rPr lang="en-US" sz="1100" b="1">
                          <a:solidFill>
                            <a:srgbClr val="1F3864"/>
                          </a:solidFill>
                          <a:latin typeface="Arial"/>
                          <a:ea typeface="Arial"/>
                          <a:cs typeface="Arial"/>
                          <a:sym typeface="Arial"/>
                        </a:rPr>
                        <a:t>2.Government-to-Government (G2G) </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91725">
                <a:tc>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Who may avail:</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just" rtl="0">
                        <a:lnSpc>
                          <a:spcPct val="107000"/>
                        </a:lnSpc>
                        <a:spcBef>
                          <a:spcPts val="800"/>
                        </a:spcBef>
                        <a:spcAft>
                          <a:spcPts val="0"/>
                        </a:spcAft>
                        <a:buClr>
                          <a:srgbClr val="000000"/>
                        </a:buClr>
                        <a:buSzPts val="100"/>
                        <a:buFont typeface="Arial"/>
                        <a:buNone/>
                      </a:pPr>
                      <a:r>
                        <a:rPr lang="en-US" sz="1100" b="1">
                          <a:solidFill>
                            <a:srgbClr val="1F3864"/>
                          </a:solidFill>
                          <a:latin typeface="Arial"/>
                          <a:ea typeface="Arial"/>
                          <a:cs typeface="Arial"/>
                          <a:sym typeface="Arial"/>
                        </a:rPr>
                        <a:t>National Government Agencies (NGAs); Authorized Government Depository Banks (AGDBs); Electronic Payment Gateway Providers (EPGPs)</a:t>
                      </a:r>
                      <a:endParaRPr sz="1100" b="1">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68700">
                <a:tc gridSpan="2">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CHECKLIST OF REQUIREMENTS</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WHERE TO SECURE</a:t>
                      </a:r>
                      <a:endParaRPr sz="1100" u="none" strike="noStrike" cap="none">
                        <a:latin typeface="Arial"/>
                        <a:ea typeface="Arial"/>
                        <a:cs typeface="Arial"/>
                        <a:sym typeface="Arial"/>
                      </a:endParaRPr>
                    </a:p>
                    <a:p>
                      <a:pPr marL="0" marR="0" lvl="0" indent="0" algn="ctr" rtl="0">
                        <a:lnSpc>
                          <a:spcPct val="150000"/>
                        </a:lnSpc>
                        <a:spcBef>
                          <a:spcPts val="0"/>
                        </a:spcBef>
                        <a:spcAft>
                          <a:spcPts val="0"/>
                        </a:spcAft>
                        <a:buClr>
                          <a:srgbClr val="000000"/>
                        </a:buClr>
                        <a:buSzPts val="100"/>
                        <a:buFont typeface="Arial"/>
                        <a:buNone/>
                      </a:pP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91725">
                <a:tc gridSpan="2">
                  <a:txBody>
                    <a:bodyPr/>
                    <a:lstStyle/>
                    <a:p>
                      <a:pPr marL="0" marR="0" lvl="0" indent="0" algn="l" rtl="0">
                        <a:lnSpc>
                          <a:spcPct val="107000"/>
                        </a:lnSpc>
                        <a:spcBef>
                          <a:spcPts val="0"/>
                        </a:spcBef>
                        <a:spcAft>
                          <a:spcPts val="0"/>
                        </a:spcAft>
                        <a:buNone/>
                      </a:pPr>
                      <a:r>
                        <a:rPr lang="en-US" sz="1100" b="1">
                          <a:solidFill>
                            <a:srgbClr val="1F3864"/>
                          </a:solidFill>
                          <a:latin typeface="Arial"/>
                          <a:ea typeface="Arial"/>
                          <a:cs typeface="Arial"/>
                          <a:sym typeface="Arial"/>
                        </a:rPr>
                        <a:t>Letter Request/Proposal</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800"/>
                        </a:spcBef>
                        <a:spcAft>
                          <a:spcPts val="0"/>
                        </a:spcAft>
                        <a:buClr>
                          <a:srgbClr val="000000"/>
                        </a:buClr>
                        <a:buSzPts val="100"/>
                        <a:buFont typeface="Arial"/>
                        <a:buNone/>
                      </a:pPr>
                      <a:r>
                        <a:rPr lang="en-US" sz="1100" b="1">
                          <a:solidFill>
                            <a:srgbClr val="1F3864"/>
                          </a:solidFill>
                          <a:latin typeface="Arial"/>
                          <a:ea typeface="Arial"/>
                          <a:cs typeface="Arial"/>
                          <a:sym typeface="Arial"/>
                        </a:rPr>
                        <a:t>Issued by NGAs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91725">
                <a:tc gridSpan="2">
                  <a:txBody>
                    <a:bodyPr/>
                    <a:lstStyle/>
                    <a:p>
                      <a:pPr marL="0" marR="0" lvl="1" indent="0" algn="just" rtl="0">
                        <a:lnSpc>
                          <a:spcPct val="107000"/>
                        </a:lnSpc>
                        <a:spcBef>
                          <a:spcPts val="0"/>
                        </a:spcBef>
                        <a:spcAft>
                          <a:spcPts val="0"/>
                        </a:spcAft>
                        <a:buClr>
                          <a:srgbClr val="1F3864"/>
                        </a:buClr>
                        <a:buSzPts val="1200"/>
                        <a:buFont typeface="Calibri"/>
                        <a:buNone/>
                      </a:pPr>
                      <a:r>
                        <a:rPr lang="en-US" sz="1100" b="1">
                          <a:solidFill>
                            <a:srgbClr val="1F3864"/>
                          </a:solidFill>
                          <a:latin typeface="Arial"/>
                          <a:ea typeface="Arial"/>
                          <a:cs typeface="Arial"/>
                          <a:sym typeface="Arial"/>
                        </a:rPr>
                        <a:t>Standard Memorandum of Agreement Template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800"/>
                        </a:spcBef>
                        <a:spcAft>
                          <a:spcPts val="0"/>
                        </a:spcAft>
                        <a:buClr>
                          <a:srgbClr val="000000"/>
                        </a:buClr>
                        <a:buSzPts val="100"/>
                        <a:buFont typeface="Arial"/>
                        <a:buNone/>
                      </a:pPr>
                      <a:r>
                        <a:rPr lang="en-US" sz="1100" b="1">
                          <a:solidFill>
                            <a:srgbClr val="1F3864"/>
                          </a:solidFill>
                          <a:latin typeface="Arial"/>
                          <a:ea typeface="Arial"/>
                          <a:cs typeface="Arial"/>
                          <a:sym typeface="Arial"/>
                        </a:rPr>
                        <a:t>Legal Service/Asset Management ServiceRIDD</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65300">
                <a:tc>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CLIENT STEPS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AGENCY ACTIONS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FEES TO BE PAID</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PROCESSING TIME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PERSON RESPONSIBLE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7"/>
                  </a:ext>
                </a:extLst>
              </a:tr>
              <a:tr h="766775">
                <a:tc rowSpan="2">
                  <a:txBody>
                    <a:bodyPr/>
                    <a:lstStyle/>
                    <a:p>
                      <a:pPr marL="0" marR="0" lvl="0" indent="0" algn="just"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1. Submi</a:t>
                      </a:r>
                      <a:r>
                        <a:rPr lang="en-US" sz="1100" b="1">
                          <a:solidFill>
                            <a:srgbClr val="1F3864"/>
                          </a:solidFill>
                          <a:latin typeface="Arial"/>
                          <a:ea typeface="Arial"/>
                          <a:cs typeface="Arial"/>
                          <a:sym typeface="Arial"/>
                        </a:rPr>
                        <a:t>ts</a:t>
                      </a:r>
                      <a:r>
                        <a:rPr lang="en-US" sz="1100" b="1" u="none" strike="noStrike" cap="none">
                          <a:solidFill>
                            <a:srgbClr val="1F3864"/>
                          </a:solidFill>
                          <a:latin typeface="Arial"/>
                          <a:ea typeface="Arial"/>
                          <a:cs typeface="Arial"/>
                          <a:sym typeface="Arial"/>
                        </a:rPr>
                        <a:t> letter request/ propo</a:t>
                      </a:r>
                      <a:r>
                        <a:rPr lang="en-US" sz="1100" b="1">
                          <a:solidFill>
                            <a:srgbClr val="1F3864"/>
                          </a:solidFill>
                          <a:latin typeface="Arial"/>
                          <a:ea typeface="Arial"/>
                          <a:cs typeface="Arial"/>
                          <a:sym typeface="Arial"/>
                        </a:rPr>
                        <a:t>sal/ memorandum of agreement (MOA)</a:t>
                      </a:r>
                      <a:endParaRPr sz="11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100"/>
                        <a:buFont typeface="Arial"/>
                        <a:buNone/>
                      </a:pPr>
                      <a:endParaRPr sz="1100" b="1" u="none" strike="noStrike" cap="none">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1.1. Receives</a:t>
                      </a:r>
                      <a:r>
                        <a:rPr lang="en-US" sz="1100" b="1">
                          <a:solidFill>
                            <a:srgbClr val="1F3864"/>
                          </a:solidFill>
                          <a:latin typeface="Arial"/>
                          <a:ea typeface="Arial"/>
                          <a:cs typeface="Arial"/>
                          <a:sym typeface="Arial"/>
                        </a:rPr>
                        <a:t> the</a:t>
                      </a:r>
                      <a:r>
                        <a:rPr lang="en-US" sz="1100" b="1" u="none" strike="noStrike" cap="none">
                          <a:solidFill>
                            <a:srgbClr val="1F3864"/>
                          </a:solidFill>
                          <a:latin typeface="Arial"/>
                          <a:ea typeface="Arial"/>
                          <a:cs typeface="Arial"/>
                          <a:sym typeface="Arial"/>
                        </a:rPr>
                        <a:t> letter </a:t>
                      </a:r>
                      <a:r>
                        <a:rPr lang="en-US" sz="1100" b="1">
                          <a:solidFill>
                            <a:srgbClr val="1F3864"/>
                          </a:solidFill>
                          <a:latin typeface="Arial"/>
                          <a:ea typeface="Arial"/>
                          <a:cs typeface="Arial"/>
                          <a:sym typeface="Arial"/>
                        </a:rPr>
                        <a:t>request / proposal/ MOA</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b="1">
                          <a:solidFill>
                            <a:srgbClr val="1F3864"/>
                          </a:solidFill>
                          <a:latin typeface="Arial"/>
                          <a:ea typeface="Arial"/>
                          <a:cs typeface="Arial"/>
                          <a:sym typeface="Arial"/>
                        </a:rPr>
                        <a:t>30 </a:t>
                      </a:r>
                      <a:r>
                        <a:rPr lang="en-US" sz="1100" b="1" u="none" strike="noStrike" cap="none">
                          <a:solidFill>
                            <a:srgbClr val="1F3864"/>
                          </a:solidFill>
                          <a:latin typeface="Arial"/>
                          <a:ea typeface="Arial"/>
                          <a:cs typeface="Arial"/>
                          <a:sym typeface="Arial"/>
                        </a:rPr>
                        <a:t>Minutes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100"/>
                        <a:buFont typeface="Arial"/>
                        <a:buNone/>
                      </a:pPr>
                      <a:r>
                        <a:rPr lang="en-US" sz="1100" b="1" i="1">
                          <a:solidFill>
                            <a:srgbClr val="1F3864"/>
                          </a:solidFill>
                          <a:latin typeface="Arial"/>
                          <a:ea typeface="Arial"/>
                          <a:cs typeface="Arial"/>
                          <a:sym typeface="Arial"/>
                        </a:rPr>
                        <a:t>Treasury Operations Officer IV Treasury Operations Officer III Administrative Assistant V</a:t>
                      </a:r>
                      <a:r>
                        <a:rPr lang="en-US" sz="1100" b="1">
                          <a:solidFill>
                            <a:srgbClr val="1F3864"/>
                          </a:solidFill>
                          <a:latin typeface="Arial"/>
                          <a:ea typeface="Arial"/>
                          <a:cs typeface="Arial"/>
                          <a:sym typeface="Arial"/>
                        </a:rPr>
                        <a:t> </a:t>
                      </a:r>
                      <a:endParaRPr sz="110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r>
                        <a:rPr lang="en-US" sz="1100" b="1">
                          <a:solidFill>
                            <a:srgbClr val="1F3864"/>
                          </a:solidFill>
                          <a:latin typeface="Arial"/>
                          <a:ea typeface="Arial"/>
                          <a:cs typeface="Arial"/>
                          <a:sym typeface="Arial"/>
                        </a:rPr>
                        <a:t>Receipts, Investment, and Disbursement Division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766775">
                <a:tc vMerge="1">
                  <a:txBody>
                    <a:bodyPr/>
                    <a:lstStyle/>
                    <a:p>
                      <a:endParaRPr lang="en-US"/>
                    </a:p>
                  </a:txBody>
                  <a:tcPr/>
                </a:tc>
                <a:tc>
                  <a:txBody>
                    <a:bodyPr/>
                    <a:lstStyle/>
                    <a:p>
                      <a:pPr marL="0" marR="0" lvl="0" indent="0" algn="just" rtl="0">
                        <a:lnSpc>
                          <a:spcPct val="107000"/>
                        </a:lnSpc>
                        <a:spcBef>
                          <a:spcPts val="0"/>
                        </a:spcBef>
                        <a:spcAft>
                          <a:spcPts val="0"/>
                        </a:spcAft>
                        <a:buClr>
                          <a:srgbClr val="000000"/>
                        </a:buClr>
                        <a:buSzPts val="1100"/>
                        <a:buFont typeface="Arial"/>
                        <a:buNone/>
                      </a:pPr>
                      <a:r>
                        <a:rPr lang="en-US" sz="1100" b="1">
                          <a:solidFill>
                            <a:srgbClr val="1F3864"/>
                          </a:solidFill>
                          <a:latin typeface="Arial"/>
                          <a:ea typeface="Arial"/>
                          <a:cs typeface="Arial"/>
                          <a:sym typeface="Arial"/>
                        </a:rPr>
                        <a:t>1.2 Assess the letter request/ proposal/ MOA and assign to the personnel concerned for further review.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None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b="1">
                          <a:solidFill>
                            <a:srgbClr val="1F3864"/>
                          </a:solidFill>
                          <a:latin typeface="Arial"/>
                          <a:ea typeface="Arial"/>
                          <a:cs typeface="Arial"/>
                          <a:sym typeface="Arial"/>
                        </a:rPr>
                        <a:t>1 day</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100"/>
                        <a:buFont typeface="Arial"/>
                        <a:buNone/>
                      </a:pPr>
                      <a:r>
                        <a:rPr lang="en-US" sz="1100" b="1" i="1">
                          <a:solidFill>
                            <a:srgbClr val="1F3864"/>
                          </a:solidFill>
                          <a:latin typeface="Arial"/>
                          <a:ea typeface="Arial"/>
                          <a:cs typeface="Arial"/>
                          <a:sym typeface="Arial"/>
                        </a:rPr>
                        <a:t>Chief Treasury Operations Officer II/ Chief Treasury Operations Officer I </a:t>
                      </a:r>
                      <a:endParaRPr sz="11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r>
                        <a:rPr lang="en-US" sz="1100" b="1">
                          <a:solidFill>
                            <a:srgbClr val="1F3864"/>
                          </a:solidFill>
                          <a:latin typeface="Arial"/>
                          <a:ea typeface="Arial"/>
                          <a:cs typeface="Arial"/>
                          <a:sym typeface="Arial"/>
                        </a:rPr>
                        <a:t>Receipts, Investment, and Disbursement Division</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964425">
                <a:tc>
                  <a:txBody>
                    <a:bodyPr/>
                    <a:lstStyle/>
                    <a:p>
                      <a:pPr marL="0" marR="0" lvl="0" indent="0" algn="just" rtl="0">
                        <a:lnSpc>
                          <a:spcPct val="107000"/>
                        </a:lnSpc>
                        <a:spcBef>
                          <a:spcPts val="0"/>
                        </a:spcBef>
                        <a:spcAft>
                          <a:spcPts val="0"/>
                        </a:spcAft>
                        <a:buClr>
                          <a:srgbClr val="000000"/>
                        </a:buClr>
                        <a:buSzPts val="1100"/>
                        <a:buFont typeface="Arial"/>
                        <a:buNone/>
                      </a:pP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100"/>
                        <a:buFont typeface="Arial"/>
                        <a:buNone/>
                      </a:pPr>
                      <a:r>
                        <a:rPr lang="en-US" sz="1100" b="1">
                          <a:solidFill>
                            <a:srgbClr val="1F3864"/>
                          </a:solidFill>
                          <a:latin typeface="Arial"/>
                          <a:ea typeface="Arial"/>
                          <a:cs typeface="Arial"/>
                          <a:sym typeface="Arial"/>
                        </a:rPr>
                        <a:t>1.3 Provide the standard MOA template/ proposed arrangement with NGA</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b="1">
                          <a:solidFill>
                            <a:srgbClr val="1F3864"/>
                          </a:solidFill>
                          <a:latin typeface="Arial"/>
                          <a:ea typeface="Arial"/>
                          <a:cs typeface="Arial"/>
                          <a:sym typeface="Arial"/>
                        </a:rPr>
                        <a:t>2 hours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100"/>
                        <a:buFont typeface="Arial"/>
                        <a:buNone/>
                      </a:pPr>
                      <a:r>
                        <a:rPr lang="en-US" sz="1100" b="1" i="1">
                          <a:solidFill>
                            <a:srgbClr val="1F3864"/>
                          </a:solidFill>
                          <a:latin typeface="Arial"/>
                          <a:ea typeface="Arial"/>
                          <a:cs typeface="Arial"/>
                          <a:sym typeface="Arial"/>
                        </a:rPr>
                        <a:t>Chief Treasury Operations Officer II/ Chief Treasury Operations Officer I/ Treasury Operations Officer IV Treasury Operations Officer III </a:t>
                      </a:r>
                      <a:endParaRPr sz="11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100" b="1">
                          <a:solidFill>
                            <a:srgbClr val="1F3864"/>
                          </a:solidFill>
                          <a:latin typeface="Arial"/>
                          <a:ea typeface="Arial"/>
                          <a:cs typeface="Arial"/>
                          <a:sym typeface="Arial"/>
                        </a:rPr>
                        <a:t>Receipts, Investment, and Disbursement Division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451" name="Google Shape;451;p28"/>
          <p:cNvSpPr txBox="1"/>
          <p:nvPr/>
        </p:nvSpPr>
        <p:spPr>
          <a:xfrm>
            <a:off x="0"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SzPts val="2000"/>
              <a:buFont typeface="Arial"/>
              <a:buNone/>
            </a:pPr>
            <a:r>
              <a:rPr lang="en-US" sz="2000" b="1">
                <a:solidFill>
                  <a:srgbClr val="FEE599"/>
                </a:solidFill>
              </a:rPr>
              <a:t>6. 	Review of Process and Assistance in National Collection System/ Arrangement</a:t>
            </a:r>
            <a:endParaRPr sz="2000">
              <a:solidFill>
                <a:srgbClr val="FEE599"/>
              </a:solidFill>
            </a:endParaRPr>
          </a:p>
          <a:p>
            <a:pPr marL="457200" marR="0" lvl="1" indent="0" algn="l" rtl="0">
              <a:lnSpc>
                <a:spcPct val="100000"/>
              </a:lnSpc>
              <a:spcBef>
                <a:spcPts val="0"/>
              </a:spcBef>
              <a:spcAft>
                <a:spcPts val="0"/>
              </a:spcAft>
              <a:buClr>
                <a:srgbClr val="000000"/>
              </a:buClr>
              <a:buSzPts val="2000"/>
              <a:buFont typeface="Arial"/>
              <a:buNone/>
            </a:pPr>
            <a:endParaRPr sz="2000" b="1">
              <a:solidFill>
                <a:srgbClr val="FEE599"/>
              </a:solidFill>
            </a:endParaRPr>
          </a:p>
        </p:txBody>
      </p:sp>
      <p:pic>
        <p:nvPicPr>
          <p:cNvPr id="452" name="Google Shape;452;p28"/>
          <p:cNvPicPr preferRelativeResize="0"/>
          <p:nvPr/>
        </p:nvPicPr>
        <p:blipFill rotWithShape="1">
          <a:blip r:embed="rId3">
            <a:alphaModFix/>
          </a:blip>
          <a:srcRect/>
          <a:stretch/>
        </p:blipFill>
        <p:spPr>
          <a:xfrm>
            <a:off x="11356396" y="45726"/>
            <a:ext cx="697718" cy="616557"/>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graphicFrame>
        <p:nvGraphicFramePr>
          <p:cNvPr id="457" name="Google Shape;457;p29"/>
          <p:cNvGraphicFramePr/>
          <p:nvPr/>
        </p:nvGraphicFramePr>
        <p:xfrm>
          <a:off x="588125" y="1049648"/>
          <a:ext cx="11166400" cy="571080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0717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2787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2. Supply the required information in the standard MOA template and submit for review and approval </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2.1 Conduct initial review and endorse the draft MOA to Asset Management Service, Accounting Service, and concerned BTr Regional Office for comment/ review. </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5 </a:t>
                      </a:r>
                      <a:r>
                        <a:rPr lang="en-US" sz="1200" b="1">
                          <a:solidFill>
                            <a:srgbClr val="1F3864"/>
                          </a:solidFill>
                          <a:latin typeface="Arial"/>
                          <a:ea typeface="Arial"/>
                          <a:cs typeface="Arial"/>
                          <a:sym typeface="Arial"/>
                        </a:rPr>
                        <a:t>days</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i="1">
                          <a:solidFill>
                            <a:srgbClr val="1F3864"/>
                          </a:solidFill>
                          <a:latin typeface="Arial"/>
                          <a:ea typeface="Arial"/>
                          <a:cs typeface="Arial"/>
                          <a:sym typeface="Arial"/>
                        </a:rPr>
                        <a:t>Chief Treasury Operations Officer II/ Chief Treasury Operations Officer I/ Treasury Operations Officer IV Treasury Operations Officer III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Receipts, Investment, and Disbursement Division </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272575">
                <a:tc>
                  <a:txBody>
                    <a:bodyPr/>
                    <a:lstStyle/>
                    <a:p>
                      <a:pPr marL="0" marR="0" lvl="0" indent="0" algn="l" rtl="0">
                        <a:lnSpc>
                          <a:spcPct val="107000"/>
                        </a:lnSpc>
                        <a:spcBef>
                          <a:spcPts val="0"/>
                        </a:spcBef>
                        <a:spcAft>
                          <a:spcPts val="0"/>
                        </a:spcAft>
                        <a:buClr>
                          <a:srgbClr val="000000"/>
                        </a:buClr>
                        <a:buSzPts val="1200"/>
                        <a:buFont typeface="Arial"/>
                        <a:buNone/>
                      </a:pP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2.2 Compile comments and suggestions from the concerned BTr offices and forward the MOA to Legal Service for Contract Documentation.</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 </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2 days</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i="1">
                          <a:solidFill>
                            <a:srgbClr val="1F3864"/>
                          </a:solidFill>
                          <a:latin typeface="Arial"/>
                          <a:ea typeface="Arial"/>
                          <a:cs typeface="Arial"/>
                          <a:sym typeface="Arial"/>
                        </a:rPr>
                        <a:t>Treasury Operations Officer IV/ Treasury Operations Officer III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Receipts, Investment, and Disbursement Division</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62650">
                <a:tc>
                  <a:txBody>
                    <a:bodyPr/>
                    <a:lstStyle/>
                    <a:p>
                      <a:pPr marL="0" marR="0" lvl="0" indent="0" algn="l" rtl="0">
                        <a:lnSpc>
                          <a:spcPct val="107000"/>
                        </a:lnSpc>
                        <a:spcBef>
                          <a:spcPts val="0"/>
                        </a:spcBef>
                        <a:spcAft>
                          <a:spcPts val="0"/>
                        </a:spcAft>
                        <a:buClr>
                          <a:srgbClr val="000000"/>
                        </a:buClr>
                        <a:buSzPts val="1200"/>
                        <a:buFont typeface="Arial"/>
                        <a:buNone/>
                      </a:pP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Conduct of Legal Service’s Contract Documentation (clients shall be notified through email or letter).</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 </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Follows Legal Service’s Contract Documentation Processing Time</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Legal Service</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90350">
                <a:tc>
                  <a:txBody>
                    <a:bodyPr/>
                    <a:lstStyle/>
                    <a:p>
                      <a:pPr marL="0" marR="0" lvl="0" indent="0" algn="l" rtl="0">
                        <a:lnSpc>
                          <a:spcPct val="107000"/>
                        </a:lnSpc>
                        <a:spcBef>
                          <a:spcPts val="0"/>
                        </a:spcBef>
                        <a:spcAft>
                          <a:spcPts val="0"/>
                        </a:spcAft>
                        <a:buNone/>
                      </a:pP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2.3 Incorporate Legal Service comments and Recommendation into the draft MOA then forward it to NGA.</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2 days</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None/>
                      </a:pPr>
                      <a:r>
                        <a:rPr lang="en-US" sz="1200" b="1" i="1">
                          <a:solidFill>
                            <a:srgbClr val="1F3864"/>
                          </a:solidFill>
                          <a:latin typeface="Arial"/>
                          <a:ea typeface="Arial"/>
                          <a:cs typeface="Arial"/>
                          <a:sym typeface="Arial"/>
                        </a:rPr>
                        <a:t>Treasury Operations Officer IV Treasury Operations Officer III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r>
                        <a:rPr lang="en-US" sz="1200" b="1">
                          <a:solidFill>
                            <a:srgbClr val="1F3864"/>
                          </a:solidFill>
                          <a:latin typeface="Arial"/>
                          <a:ea typeface="Arial"/>
                          <a:cs typeface="Arial"/>
                          <a:sym typeface="Arial"/>
                        </a:rPr>
                        <a:t>Receipts, Investment, and Disbursement Division </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72300">
                <a:tc>
                  <a:txBody>
                    <a:bodyPr/>
                    <a:lstStyle/>
                    <a:p>
                      <a:pPr marL="0" marR="0" lvl="0" indent="0" algn="l" rtl="0">
                        <a:lnSpc>
                          <a:spcPct val="107000"/>
                        </a:lnSpc>
                        <a:spcBef>
                          <a:spcPts val="0"/>
                        </a:spcBef>
                        <a:spcAft>
                          <a:spcPts val="0"/>
                        </a:spcAft>
                        <a:buNone/>
                      </a:pPr>
                      <a:r>
                        <a:rPr lang="en-US" sz="1200" b="1">
                          <a:solidFill>
                            <a:srgbClr val="1F3864"/>
                          </a:solidFill>
                          <a:latin typeface="Arial"/>
                          <a:ea typeface="Arial"/>
                          <a:cs typeface="Arial"/>
                          <a:sym typeface="Arial"/>
                        </a:rPr>
                        <a:t>3. Sign and forward the MOA for signature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3.1 Endorse the MOA to BTr authorized signatories for signature</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4 hours</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None/>
                      </a:pPr>
                      <a:r>
                        <a:rPr lang="en-US" sz="1200" b="1" i="1">
                          <a:solidFill>
                            <a:srgbClr val="1F3864"/>
                          </a:solidFill>
                          <a:latin typeface="Arial"/>
                          <a:ea typeface="Arial"/>
                          <a:cs typeface="Arial"/>
                          <a:sym typeface="Arial"/>
                        </a:rPr>
                        <a:t>Chief Treasury Operations Officer III / Chief Treasury Operations Officer I/ Treasury Operations Officer III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r>
                        <a:rPr lang="en-US" sz="1200" b="1">
                          <a:solidFill>
                            <a:srgbClr val="1F3864"/>
                          </a:solidFill>
                          <a:latin typeface="Arial"/>
                          <a:ea typeface="Arial"/>
                          <a:cs typeface="Arial"/>
                          <a:sym typeface="Arial"/>
                        </a:rPr>
                        <a:t>Receipts, Investment, and Disbursement</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458" name="Google Shape;458;p29"/>
          <p:cNvSpPr txBox="1"/>
          <p:nvPr/>
        </p:nvSpPr>
        <p:spPr>
          <a:xfrm>
            <a:off x="0" y="295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SzPts val="2000"/>
              <a:buFont typeface="Arial"/>
              <a:buNone/>
            </a:pPr>
            <a:r>
              <a:rPr lang="en-US" sz="2000" b="1">
                <a:solidFill>
                  <a:srgbClr val="FEE599"/>
                </a:solidFill>
              </a:rPr>
              <a:t>6. 	Review of Process and Assistance in National Collection System/ Arrangement</a:t>
            </a:r>
            <a:endParaRPr sz="2000">
              <a:solidFill>
                <a:srgbClr val="FEE599"/>
              </a:solidFill>
            </a:endParaRPr>
          </a:p>
          <a:p>
            <a:pPr marL="457200" marR="0" lvl="1" indent="0" algn="l" rtl="0">
              <a:lnSpc>
                <a:spcPct val="100000"/>
              </a:lnSpc>
              <a:spcBef>
                <a:spcPts val="0"/>
              </a:spcBef>
              <a:spcAft>
                <a:spcPts val="0"/>
              </a:spcAft>
              <a:buClr>
                <a:srgbClr val="000000"/>
              </a:buClr>
              <a:buSzPts val="2000"/>
              <a:buFont typeface="Arial"/>
              <a:buNone/>
            </a:pPr>
            <a:endParaRPr sz="2000" b="1">
              <a:solidFill>
                <a:srgbClr val="FEE599"/>
              </a:solidFill>
            </a:endParaRPr>
          </a:p>
        </p:txBody>
      </p:sp>
      <p:pic>
        <p:nvPicPr>
          <p:cNvPr id="459" name="Google Shape;459;p29"/>
          <p:cNvPicPr preferRelativeResize="0"/>
          <p:nvPr/>
        </p:nvPicPr>
        <p:blipFill rotWithShape="1">
          <a:blip r:embed="rId3">
            <a:alphaModFix/>
          </a:blip>
          <a:srcRect/>
          <a:stretch/>
        </p:blipFill>
        <p:spPr>
          <a:xfrm>
            <a:off x="11356396" y="48676"/>
            <a:ext cx="697718" cy="616557"/>
          </a:xfrm>
          <a:prstGeom prst="rect">
            <a:avLst/>
          </a:prstGeom>
          <a:noFill/>
          <a:ln>
            <a:noFill/>
          </a:ln>
        </p:spPr>
      </p:pic>
      <p:sp>
        <p:nvSpPr>
          <p:cNvPr id="460" name="Google Shape;460;p29"/>
          <p:cNvSpPr/>
          <p:nvPr/>
        </p:nvSpPr>
        <p:spPr>
          <a:xfrm>
            <a:off x="1" y="710962"/>
            <a:ext cx="3657600" cy="338700"/>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graphicFrame>
        <p:nvGraphicFramePr>
          <p:cNvPr id="465" name="Google Shape;465;g34a454b90ae_3_95"/>
          <p:cNvGraphicFramePr/>
          <p:nvPr/>
        </p:nvGraphicFramePr>
        <p:xfrm>
          <a:off x="600500" y="1181073"/>
          <a:ext cx="11166400" cy="2657654"/>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0717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816325">
                <a:tc>
                  <a:txBody>
                    <a:bodyPr/>
                    <a:lstStyle/>
                    <a:p>
                      <a:pPr marL="0" marR="0" lvl="0" indent="0" algn="l" rtl="0">
                        <a:lnSpc>
                          <a:spcPct val="107000"/>
                        </a:lnSpc>
                        <a:spcBef>
                          <a:spcPts val="0"/>
                        </a:spcBef>
                        <a:spcAft>
                          <a:spcPts val="0"/>
                        </a:spcAft>
                        <a:buClr>
                          <a:srgbClr val="000000"/>
                        </a:buClr>
                        <a:buSzPts val="1200"/>
                        <a:buFont typeface="Arial"/>
                        <a:buNone/>
                      </a:pP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3.2 Return the signed MOA to NGA for notary. </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 </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 hour</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i="1">
                          <a:solidFill>
                            <a:srgbClr val="1F3864"/>
                          </a:solidFill>
                          <a:latin typeface="Arial"/>
                          <a:ea typeface="Arial"/>
                          <a:cs typeface="Arial"/>
                          <a:sym typeface="Arial"/>
                        </a:rPr>
                        <a:t>Treasury Operations Officer IV/ Treasury Operations Officer III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Receipts, Investment, and Disbursement Division </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5925">
                <a:tc>
                  <a:txBody>
                    <a:bodyPr/>
                    <a:lstStyle/>
                    <a:p>
                      <a:pPr marL="0" marR="0" lvl="0" indent="0" algn="l"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4. Provide copy of the fully signed and notarized MOA</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4.1 Receive and compile the signed and notarized MOA</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 </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30 minutes</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i="1">
                          <a:solidFill>
                            <a:srgbClr val="1F3864"/>
                          </a:solidFill>
                          <a:latin typeface="Arial"/>
                          <a:ea typeface="Arial"/>
                          <a:cs typeface="Arial"/>
                          <a:sym typeface="Arial"/>
                        </a:rPr>
                        <a:t>Treasury Operations Officer IV/ Treasury Operations Officer III/ Administrative Assistant V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Receipts, Investment, and Disbursement Division</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72300">
                <a:tc gridSpan="2">
                  <a:txBody>
                    <a:bodyPr/>
                    <a:lstStyle/>
                    <a:p>
                      <a:pPr marL="0" marR="0" lvl="0" indent="0" algn="r"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TOTAL: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 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200" b="1">
                          <a:solidFill>
                            <a:srgbClr val="1F3864"/>
                          </a:solidFill>
                          <a:latin typeface="Arial"/>
                          <a:ea typeface="Arial"/>
                          <a:cs typeface="Arial"/>
                          <a:sym typeface="Arial"/>
                        </a:rPr>
                        <a:t>11 days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 </a:t>
                      </a:r>
                      <a:endParaRPr sz="10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66" name="Google Shape;466;g34a454b90ae_3_95"/>
          <p:cNvSpPr/>
          <p:nvPr/>
        </p:nvSpPr>
        <p:spPr>
          <a:xfrm>
            <a:off x="1" y="776737"/>
            <a:ext cx="3657600" cy="3387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
        <p:nvSpPr>
          <p:cNvPr id="467" name="Google Shape;467;g34a454b90ae_3_95"/>
          <p:cNvSpPr txBox="1"/>
          <p:nvPr/>
        </p:nvSpPr>
        <p:spPr>
          <a:xfrm>
            <a:off x="0" y="3075"/>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SzPts val="2000"/>
              <a:buFont typeface="Arial"/>
              <a:buNone/>
            </a:pPr>
            <a:r>
              <a:rPr lang="en-US" sz="2000" b="1">
                <a:solidFill>
                  <a:srgbClr val="FEE599"/>
                </a:solidFill>
              </a:rPr>
              <a:t>6. 	Review of Process and Assistance in National Collection System/ Arrangement</a:t>
            </a:r>
            <a:endParaRPr sz="2000">
              <a:solidFill>
                <a:srgbClr val="FEE599"/>
              </a:solidFill>
            </a:endParaRPr>
          </a:p>
          <a:p>
            <a:pPr marL="457200" marR="0" lvl="1" indent="0" algn="l" rtl="0">
              <a:lnSpc>
                <a:spcPct val="100000"/>
              </a:lnSpc>
              <a:spcBef>
                <a:spcPts val="0"/>
              </a:spcBef>
              <a:spcAft>
                <a:spcPts val="0"/>
              </a:spcAft>
              <a:buClr>
                <a:srgbClr val="000000"/>
              </a:buClr>
              <a:buSzPts val="2000"/>
              <a:buFont typeface="Arial"/>
              <a:buNone/>
            </a:pPr>
            <a:endParaRPr sz="2000" b="1">
              <a:solidFill>
                <a:srgbClr val="FEE599"/>
              </a:solidFill>
            </a:endParaRPr>
          </a:p>
        </p:txBody>
      </p:sp>
      <p:pic>
        <p:nvPicPr>
          <p:cNvPr id="468" name="Google Shape;468;g34a454b90ae_3_95"/>
          <p:cNvPicPr preferRelativeResize="0"/>
          <p:nvPr/>
        </p:nvPicPr>
        <p:blipFill rotWithShape="1">
          <a:blip r:embed="rId3">
            <a:alphaModFix/>
          </a:blip>
          <a:srcRect/>
          <a:stretch/>
        </p:blipFill>
        <p:spPr>
          <a:xfrm>
            <a:off x="11200796" y="4880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34a454b90ae_3_120"/>
          <p:cNvSpPr txBox="1"/>
          <p:nvPr/>
        </p:nvSpPr>
        <p:spPr>
          <a:xfrm>
            <a:off x="0"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000"/>
              <a:buFont typeface="Arial"/>
              <a:buNone/>
            </a:pPr>
            <a:r>
              <a:rPr lang="en-US" sz="2000" b="1">
                <a:solidFill>
                  <a:srgbClr val="FEE599"/>
                </a:solidFill>
              </a:rPr>
              <a:t>7</a:t>
            </a:r>
            <a:r>
              <a:rPr lang="en-US" sz="2000" b="1" i="0" u="none" strike="noStrike" cap="none">
                <a:solidFill>
                  <a:srgbClr val="FEE599"/>
                </a:solidFill>
                <a:latin typeface="Arial"/>
                <a:ea typeface="Arial"/>
                <a:cs typeface="Arial"/>
                <a:sym typeface="Arial"/>
              </a:rPr>
              <a:t>. 	</a:t>
            </a:r>
            <a:r>
              <a:rPr lang="en-US" sz="2000" b="1">
                <a:solidFill>
                  <a:srgbClr val="FEE599"/>
                </a:solidFill>
              </a:rPr>
              <a:t>Preparation of comments on Commission on Audit (COA) - Audit Observation       Memorandum (AOM)</a:t>
            </a:r>
            <a:endParaRPr sz="2000" b="0" i="0" u="none" strike="noStrike" cap="none">
              <a:solidFill>
                <a:srgbClr val="FEE599"/>
              </a:solidFill>
              <a:latin typeface="Arial"/>
              <a:ea typeface="Arial"/>
              <a:cs typeface="Arial"/>
              <a:sym typeface="Arial"/>
            </a:endParaRPr>
          </a:p>
        </p:txBody>
      </p:sp>
      <p:graphicFrame>
        <p:nvGraphicFramePr>
          <p:cNvPr id="474" name="Google Shape;474;g34a454b90ae_3_120"/>
          <p:cNvGraphicFramePr/>
          <p:nvPr>
            <p:extLst>
              <p:ext uri="{D42A27DB-BD31-4B8C-83A1-F6EECF244321}">
                <p14:modId xmlns:p14="http://schemas.microsoft.com/office/powerpoint/2010/main" val="3390121352"/>
              </p:ext>
            </p:extLst>
          </p:nvPr>
        </p:nvGraphicFramePr>
        <p:xfrm>
          <a:off x="640400" y="1166345"/>
          <a:ext cx="11126500" cy="5567590"/>
        </p:xfrm>
        <a:graphic>
          <a:graphicData uri="http://schemas.openxmlformats.org/drawingml/2006/table">
            <a:tbl>
              <a:tblPr bandRow="1">
                <a:noFill/>
                <a:tableStyleId>{DE38D606-367A-46A1-801F-ABC1F025B626}</a:tableStyleId>
              </a:tblPr>
              <a:tblGrid>
                <a:gridCol w="2960125">
                  <a:extLst>
                    <a:ext uri="{9D8B030D-6E8A-4147-A177-3AD203B41FA5}">
                      <a16:colId xmlns:a16="http://schemas.microsoft.com/office/drawing/2014/main" val="20000"/>
                    </a:ext>
                  </a:extLst>
                </a:gridCol>
                <a:gridCol w="2257600">
                  <a:extLst>
                    <a:ext uri="{9D8B030D-6E8A-4147-A177-3AD203B41FA5}">
                      <a16:colId xmlns:a16="http://schemas.microsoft.com/office/drawing/2014/main" val="20001"/>
                    </a:ext>
                  </a:extLst>
                </a:gridCol>
                <a:gridCol w="1449375">
                  <a:extLst>
                    <a:ext uri="{9D8B030D-6E8A-4147-A177-3AD203B41FA5}">
                      <a16:colId xmlns:a16="http://schemas.microsoft.com/office/drawing/2014/main" val="20002"/>
                    </a:ext>
                  </a:extLst>
                </a:gridCol>
                <a:gridCol w="1594125">
                  <a:extLst>
                    <a:ext uri="{9D8B030D-6E8A-4147-A177-3AD203B41FA5}">
                      <a16:colId xmlns:a16="http://schemas.microsoft.com/office/drawing/2014/main" val="20003"/>
                    </a:ext>
                  </a:extLst>
                </a:gridCol>
                <a:gridCol w="2865275">
                  <a:extLst>
                    <a:ext uri="{9D8B030D-6E8A-4147-A177-3AD203B41FA5}">
                      <a16:colId xmlns:a16="http://schemas.microsoft.com/office/drawing/2014/main" val="20004"/>
                    </a:ext>
                  </a:extLst>
                </a:gridCol>
              </a:tblGrid>
              <a:tr h="384700">
                <a:tc>
                  <a:txBody>
                    <a:bodyPr/>
                    <a:lstStyle/>
                    <a:p>
                      <a:pPr marL="0" marR="0" lvl="0" indent="0" algn="l" rtl="0">
                        <a:lnSpc>
                          <a:spcPct val="107000"/>
                        </a:lnSpc>
                        <a:spcBef>
                          <a:spcPts val="0"/>
                        </a:spcBef>
                        <a:spcAft>
                          <a:spcPts val="0"/>
                        </a:spcAft>
                        <a:buClr>
                          <a:srgbClr val="000000"/>
                        </a:buClr>
                        <a:buSzPts val="11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100"/>
                        <a:buFont typeface="Arial"/>
                        <a:buNone/>
                      </a:pPr>
                      <a:r>
                        <a:rPr lang="en-US" sz="1200" b="1" dirty="0">
                          <a:solidFill>
                            <a:srgbClr val="1F3864"/>
                          </a:solidFill>
                          <a:latin typeface="Arial"/>
                          <a:ea typeface="Arial"/>
                          <a:cs typeface="Arial"/>
                          <a:sym typeface="Arial"/>
                        </a:rPr>
                        <a:t>Accounting Service – Miscellaneous Accounts Accounting Division</a:t>
                      </a:r>
                      <a:endParaRPr sz="1200" u="none" strike="noStrike" cap="none" dirty="0">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1725">
                <a:tc>
                  <a:txBody>
                    <a:bodyPr/>
                    <a:lstStyle/>
                    <a:p>
                      <a:pPr marL="0" marR="0" lvl="0" indent="0" algn="l" rtl="0">
                        <a:lnSpc>
                          <a:spcPct val="107000"/>
                        </a:lnSpc>
                        <a:spcBef>
                          <a:spcPts val="0"/>
                        </a:spcBef>
                        <a:spcAft>
                          <a:spcPts val="0"/>
                        </a:spcAft>
                        <a:buClr>
                          <a:srgbClr val="000000"/>
                        </a:buClr>
                        <a:buSzPts val="11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100"/>
                        <a:buFont typeface="Arial"/>
                        <a:buNone/>
                      </a:pPr>
                      <a:r>
                        <a:rPr lang="en-US" sz="1200" b="1" dirty="0">
                          <a:solidFill>
                            <a:srgbClr val="1F3864"/>
                          </a:solidFill>
                          <a:latin typeface="Arial"/>
                          <a:ea typeface="Arial"/>
                          <a:cs typeface="Arial"/>
                          <a:sym typeface="Arial"/>
                        </a:rPr>
                        <a:t>Highly Technical</a:t>
                      </a:r>
                      <a:endParaRPr sz="1200" u="none" strike="noStrike" cap="none" dirty="0">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91725">
                <a:tc>
                  <a:txBody>
                    <a:bodyPr/>
                    <a:lstStyle/>
                    <a:p>
                      <a:pPr marL="0" marR="0" lvl="0" indent="0" algn="l" rtl="0">
                        <a:lnSpc>
                          <a:spcPct val="107000"/>
                        </a:lnSpc>
                        <a:spcBef>
                          <a:spcPts val="0"/>
                        </a:spcBef>
                        <a:spcAft>
                          <a:spcPts val="0"/>
                        </a:spcAft>
                        <a:buClr>
                          <a:srgbClr val="000000"/>
                        </a:buClr>
                        <a:buSzPts val="11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100"/>
                        <a:buFont typeface="Arial"/>
                        <a:buNone/>
                      </a:pPr>
                      <a:r>
                        <a:rPr lang="en-US" sz="1200" b="1" dirty="0">
                          <a:solidFill>
                            <a:srgbClr val="1F3864"/>
                          </a:solidFill>
                          <a:latin typeface="Arial"/>
                          <a:ea typeface="Arial"/>
                          <a:cs typeface="Arial"/>
                          <a:sym typeface="Arial"/>
                        </a:rPr>
                        <a:t>G2G – Government to Government</a:t>
                      </a:r>
                      <a:endParaRPr sz="1200" u="none" strike="noStrike" cap="none" dirty="0">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91725">
                <a:tc>
                  <a:txBody>
                    <a:bodyPr/>
                    <a:lstStyle/>
                    <a:p>
                      <a:pPr marL="0" marR="0" lvl="0" indent="0" algn="l" rtl="0">
                        <a:lnSpc>
                          <a:spcPct val="107000"/>
                        </a:lnSpc>
                        <a:spcBef>
                          <a:spcPts val="0"/>
                        </a:spcBef>
                        <a:spcAft>
                          <a:spcPts val="0"/>
                        </a:spcAft>
                        <a:buClr>
                          <a:srgbClr val="000000"/>
                        </a:buClr>
                        <a:buSzPts val="11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just" rtl="0">
                        <a:lnSpc>
                          <a:spcPct val="107000"/>
                        </a:lnSpc>
                        <a:spcBef>
                          <a:spcPts val="800"/>
                        </a:spcBef>
                        <a:spcAft>
                          <a:spcPts val="0"/>
                        </a:spcAft>
                        <a:buClr>
                          <a:srgbClr val="000000"/>
                        </a:buClr>
                        <a:buSzPts val="100"/>
                        <a:buFont typeface="Arial"/>
                        <a:buNone/>
                      </a:pPr>
                      <a:r>
                        <a:rPr lang="en-US" sz="1200" b="1">
                          <a:solidFill>
                            <a:srgbClr val="1F3864"/>
                          </a:solidFill>
                          <a:latin typeface="Arial"/>
                          <a:ea typeface="Arial"/>
                          <a:cs typeface="Arial"/>
                          <a:sym typeface="Arial"/>
                        </a:rPr>
                        <a:t>Commission on Audit</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71525">
                <a:tc gridSpan="2">
                  <a:txBody>
                    <a:bodyPr/>
                    <a:lstStyle/>
                    <a:p>
                      <a:pPr marL="0" marR="0" lvl="0" indent="0" algn="ctr" rtl="0">
                        <a:lnSpc>
                          <a:spcPct val="150000"/>
                        </a:lnSpc>
                        <a:spcBef>
                          <a:spcPts val="0"/>
                        </a:spcBef>
                        <a:spcAft>
                          <a:spcPts val="0"/>
                        </a:spcAft>
                        <a:buClr>
                          <a:srgbClr val="000000"/>
                        </a:buClr>
                        <a:buSzPts val="1100"/>
                        <a:buFont typeface="Arial"/>
                        <a:buNone/>
                      </a:pPr>
                      <a:r>
                        <a:rPr lang="en-US" sz="1200" b="1" u="none" strike="noStrike" cap="none">
                          <a:solidFill>
                            <a:srgbClr val="1F3864"/>
                          </a:solidFill>
                          <a:latin typeface="Arial"/>
                          <a:ea typeface="Arial"/>
                          <a:cs typeface="Arial"/>
                          <a:sym typeface="Arial"/>
                        </a:rPr>
                        <a:t>CHECKLIST OF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100"/>
                        <a:buFont typeface="Arial"/>
                        <a:buNone/>
                      </a:pPr>
                      <a:r>
                        <a:rPr lang="en-US" sz="1200" b="1" u="none" strike="noStrike" cap="none">
                          <a:solidFill>
                            <a:srgbClr val="1F3864"/>
                          </a:solidFill>
                          <a:latin typeface="Arial"/>
                          <a:ea typeface="Arial"/>
                          <a:cs typeface="Arial"/>
                          <a:sym typeface="Arial"/>
                        </a:rPr>
                        <a:t>WHERE TO SECURE</a:t>
                      </a:r>
                      <a:endParaRPr sz="1200" u="none" strike="noStrike" cap="none">
                        <a:latin typeface="Arial"/>
                        <a:ea typeface="Arial"/>
                        <a:cs typeface="Arial"/>
                        <a:sym typeface="Arial"/>
                      </a:endParaRPr>
                    </a:p>
                    <a:p>
                      <a:pPr marL="0" marR="0" lvl="0" indent="0" algn="ctr" rtl="0">
                        <a:lnSpc>
                          <a:spcPct val="150000"/>
                        </a:lnSpc>
                        <a:spcBef>
                          <a:spcPts val="0"/>
                        </a:spcBef>
                        <a:spcAft>
                          <a:spcPts val="0"/>
                        </a:spcAft>
                        <a:buClr>
                          <a:srgbClr val="000000"/>
                        </a:buClr>
                        <a:buSzPts val="1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91725">
                <a:tc gridSpan="2">
                  <a:txBody>
                    <a:bodyPr/>
                    <a:lstStyle/>
                    <a:p>
                      <a:pPr marL="0" marR="0" lvl="0" indent="0" algn="l" rtl="0">
                        <a:lnSpc>
                          <a:spcPct val="107000"/>
                        </a:lnSpc>
                        <a:spcBef>
                          <a:spcPts val="0"/>
                        </a:spcBef>
                        <a:spcAft>
                          <a:spcPts val="0"/>
                        </a:spcAft>
                        <a:buNone/>
                      </a:pPr>
                      <a:r>
                        <a:rPr lang="en-US" sz="1200" b="1">
                          <a:solidFill>
                            <a:srgbClr val="1F3864"/>
                          </a:solidFill>
                          <a:latin typeface="Arial"/>
                          <a:ea typeface="Arial"/>
                          <a:cs typeface="Arial"/>
                          <a:sym typeface="Arial"/>
                        </a:rPr>
                        <a:t>Audit Observation Memorandum</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lvl="0" indent="0" algn="l" rtl="0">
                        <a:spcBef>
                          <a:spcPts val="0"/>
                        </a:spcBef>
                        <a:spcAft>
                          <a:spcPts val="0"/>
                        </a:spcAft>
                        <a:buNone/>
                      </a:pPr>
                      <a:r>
                        <a:rPr lang="en-US" sz="1200" b="1">
                          <a:latin typeface="Arial"/>
                          <a:ea typeface="Arial"/>
                          <a:cs typeface="Arial"/>
                          <a:sym typeface="Arial"/>
                        </a:rPr>
                        <a:t>Issued by the Commission on Audit</a:t>
                      </a:r>
                      <a:endParaRPr sz="1200" b="1">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65300">
                <a:tc>
                  <a:txBody>
                    <a:bodyPr/>
                    <a:lstStyle/>
                    <a:p>
                      <a:pPr marL="0" marR="0" lvl="0" indent="0" algn="ctr" rtl="0">
                        <a:lnSpc>
                          <a:spcPct val="150000"/>
                        </a:lnSpc>
                        <a:spcBef>
                          <a:spcPts val="0"/>
                        </a:spcBef>
                        <a:spcAft>
                          <a:spcPts val="0"/>
                        </a:spcAft>
                        <a:buClr>
                          <a:srgbClr val="000000"/>
                        </a:buClr>
                        <a:buSzPts val="1100"/>
                        <a:buFont typeface="Arial"/>
                        <a:buNone/>
                      </a:pPr>
                      <a:r>
                        <a:rPr lang="en-US" sz="1200" b="1" u="none" strike="noStrike" cap="none" dirty="0">
                          <a:solidFill>
                            <a:srgbClr val="1F3864"/>
                          </a:solidFill>
                          <a:latin typeface="Arial"/>
                          <a:ea typeface="Arial"/>
                          <a:cs typeface="Arial"/>
                          <a:sym typeface="Arial"/>
                        </a:rPr>
                        <a:t>CLIENT STEPS</a:t>
                      </a:r>
                      <a:endParaRPr sz="1200" b="1" u="none" strike="noStrike" cap="none"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6"/>
                  </a:ext>
                </a:extLst>
              </a:tr>
              <a:tr h="1266400">
                <a:tc rowSpan="2">
                  <a:txBody>
                    <a:bodyPr/>
                    <a:lstStyle/>
                    <a:p>
                      <a:pPr marL="0" marR="0" lvl="0" indent="0" algn="l" rtl="0">
                        <a:lnSpc>
                          <a:spcPct val="107000"/>
                        </a:lnSpc>
                        <a:spcBef>
                          <a:spcPts val="800"/>
                        </a:spcBef>
                        <a:spcAft>
                          <a:spcPts val="0"/>
                        </a:spcAft>
                        <a:buClr>
                          <a:srgbClr val="000000"/>
                        </a:buClr>
                        <a:buSzPts val="1100"/>
                        <a:buFont typeface="Arial"/>
                        <a:buNone/>
                      </a:pPr>
                      <a:r>
                        <a:rPr lang="en-US" sz="1200" b="1">
                          <a:solidFill>
                            <a:srgbClr val="1F3864"/>
                          </a:solidFill>
                          <a:latin typeface="Arial"/>
                          <a:ea typeface="Arial"/>
                          <a:cs typeface="Arial"/>
                          <a:sym typeface="Arial"/>
                        </a:rPr>
                        <a:t>1. Issue Audit Observation Memorandum</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100"/>
                        <a:buFont typeface="Arial"/>
                        <a:buNone/>
                      </a:pPr>
                      <a:r>
                        <a:rPr lang="en-US" sz="1200" b="1">
                          <a:solidFill>
                            <a:srgbClr val="1F3864"/>
                          </a:solidFill>
                          <a:latin typeface="Arial"/>
                          <a:ea typeface="Arial"/>
                          <a:cs typeface="Arial"/>
                          <a:sym typeface="Arial"/>
                        </a:rPr>
                        <a:t>1.1 Receive the Audit Observation Memorandum from the TOP/ DTOP/ Director-AS, log in to the record book, and forward to the Division Chief for review</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200" b="1">
                          <a:solidFill>
                            <a:srgbClr val="1F3864"/>
                          </a:solidFill>
                          <a:latin typeface="Arial"/>
                          <a:ea typeface="Arial"/>
                          <a:cs typeface="Arial"/>
                          <a:sym typeface="Arial"/>
                        </a:rPr>
                        <a:t>5 </a:t>
                      </a:r>
                      <a:r>
                        <a:rPr lang="en-US" sz="1200" b="1" u="none" strike="noStrike" cap="none">
                          <a:solidFill>
                            <a:srgbClr val="1F3864"/>
                          </a:solidFill>
                          <a:latin typeface="Arial"/>
                          <a:ea typeface="Arial"/>
                          <a:cs typeface="Arial"/>
                          <a:sym typeface="Arial"/>
                        </a:rPr>
                        <a:t>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100"/>
                        <a:buFont typeface="Arial"/>
                        <a:buNone/>
                      </a:pPr>
                      <a:r>
                        <a:rPr lang="en-US" sz="1200" b="1" i="1">
                          <a:solidFill>
                            <a:srgbClr val="1F3864"/>
                          </a:solidFill>
                          <a:latin typeface="Arial"/>
                          <a:ea typeface="Arial"/>
                          <a:cs typeface="Arial"/>
                          <a:sym typeface="Arial"/>
                        </a:rPr>
                        <a:t>Treasury Operations Officer 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r>
                        <a:rPr lang="en-US" sz="1200" b="1">
                          <a:solidFill>
                            <a:srgbClr val="1F3864"/>
                          </a:solidFill>
                          <a:latin typeface="Arial"/>
                          <a:ea typeface="Arial"/>
                          <a:cs typeface="Arial"/>
                          <a:sym typeface="Arial"/>
                        </a:rPr>
                        <a:t>Miscellaneous Accounts Accounting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680200">
                <a:tc vMerge="1">
                  <a:txBody>
                    <a:bodyPr/>
                    <a:lstStyle/>
                    <a:p>
                      <a:endParaRPr lang="en-US"/>
                    </a:p>
                  </a:txBody>
                  <a:tcPr/>
                </a:tc>
                <a:tc>
                  <a:txBody>
                    <a:bodyPr/>
                    <a:lstStyle/>
                    <a:p>
                      <a:pPr marL="0" marR="0" lvl="0" indent="0" algn="just" rtl="0">
                        <a:lnSpc>
                          <a:spcPct val="107000"/>
                        </a:lnSpc>
                        <a:spcBef>
                          <a:spcPts val="0"/>
                        </a:spcBef>
                        <a:spcAft>
                          <a:spcPts val="0"/>
                        </a:spcAft>
                        <a:buClr>
                          <a:srgbClr val="000000"/>
                        </a:buClr>
                        <a:buSzPts val="1100"/>
                        <a:buFont typeface="Arial"/>
                        <a:buNone/>
                      </a:pPr>
                      <a:r>
                        <a:rPr lang="en-US" sz="1200" b="1">
                          <a:solidFill>
                            <a:srgbClr val="1F3864"/>
                          </a:solidFill>
                          <a:latin typeface="Arial"/>
                          <a:ea typeface="Arial"/>
                          <a:cs typeface="Arial"/>
                          <a:sym typeface="Arial"/>
                        </a:rPr>
                        <a:t>1.2 Review the document and give instructions.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200" b="1">
                          <a:solidFill>
                            <a:srgbClr val="1F3864"/>
                          </a:solidFill>
                          <a:latin typeface="Arial"/>
                          <a:ea typeface="Arial"/>
                          <a:cs typeface="Arial"/>
                          <a:sym typeface="Arial"/>
                        </a:rPr>
                        <a:t>1 day</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100"/>
                        <a:buFont typeface="Arial"/>
                        <a:buNone/>
                      </a:pPr>
                      <a:r>
                        <a:rPr lang="en-US" sz="1200" b="1" i="1">
                          <a:solidFill>
                            <a:srgbClr val="1F3864"/>
                          </a:solidFill>
                          <a:latin typeface="Arial"/>
                          <a:ea typeface="Arial"/>
                          <a:cs typeface="Arial"/>
                          <a:sym typeface="Arial"/>
                        </a:rPr>
                        <a:t>Chief Treasury Operations Officer II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r>
                        <a:rPr lang="en-US" sz="1200" b="1">
                          <a:solidFill>
                            <a:srgbClr val="1F3864"/>
                          </a:solidFill>
                          <a:latin typeface="Arial"/>
                          <a:ea typeface="Arial"/>
                          <a:cs typeface="Arial"/>
                          <a:sym typeface="Arial"/>
                        </a:rPr>
                        <a:t>Miscellaneous Accounts Accounting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039800">
                <a:tc>
                  <a:txBody>
                    <a:bodyPr/>
                    <a:lstStyle/>
                    <a:p>
                      <a:pPr marL="0" marR="0" lvl="0" indent="0" algn="just" rtl="0">
                        <a:lnSpc>
                          <a:spcPct val="107000"/>
                        </a:lnSpc>
                        <a:spcBef>
                          <a:spcPts val="0"/>
                        </a:spcBef>
                        <a:spcAft>
                          <a:spcPts val="0"/>
                        </a:spcAft>
                        <a:buClr>
                          <a:srgbClr val="000000"/>
                        </a:buClr>
                        <a:buSzPts val="11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100"/>
                        <a:buFont typeface="Arial"/>
                        <a:buNone/>
                      </a:pPr>
                      <a:r>
                        <a:rPr lang="en-US" sz="1200" b="1">
                          <a:solidFill>
                            <a:srgbClr val="1F3864"/>
                          </a:solidFill>
                          <a:latin typeface="Arial"/>
                          <a:ea typeface="Arial"/>
                          <a:cs typeface="Arial"/>
                          <a:sym typeface="Arial"/>
                        </a:rPr>
                        <a:t>1.3 Validated the audit findings, review affected transactions, and prepare adjustments &amp; necessary action as recommended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200" b="1">
                          <a:solidFill>
                            <a:srgbClr val="1F3864"/>
                          </a:solidFill>
                          <a:latin typeface="Arial"/>
                          <a:ea typeface="Arial"/>
                          <a:cs typeface="Arial"/>
                          <a:sym typeface="Arial"/>
                        </a:rPr>
                        <a:t>17 days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100"/>
                        <a:buFont typeface="Arial"/>
                        <a:buNone/>
                      </a:pPr>
                      <a:r>
                        <a:rPr lang="en-US" sz="1200" b="1" i="1" dirty="0">
                          <a:solidFill>
                            <a:srgbClr val="1F3864"/>
                          </a:solidFill>
                          <a:latin typeface="Arial"/>
                          <a:ea typeface="Arial"/>
                          <a:cs typeface="Arial"/>
                          <a:sym typeface="Arial"/>
                        </a:rPr>
                        <a:t>Chief Treasury Operations Officer I/ Treasury Operations Officer IV </a:t>
                      </a:r>
                      <a:endParaRPr sz="1200" b="1" i="1" dirty="0">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endParaRPr sz="1200" b="1" dirty="0">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200" b="1" dirty="0">
                          <a:solidFill>
                            <a:srgbClr val="1F3864"/>
                          </a:solidFill>
                          <a:latin typeface="Arial"/>
                          <a:ea typeface="Arial"/>
                          <a:cs typeface="Arial"/>
                          <a:sym typeface="Arial"/>
                        </a:rPr>
                        <a:t>Miscellaneous Accounts Accounting Division</a:t>
                      </a:r>
                      <a:endParaRPr sz="1200" b="1" u="none" strike="noStrike" cap="none"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pic>
        <p:nvPicPr>
          <p:cNvPr id="475" name="Google Shape;475;g34a454b90ae_3_120"/>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476" name="Google Shape;476;g34a454b90ae_3_120"/>
          <p:cNvSpPr txBox="1"/>
          <p:nvPr/>
        </p:nvSpPr>
        <p:spPr>
          <a:xfrm>
            <a:off x="621700" y="735550"/>
            <a:ext cx="1116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100" b="1">
                <a:solidFill>
                  <a:srgbClr val="1F3864"/>
                </a:solidFill>
              </a:rPr>
              <a:t>The Audit Observation Memorandum (AOM) is issued by the Commission on Audit – Resident Auditor to the BTr regarding its audit findings and recommendations. The BTr is required to submit its comments on the audit observations and actions taken on the audit recommendations.</a:t>
            </a:r>
            <a:endParaRPr sz="1100" b="1" i="0" u="none" strike="noStrike" cap="none">
              <a:solidFill>
                <a:srgbClr val="1F3864"/>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graphicFrame>
        <p:nvGraphicFramePr>
          <p:cNvPr id="481" name="Google Shape;481;p31"/>
          <p:cNvGraphicFramePr/>
          <p:nvPr/>
        </p:nvGraphicFramePr>
        <p:xfrm>
          <a:off x="512800" y="1196546"/>
          <a:ext cx="11166400" cy="4900843"/>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524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9516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1.4 Draft management comment and reply letter on the audit findings and attach supporting documents.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 day</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i="1">
                          <a:solidFill>
                            <a:srgbClr val="1F3864"/>
                          </a:solidFill>
                          <a:latin typeface="Arial"/>
                          <a:ea typeface="Arial"/>
                          <a:cs typeface="Arial"/>
                          <a:sym typeface="Arial"/>
                        </a:rPr>
                        <a:t>Chief Treasury Operations Officer I/ Treasury Operations Officer IV</a:t>
                      </a:r>
                      <a:r>
                        <a:rPr lang="en-US" sz="1200" b="1">
                          <a:solidFill>
                            <a:srgbClr val="1F3864"/>
                          </a:solidFill>
                          <a:latin typeface="Arial"/>
                          <a:ea typeface="Arial"/>
                          <a:cs typeface="Arial"/>
                          <a:sym typeface="Arial"/>
                        </a:rPr>
                        <a:t> </a:t>
                      </a:r>
                      <a:endParaRPr sz="120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Miscellaneous Accounts Accounting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484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38735" algn="l"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1.5 Review, edit and affix initial.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6 hours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a:solidFill>
                            <a:srgbClr val="1F3864"/>
                          </a:solidFill>
                          <a:latin typeface="Arial"/>
                          <a:ea typeface="Arial"/>
                          <a:cs typeface="Arial"/>
                          <a:sym typeface="Arial"/>
                        </a:rPr>
                        <a:t>Chief Treasury Operations Officer II </a:t>
                      </a: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Miscellaneous Accounts Accounting Division</a:t>
                      </a: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61625">
                <a:tc>
                  <a:txBody>
                    <a:bodyPr/>
                    <a:lstStyle/>
                    <a:p>
                      <a:pPr marL="0" marR="0" lvl="0" indent="0" algn="just"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64135" marR="0" lvl="0" indent="-2540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1.6 Receive draft reply letter from the Division Chief and forward to the authorized signatory/ signatories.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5 m</a:t>
                      </a:r>
                      <a:r>
                        <a:rPr lang="en-US" sz="1200" b="1" u="none" strike="noStrike" cap="none">
                          <a:solidFill>
                            <a:srgbClr val="1F3864"/>
                          </a:solidFill>
                          <a:latin typeface="Arial"/>
                          <a:ea typeface="Arial"/>
                          <a:cs typeface="Arial"/>
                          <a:sym typeface="Arial"/>
                        </a:rPr>
                        <a:t>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i="1">
                          <a:solidFill>
                            <a:srgbClr val="1F3864"/>
                          </a:solidFill>
                          <a:latin typeface="Arial"/>
                          <a:ea typeface="Arial"/>
                          <a:cs typeface="Arial"/>
                          <a:sym typeface="Arial"/>
                        </a:rPr>
                        <a:t>Treasury Operations Officer 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Miscellaneous Accounts Accounting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102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38735"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1.7 Receive approved reply, reproduce copies and segregate the documents.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20 m</a:t>
                      </a:r>
                      <a:r>
                        <a:rPr lang="en-US" sz="1200" b="1" u="none" strike="noStrike" cap="none">
                          <a:solidFill>
                            <a:srgbClr val="1F3864"/>
                          </a:solidFill>
                          <a:latin typeface="Arial"/>
                          <a:ea typeface="Arial"/>
                          <a:cs typeface="Arial"/>
                          <a:sym typeface="Arial"/>
                        </a:rPr>
                        <a:t>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i="1">
                          <a:solidFill>
                            <a:srgbClr val="1F3864"/>
                          </a:solidFill>
                          <a:latin typeface="Arial"/>
                          <a:ea typeface="Arial"/>
                          <a:cs typeface="Arial"/>
                          <a:sym typeface="Arial"/>
                        </a:rPr>
                        <a:t>Treasury Operations Officer 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Miscellaneous Accounts Accounting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85550">
                <a:tc>
                  <a:txBody>
                    <a:bodyPr/>
                    <a:lstStyle/>
                    <a:p>
                      <a:pPr marL="0" marR="0" lvl="0" indent="0" algn="l" rtl="0">
                        <a:lnSpc>
                          <a:spcPct val="107000"/>
                        </a:lnSpc>
                        <a:spcBef>
                          <a:spcPts val="0"/>
                        </a:spcBef>
                        <a:spcAft>
                          <a:spcPts val="0"/>
                        </a:spcAft>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38735" algn="just" rtl="0">
                        <a:lnSpc>
                          <a:spcPct val="107000"/>
                        </a:lnSpc>
                        <a:spcBef>
                          <a:spcPts val="0"/>
                        </a:spcBef>
                        <a:spcAft>
                          <a:spcPts val="0"/>
                        </a:spcAft>
                        <a:buNone/>
                      </a:pPr>
                      <a:r>
                        <a:rPr lang="en-US" sz="1200" b="1">
                          <a:solidFill>
                            <a:srgbClr val="1F3864"/>
                          </a:solidFill>
                          <a:latin typeface="Arial"/>
                          <a:ea typeface="Arial"/>
                          <a:cs typeface="Arial"/>
                          <a:sym typeface="Arial"/>
                        </a:rPr>
                        <a:t>1.8 Transmit the documents to COA – Resident Auditor.</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10 minutes</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None/>
                      </a:pPr>
                      <a:r>
                        <a:rPr lang="en-US" sz="1200" b="1" i="1">
                          <a:solidFill>
                            <a:srgbClr val="1F3864"/>
                          </a:solidFill>
                          <a:latin typeface="Arial"/>
                          <a:ea typeface="Arial"/>
                          <a:cs typeface="Arial"/>
                          <a:sym typeface="Arial"/>
                        </a:rPr>
                        <a:t>Treasury Operations Officer 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r>
                        <a:rPr lang="en-US" sz="1200" b="1">
                          <a:solidFill>
                            <a:srgbClr val="1F3864"/>
                          </a:solidFill>
                          <a:latin typeface="Arial"/>
                          <a:ea typeface="Arial"/>
                          <a:cs typeface="Arial"/>
                          <a:sym typeface="Arial"/>
                        </a:rPr>
                        <a:t>Miscellaneous Accounts Accounting Division</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82600">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TOTAL: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19 days, 6 hours, 40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82" name="Google Shape;482;p31"/>
          <p:cNvSpPr txBox="1"/>
          <p:nvPr/>
        </p:nvSpPr>
        <p:spPr>
          <a:xfrm>
            <a:off x="0"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SzPts val="2000"/>
              <a:buFont typeface="Arial"/>
              <a:buNone/>
            </a:pPr>
            <a:r>
              <a:rPr lang="en-US" sz="2000" b="1">
                <a:solidFill>
                  <a:srgbClr val="FEE599"/>
                </a:solidFill>
              </a:rPr>
              <a:t>7. 	Preparation of comments on Commission on Audit (COA) - Audit Observation Memorandum (AOM)</a:t>
            </a:r>
            <a:endParaRPr sz="2000" b="1">
              <a:solidFill>
                <a:srgbClr val="FEE599"/>
              </a:solidFill>
              <a:latin typeface="Arial "/>
              <a:ea typeface="Arial "/>
              <a:cs typeface="Arial "/>
              <a:sym typeface="Arial "/>
            </a:endParaRPr>
          </a:p>
        </p:txBody>
      </p:sp>
      <p:pic>
        <p:nvPicPr>
          <p:cNvPr id="483" name="Google Shape;483;p31"/>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484" name="Google Shape;484;p31"/>
          <p:cNvSpPr/>
          <p:nvPr/>
        </p:nvSpPr>
        <p:spPr>
          <a:xfrm>
            <a:off x="281926" y="809167"/>
            <a:ext cx="3657600" cy="338700"/>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34a454b90ae_3_161"/>
          <p:cNvSpPr txBox="1"/>
          <p:nvPr/>
        </p:nvSpPr>
        <p:spPr>
          <a:xfrm>
            <a:off x="0"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000"/>
              <a:buFont typeface="Arial"/>
              <a:buNone/>
            </a:pPr>
            <a:r>
              <a:rPr lang="en-US" sz="2000" b="1">
                <a:solidFill>
                  <a:srgbClr val="FEE599"/>
                </a:solidFill>
              </a:rPr>
              <a:t>8. Preparation of comments on Commission on Audit (COA) - Audit Observation </a:t>
            </a:r>
            <a:endParaRPr sz="2000" b="1">
              <a:solidFill>
                <a:srgbClr val="FEE599"/>
              </a:solidFill>
            </a:endParaRPr>
          </a:p>
          <a:p>
            <a:pPr marL="457200" marR="0" lvl="1" indent="0" algn="l" rtl="0">
              <a:lnSpc>
                <a:spcPct val="100000"/>
              </a:lnSpc>
              <a:spcBef>
                <a:spcPts val="0"/>
              </a:spcBef>
              <a:spcAft>
                <a:spcPts val="0"/>
              </a:spcAft>
              <a:buClr>
                <a:srgbClr val="000000"/>
              </a:buClr>
              <a:buSzPts val="2000"/>
              <a:buFont typeface="Arial"/>
              <a:buNone/>
            </a:pPr>
            <a:r>
              <a:rPr lang="en-US" sz="2000" b="1">
                <a:solidFill>
                  <a:srgbClr val="FEE599"/>
                </a:solidFill>
              </a:rPr>
              <a:t>    Memorandum (AOM)</a:t>
            </a:r>
            <a:endParaRPr sz="2000" b="0" i="0" u="none" strike="noStrike" cap="none">
              <a:solidFill>
                <a:srgbClr val="FEE599"/>
              </a:solidFill>
              <a:latin typeface="Arial"/>
              <a:ea typeface="Arial"/>
              <a:cs typeface="Arial"/>
              <a:sym typeface="Arial"/>
            </a:endParaRPr>
          </a:p>
        </p:txBody>
      </p:sp>
      <p:graphicFrame>
        <p:nvGraphicFramePr>
          <p:cNvPr id="490" name="Google Shape;490;g34a454b90ae_3_161"/>
          <p:cNvGraphicFramePr/>
          <p:nvPr/>
        </p:nvGraphicFramePr>
        <p:xfrm>
          <a:off x="640400" y="1358045"/>
          <a:ext cx="11126500" cy="5125866"/>
        </p:xfrm>
        <a:graphic>
          <a:graphicData uri="http://schemas.openxmlformats.org/drawingml/2006/table">
            <a:tbl>
              <a:tblPr bandRow="1">
                <a:noFill/>
                <a:tableStyleId>{DE38D606-367A-46A1-801F-ABC1F025B626}</a:tableStyleId>
              </a:tblPr>
              <a:tblGrid>
                <a:gridCol w="2960125">
                  <a:extLst>
                    <a:ext uri="{9D8B030D-6E8A-4147-A177-3AD203B41FA5}">
                      <a16:colId xmlns:a16="http://schemas.microsoft.com/office/drawing/2014/main" val="20000"/>
                    </a:ext>
                  </a:extLst>
                </a:gridCol>
                <a:gridCol w="2257600">
                  <a:extLst>
                    <a:ext uri="{9D8B030D-6E8A-4147-A177-3AD203B41FA5}">
                      <a16:colId xmlns:a16="http://schemas.microsoft.com/office/drawing/2014/main" val="20001"/>
                    </a:ext>
                  </a:extLst>
                </a:gridCol>
                <a:gridCol w="1449375">
                  <a:extLst>
                    <a:ext uri="{9D8B030D-6E8A-4147-A177-3AD203B41FA5}">
                      <a16:colId xmlns:a16="http://schemas.microsoft.com/office/drawing/2014/main" val="20002"/>
                    </a:ext>
                  </a:extLst>
                </a:gridCol>
                <a:gridCol w="1594125">
                  <a:extLst>
                    <a:ext uri="{9D8B030D-6E8A-4147-A177-3AD203B41FA5}">
                      <a16:colId xmlns:a16="http://schemas.microsoft.com/office/drawing/2014/main" val="20003"/>
                    </a:ext>
                  </a:extLst>
                </a:gridCol>
                <a:gridCol w="2865275">
                  <a:extLst>
                    <a:ext uri="{9D8B030D-6E8A-4147-A177-3AD203B41FA5}">
                      <a16:colId xmlns:a16="http://schemas.microsoft.com/office/drawing/2014/main" val="20004"/>
                    </a:ext>
                  </a:extLst>
                </a:gridCol>
              </a:tblGrid>
              <a:tr h="236275">
                <a:tc>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Office or Division:</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100"/>
                        <a:buFont typeface="Arial"/>
                        <a:buNone/>
                      </a:pPr>
                      <a:r>
                        <a:rPr lang="en-US" sz="1100" b="1">
                          <a:solidFill>
                            <a:srgbClr val="1F3864"/>
                          </a:solidFill>
                          <a:latin typeface="Arial"/>
                          <a:ea typeface="Arial"/>
                          <a:cs typeface="Arial"/>
                          <a:sym typeface="Arial"/>
                        </a:rPr>
                        <a:t>Accounting Service – Miscellaneous Accounts Accounting Division</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1725">
                <a:tc>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Classification:</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800"/>
                        </a:spcBef>
                        <a:spcAft>
                          <a:spcPts val="0"/>
                        </a:spcAft>
                        <a:buClr>
                          <a:srgbClr val="000000"/>
                        </a:buClr>
                        <a:buSzPts val="100"/>
                        <a:buFont typeface="Arial"/>
                        <a:buNone/>
                      </a:pPr>
                      <a:r>
                        <a:rPr lang="en-US" sz="1100" b="1">
                          <a:solidFill>
                            <a:srgbClr val="1F3864"/>
                          </a:solidFill>
                          <a:latin typeface="Arial"/>
                          <a:ea typeface="Arial"/>
                          <a:cs typeface="Arial"/>
                          <a:sym typeface="Arial"/>
                        </a:rPr>
                        <a:t>Complex -Current Year (CY) </a:t>
                      </a:r>
                      <a:endParaRPr sz="110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00"/>
                        <a:buFont typeface="Arial"/>
                        <a:buNone/>
                      </a:pPr>
                      <a:r>
                        <a:rPr lang="en-US" sz="1100" b="1">
                          <a:solidFill>
                            <a:srgbClr val="1F3864"/>
                          </a:solidFill>
                          <a:latin typeface="Arial"/>
                          <a:ea typeface="Arial"/>
                          <a:cs typeface="Arial"/>
                          <a:sym typeface="Arial"/>
                        </a:rPr>
                        <a:t>Highly Technical -Prior Years (PYs)</a:t>
                      </a:r>
                      <a:endParaRPr sz="1100" b="1">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91725">
                <a:tc>
                  <a:txBody>
                    <a:bodyPr/>
                    <a:lstStyle/>
                    <a:p>
                      <a:pPr marL="0" marR="0" lvl="0" indent="0" algn="l" rtl="0">
                        <a:lnSpc>
                          <a:spcPct val="107000"/>
                        </a:lnSpc>
                        <a:spcBef>
                          <a:spcPts val="0"/>
                        </a:spcBef>
                        <a:spcAft>
                          <a:spcPts val="0"/>
                        </a:spcAft>
                        <a:buClr>
                          <a:srgbClr val="000000"/>
                        </a:buClr>
                        <a:buSzPts val="1100"/>
                        <a:buFont typeface="Arial"/>
                        <a:buNone/>
                      </a:pPr>
                      <a:r>
                        <a:rPr lang="en-US" sz="1000" b="1" u="none" strike="noStrike" cap="none">
                          <a:solidFill>
                            <a:srgbClr val="1F3864"/>
                          </a:solidFill>
                          <a:latin typeface="Arial"/>
                          <a:ea typeface="Arial"/>
                          <a:cs typeface="Arial"/>
                          <a:sym typeface="Arial"/>
                        </a:rPr>
                        <a:t>Type of Transaction:</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100"/>
                        <a:buFont typeface="Arial"/>
                        <a:buNone/>
                      </a:pPr>
                      <a:r>
                        <a:rPr lang="en-US" sz="1000" b="1">
                          <a:solidFill>
                            <a:srgbClr val="1F3864"/>
                          </a:solidFill>
                          <a:latin typeface="Arial"/>
                          <a:ea typeface="Arial"/>
                          <a:cs typeface="Arial"/>
                          <a:sym typeface="Arial"/>
                        </a:rPr>
                        <a:t>G2G – Government to Government</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91725">
                <a:tc>
                  <a:txBody>
                    <a:bodyPr/>
                    <a:lstStyle/>
                    <a:p>
                      <a:pPr marL="0" marR="0" lvl="0" indent="0" algn="l" rtl="0">
                        <a:lnSpc>
                          <a:spcPct val="107000"/>
                        </a:lnSpc>
                        <a:spcBef>
                          <a:spcPts val="0"/>
                        </a:spcBef>
                        <a:spcAft>
                          <a:spcPts val="0"/>
                        </a:spcAft>
                        <a:buClr>
                          <a:srgbClr val="000000"/>
                        </a:buClr>
                        <a:buSzPts val="1100"/>
                        <a:buFont typeface="Arial"/>
                        <a:buNone/>
                      </a:pPr>
                      <a:r>
                        <a:rPr lang="en-US" sz="1000" b="1" u="none" strike="noStrike" cap="none">
                          <a:solidFill>
                            <a:srgbClr val="1F3864"/>
                          </a:solidFill>
                          <a:latin typeface="Arial"/>
                          <a:ea typeface="Arial"/>
                          <a:cs typeface="Arial"/>
                          <a:sym typeface="Arial"/>
                        </a:rPr>
                        <a:t>Who may avail:</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just" rtl="0">
                        <a:lnSpc>
                          <a:spcPct val="107000"/>
                        </a:lnSpc>
                        <a:spcBef>
                          <a:spcPts val="800"/>
                        </a:spcBef>
                        <a:spcAft>
                          <a:spcPts val="0"/>
                        </a:spcAft>
                        <a:buClr>
                          <a:srgbClr val="000000"/>
                        </a:buClr>
                        <a:buSzPts val="100"/>
                        <a:buFont typeface="Arial"/>
                        <a:buNone/>
                      </a:pPr>
                      <a:r>
                        <a:rPr lang="en-US" sz="1000" b="1">
                          <a:solidFill>
                            <a:srgbClr val="1F3864"/>
                          </a:solidFill>
                          <a:latin typeface="Arial"/>
                          <a:ea typeface="Arial"/>
                          <a:cs typeface="Arial"/>
                          <a:sym typeface="Arial"/>
                        </a:rPr>
                        <a:t>COA - Resident Auditor</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09675">
                <a:tc gridSpan="2">
                  <a:txBody>
                    <a:bodyPr/>
                    <a:lstStyle/>
                    <a:p>
                      <a:pPr marL="0" marR="0" lvl="0" indent="0" algn="ctr" rtl="0">
                        <a:lnSpc>
                          <a:spcPct val="150000"/>
                        </a:lnSpc>
                        <a:spcBef>
                          <a:spcPts val="0"/>
                        </a:spcBef>
                        <a:spcAft>
                          <a:spcPts val="0"/>
                        </a:spcAft>
                        <a:buClr>
                          <a:srgbClr val="000000"/>
                        </a:buClr>
                        <a:buSzPts val="1100"/>
                        <a:buFont typeface="Arial"/>
                        <a:buNone/>
                      </a:pPr>
                      <a:r>
                        <a:rPr lang="en-US" sz="1000" b="1" u="none" strike="noStrike" cap="none">
                          <a:solidFill>
                            <a:srgbClr val="1F3864"/>
                          </a:solidFill>
                          <a:latin typeface="Arial"/>
                          <a:ea typeface="Arial"/>
                          <a:cs typeface="Arial"/>
                          <a:sym typeface="Arial"/>
                        </a:rPr>
                        <a:t>CHECKLIST OF REQUIREMENTS</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100"/>
                        <a:buFont typeface="Arial"/>
                        <a:buNone/>
                      </a:pPr>
                      <a:r>
                        <a:rPr lang="en-US" sz="1000" b="1" u="none" strike="noStrike" cap="none">
                          <a:solidFill>
                            <a:srgbClr val="1F3864"/>
                          </a:solidFill>
                          <a:latin typeface="Arial"/>
                          <a:ea typeface="Arial"/>
                          <a:cs typeface="Arial"/>
                          <a:sym typeface="Arial"/>
                        </a:rPr>
                        <a:t>WHERE TO SECURE</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80400">
                <a:tc gridSpan="2">
                  <a:txBody>
                    <a:bodyPr/>
                    <a:lstStyle/>
                    <a:p>
                      <a:pPr marL="0" marR="0" lvl="0" indent="0" algn="l" rtl="0">
                        <a:lnSpc>
                          <a:spcPct val="107000"/>
                        </a:lnSpc>
                        <a:spcBef>
                          <a:spcPts val="0"/>
                        </a:spcBef>
                        <a:spcAft>
                          <a:spcPts val="0"/>
                        </a:spcAft>
                        <a:buNone/>
                      </a:pPr>
                      <a:r>
                        <a:rPr lang="en-US" sz="1000" b="1">
                          <a:solidFill>
                            <a:srgbClr val="1F3864"/>
                          </a:solidFill>
                          <a:latin typeface="Arial"/>
                          <a:ea typeface="Arial"/>
                          <a:cs typeface="Arial"/>
                          <a:sym typeface="Arial"/>
                        </a:rPr>
                        <a:t>COA Audit Observation Memorandum</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lvl="0" indent="0" algn="l" rtl="0">
                        <a:spcBef>
                          <a:spcPts val="0"/>
                        </a:spcBef>
                        <a:spcAft>
                          <a:spcPts val="0"/>
                        </a:spcAft>
                        <a:buNone/>
                      </a:pPr>
                      <a:r>
                        <a:rPr lang="en-US" sz="1000" b="1">
                          <a:latin typeface="Arial"/>
                          <a:ea typeface="Arial"/>
                          <a:cs typeface="Arial"/>
                          <a:sym typeface="Arial"/>
                        </a:rPr>
                        <a:t>Forwarded by COA - Resident Auditor</a:t>
                      </a:r>
                      <a:endParaRPr sz="1000" b="1">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65300">
                <a:tc>
                  <a:txBody>
                    <a:bodyPr/>
                    <a:lstStyle/>
                    <a:p>
                      <a:pPr marL="0" marR="0" lvl="0" indent="0" algn="ctr" rtl="0">
                        <a:lnSpc>
                          <a:spcPct val="150000"/>
                        </a:lnSpc>
                        <a:spcBef>
                          <a:spcPts val="0"/>
                        </a:spcBef>
                        <a:spcAft>
                          <a:spcPts val="0"/>
                        </a:spcAft>
                        <a:buClr>
                          <a:srgbClr val="000000"/>
                        </a:buClr>
                        <a:buSzPts val="1100"/>
                        <a:buFont typeface="Arial"/>
                        <a:buNone/>
                      </a:pPr>
                      <a:r>
                        <a:rPr lang="en-US" sz="1000" b="1" u="none" strike="noStrike" cap="none">
                          <a:solidFill>
                            <a:srgbClr val="1F3864"/>
                          </a:solidFill>
                          <a:latin typeface="Arial"/>
                          <a:ea typeface="Arial"/>
                          <a:cs typeface="Arial"/>
                          <a:sym typeface="Arial"/>
                        </a:rPr>
                        <a:t>CLIENT STEPS</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000" b="1" u="none" strike="noStrike" cap="none">
                          <a:solidFill>
                            <a:srgbClr val="1F3864"/>
                          </a:solidFill>
                          <a:latin typeface="Arial"/>
                          <a:ea typeface="Arial"/>
                          <a:cs typeface="Arial"/>
                          <a:sym typeface="Arial"/>
                        </a:rPr>
                        <a:t>AGENCY ACTIONS</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000" b="1" u="none" strike="noStrike" cap="none">
                          <a:solidFill>
                            <a:srgbClr val="1F3864"/>
                          </a:solidFill>
                          <a:latin typeface="Arial"/>
                          <a:ea typeface="Arial"/>
                          <a:cs typeface="Arial"/>
                          <a:sym typeface="Arial"/>
                        </a:rPr>
                        <a:t>FEES TO BE PAID</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000" b="1" u="none" strike="noStrike" cap="none">
                          <a:solidFill>
                            <a:srgbClr val="1F3864"/>
                          </a:solidFill>
                          <a:latin typeface="Arial"/>
                          <a:ea typeface="Arial"/>
                          <a:cs typeface="Arial"/>
                          <a:sym typeface="Arial"/>
                        </a:rPr>
                        <a:t>PROCESSING TIME</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000" b="1" u="none" strike="noStrike" cap="none">
                          <a:solidFill>
                            <a:srgbClr val="1F3864"/>
                          </a:solidFill>
                          <a:latin typeface="Arial"/>
                          <a:ea typeface="Arial"/>
                          <a:cs typeface="Arial"/>
                          <a:sym typeface="Arial"/>
                        </a:rPr>
                        <a:t>PERSON RESPONSIBLE</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6"/>
                  </a:ext>
                </a:extLst>
              </a:tr>
              <a:tr h="490250">
                <a:tc rowSpan="2">
                  <a:txBody>
                    <a:bodyPr/>
                    <a:lstStyle/>
                    <a:p>
                      <a:pPr marL="0" marR="0" lvl="0" indent="0" algn="l" rtl="0">
                        <a:lnSpc>
                          <a:spcPct val="107000"/>
                        </a:lnSpc>
                        <a:spcBef>
                          <a:spcPts val="800"/>
                        </a:spcBef>
                        <a:spcAft>
                          <a:spcPts val="0"/>
                        </a:spcAft>
                        <a:buClr>
                          <a:srgbClr val="000000"/>
                        </a:buClr>
                        <a:buSzPts val="1100"/>
                        <a:buFont typeface="Arial"/>
                        <a:buNone/>
                      </a:pPr>
                      <a:r>
                        <a:rPr lang="en-US" sz="1000" b="1">
                          <a:solidFill>
                            <a:srgbClr val="1F3864"/>
                          </a:solidFill>
                          <a:latin typeface="Arial"/>
                          <a:ea typeface="Arial"/>
                          <a:cs typeface="Arial"/>
                          <a:sym typeface="Arial"/>
                        </a:rPr>
                        <a:t>1. Issue audit findings and recommendations </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100"/>
                        <a:buFont typeface="Arial"/>
                        <a:buNone/>
                      </a:pPr>
                      <a:r>
                        <a:rPr lang="en-US" sz="1000" b="1">
                          <a:solidFill>
                            <a:srgbClr val="1F3864"/>
                          </a:solidFill>
                          <a:latin typeface="Arial"/>
                          <a:ea typeface="Arial"/>
                          <a:cs typeface="Arial"/>
                          <a:sym typeface="Arial"/>
                        </a:rPr>
                        <a:t>1.1 Receive the COA Audit Observation Memorandum </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000" b="1" u="none" strike="noStrike" cap="none">
                          <a:solidFill>
                            <a:srgbClr val="1F3864"/>
                          </a:solidFill>
                          <a:latin typeface="Arial"/>
                          <a:ea typeface="Arial"/>
                          <a:cs typeface="Arial"/>
                          <a:sym typeface="Arial"/>
                        </a:rPr>
                        <a:t>None</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000" b="1">
                          <a:solidFill>
                            <a:srgbClr val="1F3864"/>
                          </a:solidFill>
                          <a:latin typeface="Arial"/>
                          <a:ea typeface="Arial"/>
                          <a:cs typeface="Arial"/>
                          <a:sym typeface="Arial"/>
                        </a:rPr>
                        <a:t>30 </a:t>
                      </a:r>
                      <a:r>
                        <a:rPr lang="en-US" sz="1000" b="1" u="none" strike="noStrike" cap="none">
                          <a:solidFill>
                            <a:srgbClr val="1F3864"/>
                          </a:solidFill>
                          <a:latin typeface="Arial"/>
                          <a:ea typeface="Arial"/>
                          <a:cs typeface="Arial"/>
                          <a:sym typeface="Arial"/>
                        </a:rPr>
                        <a:t>Minutes</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100"/>
                        <a:buFont typeface="Arial"/>
                        <a:buNone/>
                      </a:pPr>
                      <a:r>
                        <a:rPr lang="en-US" sz="1000" b="1" i="1">
                          <a:solidFill>
                            <a:srgbClr val="1F3864"/>
                          </a:solidFill>
                          <a:latin typeface="Arial"/>
                          <a:ea typeface="Arial"/>
                          <a:cs typeface="Arial"/>
                          <a:sym typeface="Arial"/>
                        </a:rPr>
                        <a:t>Treasury Operations Officer I </a:t>
                      </a:r>
                      <a:endParaRPr sz="10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r>
                        <a:rPr lang="en-US" sz="1000" b="1">
                          <a:solidFill>
                            <a:srgbClr val="1F3864"/>
                          </a:solidFill>
                          <a:latin typeface="Arial"/>
                          <a:ea typeface="Arial"/>
                          <a:cs typeface="Arial"/>
                          <a:sym typeface="Arial"/>
                        </a:rPr>
                        <a:t>Bank Reconciliation and Analysis Division</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828225">
                <a:tc vMerge="1">
                  <a:txBody>
                    <a:bodyPr/>
                    <a:lstStyle/>
                    <a:p>
                      <a:endParaRPr lang="en-US"/>
                    </a:p>
                  </a:txBody>
                  <a:tcPr/>
                </a:tc>
                <a:tc>
                  <a:txBody>
                    <a:bodyPr/>
                    <a:lstStyle/>
                    <a:p>
                      <a:pPr marL="0" marR="0" lvl="0" indent="0" algn="just" rtl="0">
                        <a:lnSpc>
                          <a:spcPct val="107000"/>
                        </a:lnSpc>
                        <a:spcBef>
                          <a:spcPts val="0"/>
                        </a:spcBef>
                        <a:spcAft>
                          <a:spcPts val="0"/>
                        </a:spcAft>
                        <a:buClr>
                          <a:srgbClr val="000000"/>
                        </a:buClr>
                        <a:buSzPts val="1100"/>
                        <a:buFont typeface="Arial"/>
                        <a:buNone/>
                      </a:pPr>
                      <a:r>
                        <a:rPr lang="en-US" sz="1000" b="1">
                          <a:solidFill>
                            <a:srgbClr val="1F3864"/>
                          </a:solidFill>
                          <a:latin typeface="Arial"/>
                          <a:ea typeface="Arial"/>
                          <a:cs typeface="Arial"/>
                          <a:sym typeface="Arial"/>
                        </a:rPr>
                        <a:t>1.2 Verify the audit findings/ observations and act on the recommendations of the COA Resident Auditor.</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000" b="1">
                          <a:solidFill>
                            <a:srgbClr val="1F3864"/>
                          </a:solidFill>
                          <a:latin typeface="Arial"/>
                          <a:ea typeface="Arial"/>
                          <a:cs typeface="Arial"/>
                          <a:sym typeface="Arial"/>
                        </a:rPr>
                        <a:t>None</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000" b="1">
                          <a:solidFill>
                            <a:srgbClr val="1F3864"/>
                          </a:solidFill>
                          <a:latin typeface="Arial"/>
                          <a:ea typeface="Arial"/>
                          <a:cs typeface="Arial"/>
                          <a:sym typeface="Arial"/>
                        </a:rPr>
                        <a:t>5 days for Current Year and 18 days for PYs </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100"/>
                        <a:buFont typeface="Arial"/>
                        <a:buNone/>
                      </a:pPr>
                      <a:r>
                        <a:rPr lang="en-US" sz="1000" b="1" i="1">
                          <a:solidFill>
                            <a:srgbClr val="1F3864"/>
                          </a:solidFill>
                          <a:latin typeface="Arial"/>
                          <a:ea typeface="Arial"/>
                          <a:cs typeface="Arial"/>
                          <a:sym typeface="Arial"/>
                        </a:rPr>
                        <a:t>Treasury Operations Officer IV</a:t>
                      </a:r>
                      <a:r>
                        <a:rPr lang="en-US" sz="1000" b="1">
                          <a:solidFill>
                            <a:srgbClr val="1F3864"/>
                          </a:solidFill>
                          <a:latin typeface="Arial"/>
                          <a:ea typeface="Arial"/>
                          <a:cs typeface="Arial"/>
                          <a:sym typeface="Arial"/>
                        </a:rPr>
                        <a:t> </a:t>
                      </a:r>
                      <a:endParaRPr sz="100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r>
                        <a:rPr lang="en-US" sz="1000" b="1">
                          <a:solidFill>
                            <a:srgbClr val="1F3864"/>
                          </a:solidFill>
                          <a:latin typeface="Arial"/>
                          <a:ea typeface="Arial"/>
                          <a:cs typeface="Arial"/>
                          <a:sym typeface="Arial"/>
                        </a:rPr>
                        <a:t>Bank Reconciliation and Analysis Division</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517900">
                <a:tc>
                  <a:txBody>
                    <a:bodyPr/>
                    <a:lstStyle/>
                    <a:p>
                      <a:pPr marL="0" marR="0" lvl="0" indent="0" algn="just" rtl="0">
                        <a:lnSpc>
                          <a:spcPct val="107000"/>
                        </a:lnSpc>
                        <a:spcBef>
                          <a:spcPts val="0"/>
                        </a:spcBef>
                        <a:spcAft>
                          <a:spcPts val="0"/>
                        </a:spcAft>
                        <a:buClr>
                          <a:srgbClr val="000000"/>
                        </a:buClr>
                        <a:buSzPts val="1100"/>
                        <a:buFont typeface="Arial"/>
                        <a:buNone/>
                      </a:pP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100"/>
                        <a:buFont typeface="Arial"/>
                        <a:buNone/>
                      </a:pPr>
                      <a:r>
                        <a:rPr lang="en-US" sz="1000" b="1">
                          <a:solidFill>
                            <a:srgbClr val="1F3864"/>
                          </a:solidFill>
                          <a:latin typeface="Arial"/>
                          <a:ea typeface="Arial"/>
                          <a:cs typeface="Arial"/>
                          <a:sym typeface="Arial"/>
                        </a:rPr>
                        <a:t>1.3 Prepare the reply letter and forward the same for initial. </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000" b="1">
                          <a:solidFill>
                            <a:srgbClr val="1F3864"/>
                          </a:solidFill>
                          <a:latin typeface="Arial"/>
                          <a:ea typeface="Arial"/>
                          <a:cs typeface="Arial"/>
                          <a:sym typeface="Arial"/>
                        </a:rPr>
                        <a:t>None</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000" b="1">
                          <a:solidFill>
                            <a:srgbClr val="1F3864"/>
                          </a:solidFill>
                          <a:latin typeface="Arial"/>
                          <a:ea typeface="Arial"/>
                          <a:cs typeface="Arial"/>
                          <a:sym typeface="Arial"/>
                        </a:rPr>
                        <a:t>4 hours</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100"/>
                        <a:buFont typeface="Arial"/>
                        <a:buNone/>
                      </a:pPr>
                      <a:r>
                        <a:rPr lang="en-US" sz="1000" b="1" i="1">
                          <a:solidFill>
                            <a:srgbClr val="1F3864"/>
                          </a:solidFill>
                          <a:latin typeface="Arial"/>
                          <a:ea typeface="Arial"/>
                          <a:cs typeface="Arial"/>
                          <a:sym typeface="Arial"/>
                        </a:rPr>
                        <a:t>Treasury Operations Officer IV </a:t>
                      </a:r>
                      <a:endParaRPr sz="10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endParaRPr sz="10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000" b="1">
                          <a:solidFill>
                            <a:srgbClr val="1F3864"/>
                          </a:solidFill>
                          <a:latin typeface="Arial"/>
                          <a:ea typeface="Arial"/>
                          <a:cs typeface="Arial"/>
                          <a:sym typeface="Arial"/>
                        </a:rPr>
                        <a:t>Bank Reconciliation and Analysis Division</a:t>
                      </a:r>
                      <a:endParaRPr sz="10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472800">
                <a:tc>
                  <a:txBody>
                    <a:bodyPr/>
                    <a:lstStyle/>
                    <a:p>
                      <a:pPr marL="0" marR="0" lvl="0" indent="0" algn="just" rtl="0">
                        <a:lnSpc>
                          <a:spcPct val="107000"/>
                        </a:lnSpc>
                        <a:spcBef>
                          <a:spcPts val="0"/>
                        </a:spcBef>
                        <a:spcAft>
                          <a:spcPts val="0"/>
                        </a:spcAft>
                        <a:buNone/>
                      </a:pP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000" b="1">
                          <a:solidFill>
                            <a:srgbClr val="1F3864"/>
                          </a:solidFill>
                          <a:latin typeface="Arial"/>
                          <a:ea typeface="Arial"/>
                          <a:cs typeface="Arial"/>
                          <a:sym typeface="Arial"/>
                        </a:rPr>
                        <a:t>1.4 Review and affix initial in the letter reply to COA-AOM.</a:t>
                      </a:r>
                      <a:endParaRPr sz="10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000" b="1">
                          <a:solidFill>
                            <a:srgbClr val="1F3864"/>
                          </a:solidFill>
                          <a:latin typeface="Arial"/>
                          <a:ea typeface="Arial"/>
                          <a:cs typeface="Arial"/>
                          <a:sym typeface="Arial"/>
                        </a:rPr>
                        <a:t>None</a:t>
                      </a:r>
                      <a:endParaRPr sz="10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000" b="1">
                          <a:solidFill>
                            <a:srgbClr val="1F3864"/>
                          </a:solidFill>
                          <a:latin typeface="Arial"/>
                          <a:ea typeface="Arial"/>
                          <a:cs typeface="Arial"/>
                          <a:sym typeface="Arial"/>
                        </a:rPr>
                        <a:t>5 hours</a:t>
                      </a:r>
                      <a:endParaRPr sz="10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000" b="1" i="1">
                          <a:solidFill>
                            <a:srgbClr val="1F3864"/>
                          </a:solidFill>
                          <a:latin typeface="Arial"/>
                          <a:ea typeface="Arial"/>
                          <a:cs typeface="Arial"/>
                          <a:sym typeface="Arial"/>
                        </a:rPr>
                        <a:t>Officer-in-Charge </a:t>
                      </a:r>
                      <a:endParaRPr sz="10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0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r>
                        <a:rPr lang="en-US" sz="1000" b="1">
                          <a:solidFill>
                            <a:srgbClr val="1F3864"/>
                          </a:solidFill>
                          <a:latin typeface="Arial"/>
                          <a:ea typeface="Arial"/>
                          <a:cs typeface="Arial"/>
                          <a:sym typeface="Arial"/>
                        </a:rPr>
                        <a:t>Bank Reconciliation and Analysis Division </a:t>
                      </a:r>
                      <a:endParaRPr sz="10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472800">
                <a:tc>
                  <a:txBody>
                    <a:bodyPr/>
                    <a:lstStyle/>
                    <a:p>
                      <a:pPr marL="0" marR="0" lvl="0" indent="0" algn="just" rtl="0">
                        <a:lnSpc>
                          <a:spcPct val="107000"/>
                        </a:lnSpc>
                        <a:spcBef>
                          <a:spcPts val="0"/>
                        </a:spcBef>
                        <a:spcAft>
                          <a:spcPts val="0"/>
                        </a:spcAft>
                        <a:buNone/>
                      </a:pP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000" b="1">
                          <a:solidFill>
                            <a:srgbClr val="1F3864"/>
                          </a:solidFill>
                          <a:latin typeface="Arial"/>
                          <a:ea typeface="Arial"/>
                          <a:cs typeface="Arial"/>
                          <a:sym typeface="Arial"/>
                        </a:rPr>
                        <a:t>1.5 Forward reply letter for signature of the Director III - Accounting Service. </a:t>
                      </a:r>
                      <a:endParaRPr sz="10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000" b="1">
                          <a:solidFill>
                            <a:srgbClr val="1F3864"/>
                          </a:solidFill>
                          <a:latin typeface="Arial"/>
                          <a:ea typeface="Arial"/>
                          <a:cs typeface="Arial"/>
                          <a:sym typeface="Arial"/>
                        </a:rPr>
                        <a:t>None</a:t>
                      </a:r>
                      <a:endParaRPr sz="10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000" b="1">
                          <a:solidFill>
                            <a:srgbClr val="1F3864"/>
                          </a:solidFill>
                          <a:latin typeface="Arial"/>
                          <a:ea typeface="Arial"/>
                          <a:cs typeface="Arial"/>
                          <a:sym typeface="Arial"/>
                        </a:rPr>
                        <a:t>15 minutes</a:t>
                      </a:r>
                      <a:endParaRPr sz="10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000" b="1" i="1">
                          <a:solidFill>
                            <a:srgbClr val="1F3864"/>
                          </a:solidFill>
                          <a:latin typeface="Arial"/>
                          <a:ea typeface="Arial"/>
                          <a:cs typeface="Arial"/>
                          <a:sym typeface="Arial"/>
                        </a:rPr>
                        <a:t>Treasury Operations Officer I </a:t>
                      </a:r>
                      <a:endParaRPr sz="10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0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r>
                        <a:rPr lang="en-US" sz="1000" b="1">
                          <a:solidFill>
                            <a:srgbClr val="1F3864"/>
                          </a:solidFill>
                          <a:latin typeface="Arial"/>
                          <a:ea typeface="Arial"/>
                          <a:cs typeface="Arial"/>
                          <a:sym typeface="Arial"/>
                        </a:rPr>
                        <a:t>Bank Reconciliation and Analysis Division</a:t>
                      </a:r>
                      <a:endParaRPr sz="10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360000">
                <a:tc>
                  <a:txBody>
                    <a:bodyPr/>
                    <a:lstStyle/>
                    <a:p>
                      <a:pPr marL="0" marR="0" lvl="0" indent="0" algn="just" rtl="0">
                        <a:lnSpc>
                          <a:spcPct val="107000"/>
                        </a:lnSpc>
                        <a:spcBef>
                          <a:spcPts val="0"/>
                        </a:spcBef>
                        <a:spcAft>
                          <a:spcPts val="0"/>
                        </a:spcAft>
                        <a:buNone/>
                      </a:pP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000" b="1">
                          <a:solidFill>
                            <a:srgbClr val="1F3864"/>
                          </a:solidFill>
                          <a:latin typeface="Arial"/>
                          <a:ea typeface="Arial"/>
                          <a:cs typeface="Arial"/>
                          <a:sym typeface="Arial"/>
                        </a:rPr>
                        <a:t>1.6.  Review and sign the Reply to COA-AOM</a:t>
                      </a:r>
                      <a:endParaRPr sz="10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000" b="1">
                          <a:solidFill>
                            <a:srgbClr val="1F3864"/>
                          </a:solidFill>
                          <a:latin typeface="Arial"/>
                          <a:ea typeface="Arial"/>
                          <a:cs typeface="Arial"/>
                          <a:sym typeface="Arial"/>
                        </a:rPr>
                        <a:t>None</a:t>
                      </a:r>
                      <a:endParaRPr sz="10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lnSpc>
                          <a:spcPct val="107000"/>
                        </a:lnSpc>
                        <a:spcBef>
                          <a:spcPts val="0"/>
                        </a:spcBef>
                        <a:spcAft>
                          <a:spcPts val="0"/>
                        </a:spcAft>
                        <a:buClr>
                          <a:schemeClr val="dk1"/>
                        </a:buClr>
                        <a:buSzPts val="1100"/>
                        <a:buFont typeface="Arial"/>
                        <a:buNone/>
                      </a:pPr>
                      <a:r>
                        <a:rPr lang="en-US" sz="1000" b="1">
                          <a:solidFill>
                            <a:srgbClr val="1F3864"/>
                          </a:solidFill>
                          <a:latin typeface="Arial"/>
                          <a:ea typeface="Arial"/>
                          <a:cs typeface="Arial"/>
                          <a:sym typeface="Arial"/>
                        </a:rPr>
                        <a:t>4 hours</a:t>
                      </a:r>
                      <a:endParaRPr sz="1000">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000" b="1" i="1">
                          <a:solidFill>
                            <a:srgbClr val="1F3864"/>
                          </a:solidFill>
                          <a:latin typeface="Arial"/>
                          <a:ea typeface="Arial"/>
                          <a:cs typeface="Arial"/>
                          <a:sym typeface="Arial"/>
                        </a:rPr>
                        <a:t>Director III </a:t>
                      </a:r>
                      <a:endParaRPr sz="10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0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r>
                        <a:rPr lang="en-US" sz="1000" b="1">
                          <a:solidFill>
                            <a:srgbClr val="1F3864"/>
                          </a:solidFill>
                          <a:latin typeface="Arial"/>
                          <a:ea typeface="Arial"/>
                          <a:cs typeface="Arial"/>
                          <a:sym typeface="Arial"/>
                        </a:rPr>
                        <a:t>Accounting Service </a:t>
                      </a:r>
                      <a:endParaRPr sz="10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pic>
        <p:nvPicPr>
          <p:cNvPr id="491" name="Google Shape;491;g34a454b90ae_3_161"/>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492" name="Google Shape;492;g34a454b90ae_3_161"/>
          <p:cNvSpPr txBox="1"/>
          <p:nvPr/>
        </p:nvSpPr>
        <p:spPr>
          <a:xfrm>
            <a:off x="640400" y="894563"/>
            <a:ext cx="11163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200" b="1">
                <a:solidFill>
                  <a:srgbClr val="1F3864"/>
                </a:solidFill>
              </a:rPr>
              <a:t>The Bank Reconciliation and Analysis Division (BRAD) replies and acts on the COA audit findings and recommendations.</a:t>
            </a:r>
            <a:endParaRPr sz="1200" b="1" i="0" u="none" strike="noStrike" cap="none">
              <a:solidFill>
                <a:srgbClr val="1F3864"/>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graphicFrame>
        <p:nvGraphicFramePr>
          <p:cNvPr id="497" name="Google Shape;497;g34a454b90ae_3_186"/>
          <p:cNvGraphicFramePr/>
          <p:nvPr/>
        </p:nvGraphicFramePr>
        <p:xfrm>
          <a:off x="512800" y="1333971"/>
          <a:ext cx="11166400" cy="2075118"/>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524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52400">
                <a:tc>
                  <a:txBody>
                    <a:bodyPr/>
                    <a:lstStyle/>
                    <a:p>
                      <a:pPr marL="0" marR="0" lvl="0" indent="0" algn="l" rtl="0">
                        <a:lnSpc>
                          <a:spcPct val="107000"/>
                        </a:lnSpc>
                        <a:spcBef>
                          <a:spcPts val="0"/>
                        </a:spcBef>
                        <a:spcAft>
                          <a:spcPts val="0"/>
                        </a:spcAft>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38735" algn="just" rtl="0">
                        <a:lnSpc>
                          <a:spcPct val="107000"/>
                        </a:lnSpc>
                        <a:spcBef>
                          <a:spcPts val="0"/>
                        </a:spcBef>
                        <a:spcAft>
                          <a:spcPts val="0"/>
                        </a:spcAft>
                        <a:buNone/>
                      </a:pPr>
                      <a:r>
                        <a:rPr lang="en-US" sz="1200" b="1">
                          <a:solidFill>
                            <a:srgbClr val="1F3864"/>
                          </a:solidFill>
                          <a:latin typeface="Arial"/>
                          <a:ea typeface="Arial"/>
                          <a:cs typeface="Arial"/>
                          <a:sym typeface="Arial"/>
                        </a:rPr>
                        <a:t>1.7 Forward the reply to COA-AOM to the COA Resident Auditor</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30 minutes</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None/>
                      </a:pPr>
                      <a:r>
                        <a:rPr lang="en-US" sz="1200" b="1" i="1">
                          <a:solidFill>
                            <a:srgbClr val="1F3864"/>
                          </a:solidFill>
                          <a:latin typeface="Arial"/>
                          <a:ea typeface="Arial"/>
                          <a:cs typeface="Arial"/>
                          <a:sym typeface="Arial"/>
                        </a:rPr>
                        <a:t>Treasury Operations Officer 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r>
                        <a:rPr lang="en-US" sz="1200" b="1">
                          <a:solidFill>
                            <a:srgbClr val="1F3864"/>
                          </a:solidFill>
                          <a:latin typeface="Arial"/>
                          <a:ea typeface="Arial"/>
                          <a:cs typeface="Arial"/>
                          <a:sym typeface="Arial"/>
                        </a:rPr>
                        <a:t>Bank Reconciliation and Analysis Division</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52400">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TOTAL: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6 days, 6 hours, 15 minutes (for Current Year AOM) 19 days, 6 hours, 15 minutes (for Prior Years AOM)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98" name="Google Shape;498;g34a454b90ae_3_186"/>
          <p:cNvSpPr txBox="1"/>
          <p:nvPr/>
        </p:nvSpPr>
        <p:spPr>
          <a:xfrm>
            <a:off x="0"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SzPts val="2000"/>
              <a:buFont typeface="Arial"/>
              <a:buNone/>
            </a:pPr>
            <a:r>
              <a:rPr lang="en-US" sz="2000" b="1">
                <a:solidFill>
                  <a:srgbClr val="FEE599"/>
                </a:solidFill>
              </a:rPr>
              <a:t>8. Preparation of comments on Commission on Audit (COA) - Audit Observation </a:t>
            </a:r>
            <a:endParaRPr sz="2000" b="1">
              <a:solidFill>
                <a:srgbClr val="FEE599"/>
              </a:solidFill>
            </a:endParaRPr>
          </a:p>
          <a:p>
            <a:pPr marL="457200" lvl="1" indent="0" algn="l" rtl="0">
              <a:spcBef>
                <a:spcPts val="0"/>
              </a:spcBef>
              <a:spcAft>
                <a:spcPts val="0"/>
              </a:spcAft>
              <a:buClr>
                <a:schemeClr val="dk1"/>
              </a:buClr>
              <a:buSzPts val="2000"/>
              <a:buFont typeface="Arial"/>
              <a:buNone/>
            </a:pPr>
            <a:r>
              <a:rPr lang="en-US" sz="2000" b="1">
                <a:solidFill>
                  <a:srgbClr val="FEE599"/>
                </a:solidFill>
              </a:rPr>
              <a:t>    Memorandum (AOM)</a:t>
            </a:r>
            <a:endParaRPr sz="2000" b="1">
              <a:solidFill>
                <a:srgbClr val="FEE599"/>
              </a:solidFill>
              <a:latin typeface="Arial "/>
              <a:ea typeface="Arial "/>
              <a:cs typeface="Arial "/>
              <a:sym typeface="Arial "/>
            </a:endParaRPr>
          </a:p>
        </p:txBody>
      </p:sp>
      <p:pic>
        <p:nvPicPr>
          <p:cNvPr id="499" name="Google Shape;499;g34a454b90ae_3_186"/>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500" name="Google Shape;500;g34a454b90ae_3_186"/>
          <p:cNvSpPr/>
          <p:nvPr/>
        </p:nvSpPr>
        <p:spPr>
          <a:xfrm>
            <a:off x="363651" y="898017"/>
            <a:ext cx="3657600" cy="3387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aphicFrame>
        <p:nvGraphicFramePr>
          <p:cNvPr id="505" name="Google Shape;505;p33"/>
          <p:cNvGraphicFramePr/>
          <p:nvPr>
            <p:extLst>
              <p:ext uri="{D42A27DB-BD31-4B8C-83A1-F6EECF244321}">
                <p14:modId xmlns:p14="http://schemas.microsoft.com/office/powerpoint/2010/main" val="425237855"/>
              </p:ext>
            </p:extLst>
          </p:nvPr>
        </p:nvGraphicFramePr>
        <p:xfrm>
          <a:off x="599250" y="1174799"/>
          <a:ext cx="11166400" cy="5554273"/>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23575">
                <a:tc>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Office or Division:</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Accounting Service – Bureau Accounting Division</a:t>
                      </a:r>
                      <a:endParaRPr sz="11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6225">
                <a:tc>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Classification:</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Complex</a:t>
                      </a:r>
                      <a:endParaRPr sz="11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86225">
                <a:tc>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Type of Transaction:</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G2G – Government to Government</a:t>
                      </a:r>
                      <a:endParaRPr sz="11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61250">
                <a:tc>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Who may avail:</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14605" algn="l"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BTr-Officials and Employees required to be bonded</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14275">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CHECKLIST OF REQUIREMENTS</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dirty="0">
                          <a:solidFill>
                            <a:srgbClr val="1F3864"/>
                          </a:solidFill>
                          <a:latin typeface="Arial"/>
                          <a:ea typeface="Arial"/>
                          <a:cs typeface="Arial"/>
                          <a:sym typeface="Arial"/>
                        </a:rPr>
                        <a:t>WHERE TO SECURE</a:t>
                      </a:r>
                      <a:endParaRPr sz="1100" u="none" strike="noStrike" cap="none" dirty="0"/>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53425">
                <a:tc gridSpan="2">
                  <a:txBody>
                    <a:bodyPr/>
                    <a:lstStyle/>
                    <a:p>
                      <a:pPr marL="0" marR="0" lvl="2" indent="0" algn="just" rtl="0">
                        <a:lnSpc>
                          <a:spcPct val="107000"/>
                        </a:lnSpc>
                        <a:spcBef>
                          <a:spcPts val="0"/>
                        </a:spcBef>
                        <a:spcAft>
                          <a:spcPts val="0"/>
                        </a:spcAft>
                        <a:buClr>
                          <a:srgbClr val="1F3864"/>
                        </a:buClr>
                        <a:buSzPts val="1200"/>
                        <a:buFont typeface="Calibri"/>
                        <a:buNone/>
                      </a:pPr>
                      <a:r>
                        <a:rPr lang="en-US" sz="1100" b="1">
                          <a:solidFill>
                            <a:srgbClr val="1F3864"/>
                          </a:solidFill>
                          <a:latin typeface="Arial"/>
                          <a:ea typeface="Arial"/>
                          <a:cs typeface="Arial"/>
                          <a:sym typeface="Arial"/>
                        </a:rPr>
                        <a:t>Fidelity Bond Application Form (FBAF)</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Central and Regional Offices Concerned</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04250">
                <a:tc gridSpan="2">
                  <a:txBody>
                    <a:bodyPr/>
                    <a:lstStyle/>
                    <a:p>
                      <a:pPr marL="234950" marR="0" lvl="0" indent="-234950" algn="just" rtl="0">
                        <a:lnSpc>
                          <a:spcPct val="107000"/>
                        </a:lnSpc>
                        <a:spcBef>
                          <a:spcPts val="0"/>
                        </a:spcBef>
                        <a:spcAft>
                          <a:spcPts val="0"/>
                        </a:spcAft>
                        <a:buClr>
                          <a:srgbClr val="1F3864"/>
                        </a:buClr>
                        <a:buSzPts val="1200"/>
                        <a:buFont typeface="Arial"/>
                        <a:buNone/>
                      </a:pPr>
                      <a:r>
                        <a:rPr lang="en-US" sz="1100" b="1">
                          <a:solidFill>
                            <a:srgbClr val="1F3864"/>
                          </a:solidFill>
                          <a:latin typeface="Arial"/>
                          <a:ea typeface="Arial"/>
                          <a:cs typeface="Arial"/>
                          <a:sym typeface="Arial"/>
                        </a:rPr>
                        <a:t>List of Bonded Officials and Employees</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Central and Regional Offices Concerned</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04250">
                <a:tc gridSpan="2">
                  <a:txBody>
                    <a:bodyPr/>
                    <a:lstStyle/>
                    <a:p>
                      <a:pPr marL="234950" marR="0" lvl="0" indent="-234950" algn="just" rtl="0">
                        <a:lnSpc>
                          <a:spcPct val="107000"/>
                        </a:lnSpc>
                        <a:spcBef>
                          <a:spcPts val="0"/>
                        </a:spcBef>
                        <a:spcAft>
                          <a:spcPts val="0"/>
                        </a:spcAft>
                        <a:buNone/>
                      </a:pPr>
                      <a:r>
                        <a:rPr lang="en-US" sz="1100" b="1">
                          <a:solidFill>
                            <a:srgbClr val="1F3864"/>
                          </a:solidFill>
                          <a:latin typeface="Arial"/>
                          <a:ea typeface="Arial"/>
                          <a:cs typeface="Arial"/>
                          <a:sym typeface="Arial"/>
                        </a:rPr>
                        <a:t>Authority to Accept Payment</a:t>
                      </a:r>
                      <a:endParaRPr sz="1100" b="1">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None/>
                      </a:pPr>
                      <a:r>
                        <a:rPr lang="en-US" sz="1100" b="1">
                          <a:solidFill>
                            <a:srgbClr val="1F3864"/>
                          </a:solidFill>
                          <a:latin typeface="Arial"/>
                          <a:ea typeface="Arial"/>
                          <a:cs typeface="Arial"/>
                          <a:sym typeface="Arial"/>
                        </a:rPr>
                        <a:t>BTr-National Capital Region</a:t>
                      </a:r>
                      <a:endParaRPr sz="1100" b="1">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04250">
                <a:tc gridSpan="2">
                  <a:txBody>
                    <a:bodyPr/>
                    <a:lstStyle/>
                    <a:p>
                      <a:pPr marL="234950" marR="0" lvl="0" indent="-234950" algn="just" rtl="0">
                        <a:lnSpc>
                          <a:spcPct val="107000"/>
                        </a:lnSpc>
                        <a:spcBef>
                          <a:spcPts val="0"/>
                        </a:spcBef>
                        <a:spcAft>
                          <a:spcPts val="0"/>
                        </a:spcAft>
                        <a:buNone/>
                      </a:pPr>
                      <a:r>
                        <a:rPr lang="en-US" sz="1100" b="1">
                          <a:solidFill>
                            <a:srgbClr val="1F3864"/>
                          </a:solidFill>
                          <a:latin typeface="Arial"/>
                          <a:ea typeface="Arial"/>
                          <a:cs typeface="Arial"/>
                          <a:sym typeface="Arial"/>
                        </a:rPr>
                        <a:t>Obligation Request and Status</a:t>
                      </a:r>
                      <a:endParaRPr sz="1100" b="1">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None/>
                      </a:pPr>
                      <a:r>
                        <a:rPr lang="en-US" sz="1100" b="1">
                          <a:solidFill>
                            <a:srgbClr val="1F3864"/>
                          </a:solidFill>
                          <a:latin typeface="Arial"/>
                          <a:ea typeface="Arial"/>
                          <a:cs typeface="Arial"/>
                          <a:sym typeface="Arial"/>
                        </a:rPr>
                        <a:t>Bureau Budget Division</a:t>
                      </a:r>
                      <a:endParaRPr sz="1100" b="1">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04250">
                <a:tc gridSpan="2">
                  <a:txBody>
                    <a:bodyPr/>
                    <a:lstStyle/>
                    <a:p>
                      <a:pPr marL="234950" marR="0" lvl="0" indent="-234950" algn="just" rtl="0">
                        <a:lnSpc>
                          <a:spcPct val="107000"/>
                        </a:lnSpc>
                        <a:spcBef>
                          <a:spcPts val="0"/>
                        </a:spcBef>
                        <a:spcAft>
                          <a:spcPts val="0"/>
                        </a:spcAft>
                        <a:buNone/>
                      </a:pPr>
                      <a:r>
                        <a:rPr lang="en-US" sz="1100" b="1">
                          <a:solidFill>
                            <a:srgbClr val="1F3864"/>
                          </a:solidFill>
                          <a:latin typeface="Arial"/>
                          <a:ea typeface="Arial"/>
                          <a:cs typeface="Arial"/>
                          <a:sym typeface="Arial"/>
                        </a:rPr>
                        <a:t>Disbursement Voucher</a:t>
                      </a:r>
                      <a:endParaRPr sz="1100" b="1">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None/>
                      </a:pPr>
                      <a:r>
                        <a:rPr lang="en-US" sz="1100" b="1">
                          <a:solidFill>
                            <a:srgbClr val="1F3864"/>
                          </a:solidFill>
                          <a:latin typeface="Arial"/>
                          <a:ea typeface="Arial"/>
                          <a:cs typeface="Arial"/>
                          <a:sym typeface="Arial"/>
                        </a:rPr>
                        <a:t>Bureau Accounting Division</a:t>
                      </a:r>
                      <a:endParaRPr sz="1100" b="1">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04250">
                <a:tc gridSpan="2">
                  <a:txBody>
                    <a:bodyPr/>
                    <a:lstStyle/>
                    <a:p>
                      <a:pPr marL="234950" marR="0" lvl="0" indent="-234950" algn="just" rtl="0">
                        <a:lnSpc>
                          <a:spcPct val="107000"/>
                        </a:lnSpc>
                        <a:spcBef>
                          <a:spcPts val="0"/>
                        </a:spcBef>
                        <a:spcAft>
                          <a:spcPts val="0"/>
                        </a:spcAft>
                        <a:buNone/>
                      </a:pPr>
                      <a:r>
                        <a:rPr lang="en-US" sz="1100" b="1" dirty="0">
                          <a:solidFill>
                            <a:srgbClr val="1F3864"/>
                          </a:solidFill>
                          <a:latin typeface="Arial"/>
                          <a:ea typeface="Arial"/>
                          <a:cs typeface="Arial"/>
                          <a:sym typeface="Arial"/>
                        </a:rPr>
                        <a:t>List of Accountable Public Officials and Employees-Auto Debit Advise (LDDAP-ADA)</a:t>
                      </a:r>
                      <a:endParaRPr sz="1100" b="1" dirty="0">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None/>
                      </a:pPr>
                      <a:r>
                        <a:rPr lang="en-US" sz="1100" b="1" dirty="0">
                          <a:solidFill>
                            <a:srgbClr val="1F3864"/>
                          </a:solidFill>
                          <a:latin typeface="Arial"/>
                          <a:ea typeface="Arial"/>
                          <a:cs typeface="Arial"/>
                          <a:sym typeface="Arial"/>
                        </a:rPr>
                        <a:t>Bureau Accounting Division</a:t>
                      </a:r>
                      <a:endParaRPr sz="1100" b="1" dirty="0">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186225">
                <a:tc>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CLIENT STEPS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AGENCY ACTIONS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FEES TO BE PAID</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PROCESSING TIME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PERSON RESPONSIBLE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11"/>
                  </a:ext>
                </a:extLst>
              </a:tr>
              <a:tr h="865125">
                <a:tc>
                  <a:txBody>
                    <a:bodyPr/>
                    <a:lstStyle/>
                    <a:p>
                      <a:pPr marL="0" marR="0" lvl="0" indent="0" algn="just"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 Prepares and submits complete Fidelity Bond requirement. Obligation Request and Status (ORS), Disbursement Voucher (DV) with supporting documents to BAD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800"/>
                        </a:spcBef>
                        <a:spcAft>
                          <a:spcPts val="0"/>
                        </a:spcAft>
                        <a:buClr>
                          <a:srgbClr val="000000"/>
                        </a:buClr>
                        <a:buSzPts val="1200"/>
                        <a:buFont typeface="Arial"/>
                        <a:buNone/>
                      </a:pPr>
                      <a:r>
                        <a:rPr lang="en-US" sz="1100" b="1">
                          <a:solidFill>
                            <a:srgbClr val="1F3864"/>
                          </a:solidFill>
                          <a:latin typeface="Arial"/>
                          <a:ea typeface="Arial"/>
                          <a:cs typeface="Arial"/>
                          <a:sym typeface="Arial"/>
                        </a:rPr>
                        <a:t>1.1 Receive/ review/ checks the completeness and correctness of documents.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20 m</a:t>
                      </a:r>
                      <a:r>
                        <a:rPr lang="en-US" sz="1100" b="1" u="none" strike="noStrike" cap="none">
                          <a:solidFill>
                            <a:srgbClr val="1F3864"/>
                          </a:solidFill>
                          <a:latin typeface="Arial"/>
                          <a:ea typeface="Arial"/>
                          <a:cs typeface="Arial"/>
                          <a:sym typeface="Arial"/>
                        </a:rPr>
                        <a:t>inutes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100" b="1" i="1">
                          <a:solidFill>
                            <a:srgbClr val="1F3864"/>
                          </a:solidFill>
                          <a:latin typeface="Arial"/>
                          <a:ea typeface="Arial"/>
                          <a:cs typeface="Arial"/>
                          <a:sym typeface="Arial"/>
                        </a:rPr>
                        <a:t>Administrative Officer III</a:t>
                      </a:r>
                      <a:r>
                        <a:rPr lang="en-US" sz="1100" b="1">
                          <a:solidFill>
                            <a:srgbClr val="1F3864"/>
                          </a:solidFill>
                          <a:latin typeface="Arial"/>
                          <a:ea typeface="Arial"/>
                          <a:cs typeface="Arial"/>
                          <a:sym typeface="Arial"/>
                        </a:rPr>
                        <a:t> </a:t>
                      </a: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200"/>
                        <a:buFont typeface="Arial"/>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200"/>
                        <a:buFont typeface="Arial"/>
                        <a:buNone/>
                      </a:pPr>
                      <a:r>
                        <a:rPr lang="en-US" sz="1100" b="1">
                          <a:solidFill>
                            <a:srgbClr val="1F3864"/>
                          </a:solidFill>
                          <a:latin typeface="Arial"/>
                          <a:ea typeface="Arial"/>
                          <a:cs typeface="Arial"/>
                          <a:sym typeface="Arial"/>
                        </a:rPr>
                        <a:t>Bureau Accounting Division</a:t>
                      </a:r>
                      <a:endParaRPr sz="1100" b="1" i="0"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854200">
                <a:tc>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1.2 Forward/ prepare the document to BTr NCR for evaluation and request Authority to Accept Payment (ATAP).</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 day, 30 minutes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chemeClr val="dk1"/>
                        </a:buClr>
                        <a:buSzPts val="1100"/>
                        <a:buFont typeface="Arial"/>
                        <a:buNone/>
                      </a:pPr>
                      <a:r>
                        <a:rPr lang="en-US" sz="1100" b="1" i="1">
                          <a:solidFill>
                            <a:srgbClr val="1F3864"/>
                          </a:solidFill>
                          <a:latin typeface="Arial"/>
                          <a:ea typeface="Arial"/>
                          <a:cs typeface="Arial"/>
                          <a:sym typeface="Arial"/>
                        </a:rPr>
                        <a:t>Administrative Officer III </a:t>
                      </a:r>
                      <a:endParaRPr sz="11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chemeClr val="dk1"/>
                        </a:buClr>
                        <a:buSzPts val="1100"/>
                        <a:buFont typeface="Arial"/>
                        <a:buNone/>
                      </a:pPr>
                      <a:r>
                        <a:rPr lang="en-US" sz="1100" b="1">
                          <a:solidFill>
                            <a:srgbClr val="1F3864"/>
                          </a:solidFill>
                          <a:latin typeface="Arial"/>
                          <a:ea typeface="Arial"/>
                          <a:cs typeface="Arial"/>
                          <a:sym typeface="Arial"/>
                        </a:rPr>
                        <a:t>Bureau Accounting Division </a:t>
                      </a:r>
                      <a:endParaRPr sz="11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385500">
                <a:tc>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1.3 Sign the ORS/DV for payment.</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15 minutes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i="1" u="none" strike="noStrike" cap="none">
                          <a:solidFill>
                            <a:srgbClr val="1F3864"/>
                          </a:solidFill>
                          <a:latin typeface="Arial"/>
                          <a:ea typeface="Arial"/>
                          <a:cs typeface="Arial"/>
                          <a:sym typeface="Arial"/>
                        </a:rPr>
                        <a:t> Chief Treasury Operations Officer II </a:t>
                      </a:r>
                      <a:endParaRPr sz="11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100" b="1" i="1" u="none" strike="noStrike" cap="none">
                          <a:solidFill>
                            <a:srgbClr val="1F3864"/>
                          </a:solidFill>
                          <a:latin typeface="Arial"/>
                          <a:ea typeface="Arial"/>
                          <a:cs typeface="Arial"/>
                          <a:sym typeface="Arial"/>
                        </a:rPr>
                        <a:t>Bureau Accounting Division </a:t>
                      </a:r>
                      <a:endParaRPr sz="11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385500">
                <a:tc>
                  <a:txBody>
                    <a:bodyPr/>
                    <a:lstStyle/>
                    <a:p>
                      <a:pPr marL="0" marR="0" lvl="0" indent="0" algn="l" rtl="0">
                        <a:lnSpc>
                          <a:spcPct val="107000"/>
                        </a:lnSpc>
                        <a:spcBef>
                          <a:spcPts val="0"/>
                        </a:spcBef>
                        <a:spcAft>
                          <a:spcPts val="0"/>
                        </a:spcAft>
                        <a:buNone/>
                      </a:pP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100" b="1">
                          <a:solidFill>
                            <a:srgbClr val="1F3864"/>
                          </a:solidFill>
                          <a:latin typeface="Arial"/>
                          <a:ea typeface="Arial"/>
                          <a:cs typeface="Arial"/>
                          <a:sym typeface="Arial"/>
                        </a:rPr>
                        <a:t>1.4 Prepare LDDAP-ADA and transmit to signatories.</a:t>
                      </a:r>
                      <a:endParaRPr sz="11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100" b="1">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100" b="1">
                          <a:solidFill>
                            <a:srgbClr val="1F3864"/>
                          </a:solidFill>
                          <a:latin typeface="Arial"/>
                          <a:ea typeface="Arial"/>
                          <a:cs typeface="Arial"/>
                          <a:sym typeface="Arial"/>
                        </a:rPr>
                        <a:t>2 days</a:t>
                      </a:r>
                      <a:endParaRPr sz="11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100" b="1" i="1" dirty="0">
                          <a:solidFill>
                            <a:srgbClr val="1F3864"/>
                          </a:solidFill>
                          <a:latin typeface="Arial"/>
                          <a:ea typeface="Arial"/>
                          <a:cs typeface="Arial"/>
                          <a:sym typeface="Arial"/>
                        </a:rPr>
                        <a:t>Accountant II </a:t>
                      </a:r>
                      <a:endParaRPr sz="1100" b="1" i="1" dirty="0">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100" b="1" i="1" dirty="0">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r>
                        <a:rPr lang="en-US" sz="1100" b="1" dirty="0">
                          <a:solidFill>
                            <a:srgbClr val="1F3864"/>
                          </a:solidFill>
                          <a:latin typeface="Arial"/>
                          <a:ea typeface="Arial"/>
                          <a:cs typeface="Arial"/>
                          <a:sym typeface="Arial"/>
                        </a:rPr>
                        <a:t>Bureau Accounting Division </a:t>
                      </a:r>
                      <a:endParaRPr sz="1100" b="1" u="none" strike="noStrike" cap="none"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bl>
          </a:graphicData>
        </a:graphic>
      </p:graphicFrame>
      <p:sp>
        <p:nvSpPr>
          <p:cNvPr id="506" name="Google Shape;506;p33"/>
          <p:cNvSpPr txBox="1"/>
          <p:nvPr/>
        </p:nvSpPr>
        <p:spPr>
          <a:xfrm>
            <a:off x="539925" y="725988"/>
            <a:ext cx="1116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100" b="1">
                <a:solidFill>
                  <a:srgbClr val="1F3864"/>
                </a:solidFill>
              </a:rPr>
              <a:t>The payment of Fidelity Bond Premium complies with laws governing the Fidelity Bonding of Accountable Public Officers, pursuant to the Public Bonding Law (Section 313 - 315, Chapter 15, Revised Administrative Code of 1917).</a:t>
            </a:r>
            <a:endParaRPr sz="1100" b="1" i="0" u="none" strike="noStrike" cap="none">
              <a:solidFill>
                <a:srgbClr val="1F3864"/>
              </a:solidFill>
              <a:latin typeface="Arial"/>
              <a:ea typeface="Arial"/>
              <a:cs typeface="Arial"/>
              <a:sym typeface="Arial"/>
            </a:endParaRPr>
          </a:p>
        </p:txBody>
      </p:sp>
      <p:sp>
        <p:nvSpPr>
          <p:cNvPr id="507" name="Google Shape;507;p33"/>
          <p:cNvSpPr txBox="1"/>
          <p:nvPr/>
        </p:nvSpPr>
        <p:spPr>
          <a:xfrm>
            <a:off x="0"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SzPts val="2000"/>
              <a:buFont typeface="Arial"/>
              <a:buNone/>
            </a:pPr>
            <a:r>
              <a:rPr lang="en-US" sz="2000" b="1">
                <a:solidFill>
                  <a:srgbClr val="FEE599"/>
                </a:solidFill>
              </a:rPr>
              <a:t>9. Payment of Fidelity Bond Premium of Bonded BTr-Officials/ Employees</a:t>
            </a:r>
            <a:endParaRPr sz="2000" b="1">
              <a:solidFill>
                <a:srgbClr val="FEE599"/>
              </a:solidFill>
            </a:endParaRPr>
          </a:p>
          <a:p>
            <a:pPr marL="457200" marR="0" lvl="1" indent="0" algn="l" rtl="0">
              <a:lnSpc>
                <a:spcPct val="100000"/>
              </a:lnSpc>
              <a:spcBef>
                <a:spcPts val="0"/>
              </a:spcBef>
              <a:spcAft>
                <a:spcPts val="0"/>
              </a:spcAft>
              <a:buClr>
                <a:srgbClr val="000000"/>
              </a:buClr>
              <a:buSzPts val="2000"/>
              <a:buFont typeface="Arial"/>
              <a:buNone/>
            </a:pPr>
            <a:endParaRPr sz="2000" b="1">
              <a:solidFill>
                <a:srgbClr val="FEE599"/>
              </a:solidFill>
            </a:endParaRPr>
          </a:p>
        </p:txBody>
      </p:sp>
      <p:pic>
        <p:nvPicPr>
          <p:cNvPr id="508" name="Google Shape;508;p33"/>
          <p:cNvPicPr preferRelativeResize="0"/>
          <p:nvPr/>
        </p:nvPicPr>
        <p:blipFill rotWithShape="1">
          <a:blip r:embed="rId3">
            <a:alphaModFix/>
          </a:blip>
          <a:srcRect/>
          <a:stretch/>
        </p:blipFill>
        <p:spPr>
          <a:xfrm>
            <a:off x="11067921" y="45726"/>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graphicFrame>
        <p:nvGraphicFramePr>
          <p:cNvPr id="513" name="Google Shape;513;p34"/>
          <p:cNvGraphicFramePr/>
          <p:nvPr/>
        </p:nvGraphicFramePr>
        <p:xfrm>
          <a:off x="600500" y="1421469"/>
          <a:ext cx="11166400" cy="266810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524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5172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1.4 Prepare LDDAP-ADA and transmit to signatories.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2 days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chemeClr val="dk1"/>
                        </a:buClr>
                        <a:buSzPts val="1100"/>
                        <a:buFont typeface="Arial"/>
                        <a:buNone/>
                      </a:pPr>
                      <a:r>
                        <a:rPr lang="en-US" sz="1200" b="1" i="1">
                          <a:solidFill>
                            <a:srgbClr val="1F3864"/>
                          </a:solidFill>
                          <a:latin typeface="Arial"/>
                          <a:ea typeface="Arial"/>
                          <a:cs typeface="Arial"/>
                          <a:sym typeface="Arial"/>
                        </a:rPr>
                        <a:t>Accountant II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chemeClr val="dk1"/>
                        </a:buClr>
                        <a:buSzPts val="1100"/>
                        <a:buFont typeface="Arial"/>
                        <a:buNone/>
                      </a:pPr>
                      <a:r>
                        <a:rPr lang="en-US" sz="1200" b="1">
                          <a:solidFill>
                            <a:srgbClr val="1F3864"/>
                          </a:solidFill>
                          <a:latin typeface="Arial"/>
                          <a:ea typeface="Arial"/>
                          <a:cs typeface="Arial"/>
                          <a:sym typeface="Arial"/>
                        </a:rPr>
                        <a:t>Bureau Accounting Division</a:t>
                      </a:r>
                      <a:endParaRPr sz="12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35000">
                <a:tc>
                  <a:txBody>
                    <a:bodyPr/>
                    <a:lstStyle/>
                    <a:p>
                      <a:pPr marL="0" marR="0" lvl="0" indent="0" algn="l" rtl="0">
                        <a:lnSpc>
                          <a:spcPct val="107000"/>
                        </a:lnSpc>
                        <a:spcBef>
                          <a:spcPts val="0"/>
                        </a:spcBef>
                        <a:spcAft>
                          <a:spcPts val="0"/>
                        </a:spcAft>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1.5 Forward to CCD LDDAPADA and transmit to signatories.</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2 days, 15 minutes</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None/>
                      </a:pPr>
                      <a:r>
                        <a:rPr lang="en-US" sz="1200" b="1">
                          <a:solidFill>
                            <a:srgbClr val="1F3864"/>
                          </a:solidFill>
                          <a:latin typeface="Arial"/>
                          <a:ea typeface="Arial"/>
                          <a:cs typeface="Arial"/>
                          <a:sym typeface="Arial"/>
                        </a:rPr>
                        <a:t>Cash and Custodial Division</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75025">
                <a:tc>
                  <a:txBody>
                    <a:bodyPr/>
                    <a:lstStyle/>
                    <a:p>
                      <a:pPr marL="0" marR="0" lvl="0" indent="0" algn="l" rtl="0">
                        <a:lnSpc>
                          <a:spcPct val="107000"/>
                        </a:lnSpc>
                        <a:spcBef>
                          <a:spcPts val="0"/>
                        </a:spcBef>
                        <a:spcAft>
                          <a:spcPts val="0"/>
                        </a:spcAft>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1.6 Releases Confirmation Letter and distribute copies to bonded officials and employees.</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None</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5 minutes</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None/>
                      </a:pPr>
                      <a:r>
                        <a:rPr lang="en-US" sz="1200" b="1" i="1">
                          <a:solidFill>
                            <a:srgbClr val="1F3864"/>
                          </a:solidFill>
                          <a:latin typeface="Arial"/>
                          <a:ea typeface="Arial"/>
                          <a:cs typeface="Arial"/>
                          <a:sym typeface="Arial"/>
                        </a:rPr>
                        <a:t>BTr-NCR Administrative Officer III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r>
                        <a:rPr lang="en-US" sz="1200" b="1">
                          <a:solidFill>
                            <a:srgbClr val="1F3864"/>
                          </a:solidFill>
                          <a:latin typeface="Arial"/>
                          <a:ea typeface="Arial"/>
                          <a:cs typeface="Arial"/>
                          <a:sym typeface="Arial"/>
                        </a:rPr>
                        <a:t>Bureau Accounting Division </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00350">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TOTAL: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6 days, 25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14" name="Google Shape;514;p34"/>
          <p:cNvSpPr/>
          <p:nvPr/>
        </p:nvSpPr>
        <p:spPr>
          <a:xfrm>
            <a:off x="1" y="1022920"/>
            <a:ext cx="3657600" cy="338554"/>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
        <p:nvSpPr>
          <p:cNvPr id="515" name="Google Shape;515;p34"/>
          <p:cNvSpPr txBox="1"/>
          <p:nvPr/>
        </p:nvSpPr>
        <p:spPr>
          <a:xfrm>
            <a:off x="0"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SzPts val="2000"/>
              <a:buFont typeface="Arial"/>
              <a:buNone/>
            </a:pPr>
            <a:r>
              <a:rPr lang="en-US" sz="2000" b="1">
                <a:solidFill>
                  <a:srgbClr val="FEE599"/>
                </a:solidFill>
              </a:rPr>
              <a:t>9. Payment of Fidelity Bond Premium of Bonded BTr-Officials/ Employees</a:t>
            </a:r>
            <a:endParaRPr sz="2000" b="1">
              <a:solidFill>
                <a:srgbClr val="FEE599"/>
              </a:solidFill>
            </a:endParaRPr>
          </a:p>
          <a:p>
            <a:pPr marL="457200" marR="0" lvl="1" indent="0" algn="l" rtl="0">
              <a:lnSpc>
                <a:spcPct val="100000"/>
              </a:lnSpc>
              <a:spcBef>
                <a:spcPts val="0"/>
              </a:spcBef>
              <a:spcAft>
                <a:spcPts val="0"/>
              </a:spcAft>
              <a:buClr>
                <a:srgbClr val="000000"/>
              </a:buClr>
              <a:buSzPts val="2000"/>
              <a:buFont typeface="Arial"/>
              <a:buNone/>
            </a:pPr>
            <a:endParaRPr sz="2000" b="1">
              <a:solidFill>
                <a:srgbClr val="FEE599"/>
              </a:solidFill>
            </a:endParaRPr>
          </a:p>
        </p:txBody>
      </p:sp>
      <p:pic>
        <p:nvPicPr>
          <p:cNvPr id="516" name="Google Shape;516;p34"/>
          <p:cNvPicPr preferRelativeResize="0"/>
          <p:nvPr/>
        </p:nvPicPr>
        <p:blipFill rotWithShape="1">
          <a:blip r:embed="rId3">
            <a:alphaModFix/>
          </a:blip>
          <a:srcRect/>
          <a:stretch/>
        </p:blipFill>
        <p:spPr>
          <a:xfrm>
            <a:off x="11218571" y="45726"/>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5"/>
          <p:cNvSpPr txBox="1"/>
          <p:nvPr/>
        </p:nvSpPr>
        <p:spPr>
          <a:xfrm>
            <a:off x="396844" y="1891522"/>
            <a:ext cx="11163900" cy="1246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1">
                <a:solidFill>
                  <a:srgbClr val="1F3864"/>
                </a:solidFill>
              </a:rPr>
              <a:t>The National Cash Accounting Division (NCAD), as the principal record keeper of the cash accounts of the National Government, is mandated to issue Confirmation/Certification of Deposited National Collections to National Government Agencies pursuant to the Special Provisions in the General Appropriations Act and National Budget Circular which states that “the release and realignment of funds shall be supported by the necessary certifications from the Bureau of the Treasury (BTr)”.</a:t>
            </a:r>
            <a:endParaRPr sz="1500" b="1" i="0" u="none" strike="noStrike" cap="none">
              <a:solidFill>
                <a:srgbClr val="1F3864"/>
              </a:solidFill>
              <a:latin typeface="Arial"/>
              <a:ea typeface="Arial"/>
              <a:cs typeface="Arial"/>
              <a:sym typeface="Arial"/>
            </a:endParaRPr>
          </a:p>
        </p:txBody>
      </p:sp>
      <p:graphicFrame>
        <p:nvGraphicFramePr>
          <p:cNvPr id="522" name="Google Shape;522;p35"/>
          <p:cNvGraphicFramePr/>
          <p:nvPr>
            <p:extLst>
              <p:ext uri="{D42A27DB-BD31-4B8C-83A1-F6EECF244321}">
                <p14:modId xmlns:p14="http://schemas.microsoft.com/office/powerpoint/2010/main" val="3590735718"/>
              </p:ext>
            </p:extLst>
          </p:nvPr>
        </p:nvGraphicFramePr>
        <p:xfrm>
          <a:off x="478076" y="1301984"/>
          <a:ext cx="11398275" cy="5447061"/>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3107425">
                  <a:extLst>
                    <a:ext uri="{9D8B030D-6E8A-4147-A177-3AD203B41FA5}">
                      <a16:colId xmlns:a16="http://schemas.microsoft.com/office/drawing/2014/main" val="20004"/>
                    </a:ext>
                  </a:extLst>
                </a:gridCol>
              </a:tblGrid>
              <a:tr h="152400">
                <a:tc>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Office or Division:</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just"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Accounting Service – National Cash Accounting Division</a:t>
                      </a:r>
                      <a:endParaRPr sz="11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2400">
                <a:tc>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Classification:</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Highly Technical (Prior Years; One Quarter) </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2400">
                <a:tc>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Type of Transaction:</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None/>
                      </a:pPr>
                      <a:r>
                        <a:rPr lang="en-US" sz="1100" b="1">
                          <a:solidFill>
                            <a:srgbClr val="1F3864"/>
                          </a:solidFill>
                          <a:latin typeface="Arial"/>
                          <a:ea typeface="Arial"/>
                          <a:cs typeface="Arial"/>
                          <a:sym typeface="Arial"/>
                        </a:rPr>
                        <a:t>Government-to- Government</a:t>
                      </a:r>
                      <a:endParaRPr sz="11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55600">
                <a:tc>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Who may avail:</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National Government Agencies </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8125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CHECKLIST OF REQUIREMENTS</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dirty="0">
                          <a:solidFill>
                            <a:srgbClr val="1F3864"/>
                          </a:solidFill>
                          <a:latin typeface="Arial"/>
                          <a:ea typeface="Arial"/>
                          <a:cs typeface="Arial"/>
                          <a:sym typeface="Arial"/>
                        </a:rPr>
                        <a:t>WHERE TO SECURE</a:t>
                      </a:r>
                      <a:endParaRPr sz="1100" u="none" strike="noStrike" cap="none" dirty="0"/>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71750">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Request Form for Certification of Deposited National Collections (soft or hard copy, accurately and completely accomplished)</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Downloadable on the BTr Website/ Accomplishment thru Google Form/ Platform</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563475">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Schedule of Deposited Collections (soft or hard copy, comprising 1 day to 1 quarter transactions of the prior years up to July 31, 2022, with details as to date deposited and amount)</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Requesting NGAs</a:t>
                      </a:r>
                      <a:endParaRPr sz="11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594400">
                <a:tc gridSpan="2">
                  <a:txBody>
                    <a:bodyPr/>
                    <a:lstStyle/>
                    <a:p>
                      <a:pPr marL="0" marR="0" lvl="0" indent="0" algn="l" rtl="0">
                        <a:lnSpc>
                          <a:spcPct val="107000"/>
                        </a:lnSpc>
                        <a:spcBef>
                          <a:spcPts val="0"/>
                        </a:spcBef>
                        <a:spcAft>
                          <a:spcPts val="0"/>
                        </a:spcAft>
                        <a:buNone/>
                      </a:pPr>
                      <a:r>
                        <a:rPr lang="en-US" sz="1100" b="1">
                          <a:solidFill>
                            <a:srgbClr val="1F3864"/>
                          </a:solidFill>
                          <a:latin typeface="Arial"/>
                          <a:ea typeface="Arial"/>
                          <a:cs typeface="Arial"/>
                          <a:sym typeface="Arial"/>
                        </a:rPr>
                        <a:t>Additional Requirements in case of Adjustment and Further Verification Needed: 1. NGA’s Journal Entry Voucher (soft or hard copy, only required when there is a need for adjustment/ reclassification of fund) </a:t>
                      </a:r>
                      <a:endParaRPr sz="11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lvl="0" indent="0" algn="l" rtl="0">
                        <a:lnSpc>
                          <a:spcPct val="107000"/>
                        </a:lnSpc>
                        <a:spcBef>
                          <a:spcPts val="0"/>
                        </a:spcBef>
                        <a:spcAft>
                          <a:spcPts val="0"/>
                        </a:spcAft>
                        <a:buClr>
                          <a:schemeClr val="dk1"/>
                        </a:buClr>
                        <a:buSzPts val="1200"/>
                        <a:buFont typeface="Arial"/>
                        <a:buNone/>
                      </a:pPr>
                      <a:r>
                        <a:rPr lang="en-US" sz="1100" b="1">
                          <a:solidFill>
                            <a:srgbClr val="1F3864"/>
                          </a:solidFill>
                          <a:latin typeface="Arial"/>
                          <a:ea typeface="Arial"/>
                          <a:cs typeface="Arial"/>
                          <a:sym typeface="Arial"/>
                        </a:rPr>
                        <a:t>Requesting NGAs</a:t>
                      </a:r>
                      <a:endParaRPr sz="1100" b="1">
                        <a:solidFill>
                          <a:srgbClr val="1F3864"/>
                        </a:solidFill>
                      </a:endParaRPr>
                    </a:p>
                    <a:p>
                      <a:pPr marL="0" marR="0" lvl="0" indent="0" algn="l" rtl="0">
                        <a:lnSpc>
                          <a:spcPct val="107000"/>
                        </a:lnSpc>
                        <a:spcBef>
                          <a:spcPts val="0"/>
                        </a:spcBef>
                        <a:spcAft>
                          <a:spcPts val="0"/>
                        </a:spcAft>
                        <a:buNone/>
                      </a:pPr>
                      <a:endParaRPr sz="11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82025">
                <a:tc gridSpan="2">
                  <a:txBody>
                    <a:bodyPr/>
                    <a:lstStyle/>
                    <a:p>
                      <a:pPr marL="0" marR="0" lvl="0" indent="0" algn="l" rtl="0">
                        <a:lnSpc>
                          <a:spcPct val="107000"/>
                        </a:lnSpc>
                        <a:spcBef>
                          <a:spcPts val="0"/>
                        </a:spcBef>
                        <a:spcAft>
                          <a:spcPts val="0"/>
                        </a:spcAft>
                        <a:buNone/>
                      </a:pPr>
                      <a:r>
                        <a:rPr lang="en-US" sz="1100" b="1">
                          <a:solidFill>
                            <a:srgbClr val="1F3864"/>
                          </a:solidFill>
                          <a:latin typeface="Arial"/>
                          <a:ea typeface="Arial"/>
                          <a:cs typeface="Arial"/>
                          <a:sym typeface="Arial"/>
                        </a:rPr>
                        <a:t>2. Copy of Validated Deposit Slips and/ or its equivalent (soft or hard copy, only required when the deposit is not verifiable in the Abstract of National Collection/Report of Collection)</a:t>
                      </a:r>
                      <a:endParaRPr sz="11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lvl="0" indent="0" algn="l" rtl="0">
                        <a:lnSpc>
                          <a:spcPct val="107000"/>
                        </a:lnSpc>
                        <a:spcBef>
                          <a:spcPts val="0"/>
                        </a:spcBef>
                        <a:spcAft>
                          <a:spcPts val="0"/>
                        </a:spcAft>
                        <a:buClr>
                          <a:schemeClr val="dk1"/>
                        </a:buClr>
                        <a:buSzPts val="1200"/>
                        <a:buFont typeface="Arial"/>
                        <a:buNone/>
                      </a:pPr>
                      <a:r>
                        <a:rPr lang="en-US" sz="1100" b="1">
                          <a:solidFill>
                            <a:srgbClr val="1F3864"/>
                          </a:solidFill>
                          <a:latin typeface="Arial"/>
                          <a:ea typeface="Arial"/>
                          <a:cs typeface="Arial"/>
                          <a:sym typeface="Arial"/>
                        </a:rPr>
                        <a:t>Requesting NGAs</a:t>
                      </a:r>
                      <a:endParaRPr sz="1100" b="1">
                        <a:solidFill>
                          <a:srgbClr val="1F3864"/>
                        </a:solidFill>
                      </a:endParaRPr>
                    </a:p>
                    <a:p>
                      <a:pPr marL="0" marR="0" lvl="0" indent="0" algn="l" rtl="0">
                        <a:lnSpc>
                          <a:spcPct val="107000"/>
                        </a:lnSpc>
                        <a:spcBef>
                          <a:spcPts val="0"/>
                        </a:spcBef>
                        <a:spcAft>
                          <a:spcPts val="0"/>
                        </a:spcAft>
                        <a:buNone/>
                      </a:pPr>
                      <a:endParaRPr sz="11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2400">
                <a:tc>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CLIENT STEPS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AGENCY ACTIONS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FEES TO BE PAID</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PROCESSING TIME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PERSON RESPONSIBLE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52400">
                <a:tc>
                  <a:txBody>
                    <a:bodyPr/>
                    <a:lstStyle/>
                    <a:p>
                      <a:pPr marL="0" marR="0" lvl="0" indent="0" algn="just" rtl="0">
                        <a:lnSpc>
                          <a:spcPct val="107000"/>
                        </a:lnSpc>
                        <a:spcBef>
                          <a:spcPts val="0"/>
                        </a:spcBef>
                        <a:spcAft>
                          <a:spcPts val="0"/>
                        </a:spcAft>
                        <a:buNone/>
                      </a:pPr>
                      <a:r>
                        <a:rPr lang="en-US" sz="1100" b="1">
                          <a:solidFill>
                            <a:srgbClr val="1F3864"/>
                          </a:solidFill>
                          <a:latin typeface="Arial"/>
                          <a:ea typeface="Arial"/>
                          <a:cs typeface="Arial"/>
                          <a:sym typeface="Arial"/>
                        </a:rPr>
                        <a:t>1. Download Request Form (RF) from the BTr website; accurately and thoroughly accomplish the RF then submit with complete supporting documents either online submission through Google Form or hard copy to the BTrCRMD.</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800"/>
                        </a:spcBef>
                        <a:spcAft>
                          <a:spcPts val="0"/>
                        </a:spcAft>
                        <a:buClr>
                          <a:srgbClr val="000000"/>
                        </a:buClr>
                        <a:buSzPts val="1200"/>
                        <a:buFont typeface="Arial"/>
                        <a:buNone/>
                      </a:pPr>
                      <a:r>
                        <a:rPr lang="en-US" sz="1100" b="1">
                          <a:solidFill>
                            <a:srgbClr val="1F3864"/>
                          </a:solidFill>
                          <a:latin typeface="Arial"/>
                          <a:ea typeface="Arial"/>
                          <a:cs typeface="Arial"/>
                          <a:sym typeface="Arial"/>
                        </a:rPr>
                        <a:t>Receive request form and required documents thru: CRMD - Printed hard copy</a:t>
                      </a:r>
                      <a:endParaRPr sz="110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endParaRPr sz="110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100" b="1">
                          <a:solidFill>
                            <a:srgbClr val="1F3864"/>
                          </a:solidFill>
                          <a:latin typeface="Arial"/>
                          <a:ea typeface="Arial"/>
                          <a:cs typeface="Arial"/>
                          <a:sym typeface="Arial"/>
                        </a:rPr>
                        <a:t>1.1.2 Google Form – Soft copy </a:t>
                      </a:r>
                      <a:endParaRPr sz="11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10 minutes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i="1">
                          <a:solidFill>
                            <a:srgbClr val="1F3864"/>
                          </a:solidFill>
                          <a:latin typeface="Arial"/>
                          <a:ea typeface="Arial"/>
                          <a:cs typeface="Arial"/>
                          <a:sym typeface="Arial"/>
                        </a:rPr>
                        <a:t>Treasury Operations Officer I </a:t>
                      </a:r>
                      <a:endParaRPr sz="11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National Cash Accounting Division </a:t>
                      </a: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100" b="1" i="1">
                          <a:solidFill>
                            <a:srgbClr val="1F3864"/>
                          </a:solidFill>
                          <a:latin typeface="Arial"/>
                          <a:ea typeface="Arial"/>
                          <a:cs typeface="Arial"/>
                          <a:sym typeface="Arial"/>
                        </a:rPr>
                        <a:t>Administrative Assistant V </a:t>
                      </a:r>
                      <a:endParaRPr sz="11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National Cash Accounting Division </a:t>
                      </a:r>
                      <a:endParaRPr sz="11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152400">
                <a:tc>
                  <a:txBody>
                    <a:bodyPr/>
                    <a:lstStyle/>
                    <a:p>
                      <a:pPr marL="0" marR="0" lvl="0" indent="0" algn="l" rtl="0">
                        <a:lnSpc>
                          <a:spcPct val="107000"/>
                        </a:lnSpc>
                        <a:spcBef>
                          <a:spcPts val="0"/>
                        </a:spcBef>
                        <a:spcAft>
                          <a:spcPts val="0"/>
                        </a:spcAft>
                        <a:buClr>
                          <a:srgbClr val="000000"/>
                        </a:buClr>
                        <a:buSzPts val="1200"/>
                        <a:buFont typeface="Arial"/>
                        <a:buNone/>
                      </a:pP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3975" marR="0" lvl="0" indent="0" algn="l"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1.2 Assign Control Number on the request received then record in the Google Sheet for Internal External Document Control</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 </a:t>
                      </a:r>
                      <a:r>
                        <a:rPr lang="en-US" sz="1100" b="1">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5 minutes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i="1" dirty="0">
                          <a:solidFill>
                            <a:srgbClr val="1F3864"/>
                          </a:solidFill>
                          <a:latin typeface="Arial"/>
                          <a:ea typeface="Arial"/>
                          <a:cs typeface="Arial"/>
                          <a:sym typeface="Arial"/>
                        </a:rPr>
                        <a:t>Administrative Assistant V/ Treasury Operations Officer I </a:t>
                      </a:r>
                      <a:endParaRPr sz="1100" b="1" i="1" dirty="0">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00" b="1" dirty="0">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100" b="1" dirty="0">
                          <a:solidFill>
                            <a:srgbClr val="1F3864"/>
                          </a:solidFill>
                          <a:latin typeface="Arial"/>
                          <a:ea typeface="Arial"/>
                          <a:cs typeface="Arial"/>
                          <a:sym typeface="Arial"/>
                        </a:rPr>
                        <a:t>National Cash Accounting Division </a:t>
                      </a:r>
                      <a:endParaRPr sz="1100" b="1" u="none" strike="noStrike" cap="none"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523" name="Google Shape;523;p35"/>
          <p:cNvSpPr txBox="1"/>
          <p:nvPr/>
        </p:nvSpPr>
        <p:spPr>
          <a:xfrm>
            <a:off x="-12"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lvl="1" indent="0" algn="l" rtl="0">
              <a:spcBef>
                <a:spcPts val="0"/>
              </a:spcBef>
              <a:spcAft>
                <a:spcPts val="0"/>
              </a:spcAft>
              <a:buClr>
                <a:schemeClr val="dk1"/>
              </a:buClr>
              <a:buSzPts val="500"/>
              <a:buFont typeface="Arial"/>
              <a:buNone/>
            </a:pPr>
            <a:r>
              <a:rPr lang="en-US" sz="2000" b="1">
                <a:solidFill>
                  <a:srgbClr val="FEE599"/>
                </a:solidFill>
              </a:rPr>
              <a:t>         10.Issuance of Certification of Deposited National Collections</a:t>
            </a:r>
            <a:endParaRPr sz="500" b="1">
              <a:solidFill>
                <a:srgbClr val="FEE599"/>
              </a:solidFill>
            </a:endParaRPr>
          </a:p>
          <a:p>
            <a:pPr marL="457200" marR="0" lvl="1" indent="0" algn="l" rtl="0">
              <a:lnSpc>
                <a:spcPct val="100000"/>
              </a:lnSpc>
              <a:spcBef>
                <a:spcPts val="0"/>
              </a:spcBef>
              <a:spcAft>
                <a:spcPts val="0"/>
              </a:spcAft>
              <a:buClr>
                <a:srgbClr val="000000"/>
              </a:buClr>
              <a:buSzPts val="2000"/>
              <a:buFont typeface="Arial"/>
              <a:buNone/>
            </a:pPr>
            <a:endParaRPr sz="2000" b="1">
              <a:solidFill>
                <a:srgbClr val="FEE599"/>
              </a:solidFill>
            </a:endParaRPr>
          </a:p>
        </p:txBody>
      </p:sp>
      <p:pic>
        <p:nvPicPr>
          <p:cNvPr id="524" name="Google Shape;524;p35"/>
          <p:cNvPicPr preferRelativeResize="0"/>
          <p:nvPr/>
        </p:nvPicPr>
        <p:blipFill rotWithShape="1">
          <a:blip r:embed="rId3">
            <a:alphaModFix/>
          </a:blip>
          <a:srcRect/>
          <a:stretch/>
        </p:blipFill>
        <p:spPr>
          <a:xfrm>
            <a:off x="11097396" y="45726"/>
            <a:ext cx="697718" cy="616557"/>
          </a:xfrm>
          <a:prstGeom prst="rect">
            <a:avLst/>
          </a:prstGeom>
          <a:noFill/>
          <a:ln>
            <a:noFill/>
          </a:ln>
        </p:spPr>
      </p:pic>
      <p:sp>
        <p:nvSpPr>
          <p:cNvPr id="525" name="Google Shape;525;p35"/>
          <p:cNvSpPr txBox="1"/>
          <p:nvPr/>
        </p:nvSpPr>
        <p:spPr>
          <a:xfrm>
            <a:off x="396850" y="747863"/>
            <a:ext cx="111639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000" b="1">
                <a:solidFill>
                  <a:srgbClr val="1F3864"/>
                </a:solidFill>
              </a:rPr>
              <a:t>The National Cash Accounting Division (NCAD), as the principal record keeper of the cash accounts of the National Government, is mandated to issue Confirmation/Certification of Deposited National Collections to National Government Agencies pursuant to the Special Provisions in the General Appropriations Act and National Budget Circular which states that “the release and realignment of funds shall be supported by the necessary certifications from the Bureau of the Treasury (BTr)”.</a:t>
            </a:r>
            <a:endParaRPr sz="1000" b="1" i="0" u="none" strike="noStrike" cap="none">
              <a:solidFill>
                <a:srgbClr val="1F3864"/>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63"/>
        <p:cNvGrpSpPr/>
        <p:nvPr/>
      </p:nvGrpSpPr>
      <p:grpSpPr>
        <a:xfrm>
          <a:off x="0" y="0"/>
          <a:ext cx="0" cy="0"/>
          <a:chOff x="0" y="0"/>
          <a:chExt cx="0" cy="0"/>
        </a:xfrm>
      </p:grpSpPr>
      <p:sp>
        <p:nvSpPr>
          <p:cNvPr id="164" name="Google Shape;164;p4"/>
          <p:cNvSpPr/>
          <p:nvPr/>
        </p:nvSpPr>
        <p:spPr>
          <a:xfrm>
            <a:off x="491100" y="800895"/>
            <a:ext cx="632037" cy="410210"/>
          </a:xfrm>
          <a:custGeom>
            <a:avLst/>
            <a:gdLst/>
            <a:ahLst/>
            <a:cxnLst/>
            <a:rect l="l" t="t" r="r" b="b"/>
            <a:pathLst>
              <a:path w="948055" h="615314" extrusionOk="0">
                <a:moveTo>
                  <a:pt x="877760" y="61988"/>
                </a:moveTo>
                <a:lnTo>
                  <a:pt x="855954" y="59486"/>
                </a:lnTo>
                <a:lnTo>
                  <a:pt x="849731" y="58851"/>
                </a:lnTo>
                <a:lnTo>
                  <a:pt x="849731" y="84836"/>
                </a:lnTo>
                <a:lnTo>
                  <a:pt x="815174" y="468858"/>
                </a:lnTo>
                <a:lnTo>
                  <a:pt x="796671" y="467067"/>
                </a:lnTo>
                <a:lnTo>
                  <a:pt x="778738" y="465810"/>
                </a:lnTo>
                <a:lnTo>
                  <a:pt x="761326" y="465074"/>
                </a:lnTo>
                <a:lnTo>
                  <a:pt x="744410" y="464832"/>
                </a:lnTo>
                <a:lnTo>
                  <a:pt x="684479" y="468045"/>
                </a:lnTo>
                <a:lnTo>
                  <a:pt x="632231" y="476707"/>
                </a:lnTo>
                <a:lnTo>
                  <a:pt x="587451" y="489305"/>
                </a:lnTo>
                <a:lnTo>
                  <a:pt x="549948" y="504355"/>
                </a:lnTo>
                <a:lnTo>
                  <a:pt x="610501" y="467283"/>
                </a:lnTo>
                <a:lnTo>
                  <a:pt x="673150" y="440817"/>
                </a:lnTo>
                <a:lnTo>
                  <a:pt x="729119" y="423583"/>
                </a:lnTo>
                <a:lnTo>
                  <a:pt x="769581" y="414197"/>
                </a:lnTo>
                <a:lnTo>
                  <a:pt x="795743" y="409803"/>
                </a:lnTo>
                <a:lnTo>
                  <a:pt x="824484" y="107073"/>
                </a:lnTo>
                <a:lnTo>
                  <a:pt x="826820" y="82753"/>
                </a:lnTo>
                <a:lnTo>
                  <a:pt x="841781" y="83959"/>
                </a:lnTo>
                <a:lnTo>
                  <a:pt x="849731" y="84836"/>
                </a:lnTo>
                <a:lnTo>
                  <a:pt x="849731" y="58851"/>
                </a:lnTo>
                <a:lnTo>
                  <a:pt x="846836" y="58547"/>
                </a:lnTo>
                <a:lnTo>
                  <a:pt x="837933" y="57734"/>
                </a:lnTo>
                <a:lnTo>
                  <a:pt x="829259" y="57073"/>
                </a:lnTo>
                <a:lnTo>
                  <a:pt x="832129" y="26708"/>
                </a:lnTo>
                <a:lnTo>
                  <a:pt x="834656" y="0"/>
                </a:lnTo>
                <a:lnTo>
                  <a:pt x="820089" y="330"/>
                </a:lnTo>
                <a:lnTo>
                  <a:pt x="806183" y="1320"/>
                </a:lnTo>
                <a:lnTo>
                  <a:pt x="806183" y="26708"/>
                </a:lnTo>
                <a:lnTo>
                  <a:pt x="771956" y="387438"/>
                </a:lnTo>
                <a:lnTo>
                  <a:pt x="711187" y="401408"/>
                </a:lnTo>
                <a:lnTo>
                  <a:pt x="667677" y="414985"/>
                </a:lnTo>
                <a:lnTo>
                  <a:pt x="620026" y="433819"/>
                </a:lnTo>
                <a:lnTo>
                  <a:pt x="571728" y="458558"/>
                </a:lnTo>
                <a:lnTo>
                  <a:pt x="526249" y="489864"/>
                </a:lnTo>
                <a:lnTo>
                  <a:pt x="487070" y="528370"/>
                </a:lnTo>
                <a:lnTo>
                  <a:pt x="487070" y="165214"/>
                </a:lnTo>
                <a:lnTo>
                  <a:pt x="498817" y="151638"/>
                </a:lnTo>
                <a:lnTo>
                  <a:pt x="510298" y="140589"/>
                </a:lnTo>
                <a:lnTo>
                  <a:pt x="519938" y="131305"/>
                </a:lnTo>
                <a:lnTo>
                  <a:pt x="551002" y="107073"/>
                </a:lnTo>
                <a:lnTo>
                  <a:pt x="592556" y="81800"/>
                </a:lnTo>
                <a:lnTo>
                  <a:pt x="634301" y="62484"/>
                </a:lnTo>
                <a:lnTo>
                  <a:pt x="683615" y="45859"/>
                </a:lnTo>
                <a:lnTo>
                  <a:pt x="740803" y="33426"/>
                </a:lnTo>
                <a:lnTo>
                  <a:pt x="806183" y="26708"/>
                </a:lnTo>
                <a:lnTo>
                  <a:pt x="806183" y="1320"/>
                </a:lnTo>
                <a:lnTo>
                  <a:pt x="759764" y="4622"/>
                </a:lnTo>
                <a:lnTo>
                  <a:pt x="705726" y="13563"/>
                </a:lnTo>
                <a:lnTo>
                  <a:pt x="657745" y="26212"/>
                </a:lnTo>
                <a:lnTo>
                  <a:pt x="615607" y="41668"/>
                </a:lnTo>
                <a:lnTo>
                  <a:pt x="579094" y="58978"/>
                </a:lnTo>
                <a:lnTo>
                  <a:pt x="522376" y="95250"/>
                </a:lnTo>
                <a:lnTo>
                  <a:pt x="485482" y="127812"/>
                </a:lnTo>
                <a:lnTo>
                  <a:pt x="473773" y="140589"/>
                </a:lnTo>
                <a:lnTo>
                  <a:pt x="461949" y="127812"/>
                </a:lnTo>
                <a:lnTo>
                  <a:pt x="460362" y="126301"/>
                </a:lnTo>
                <a:lnTo>
                  <a:pt x="460362" y="165214"/>
                </a:lnTo>
                <a:lnTo>
                  <a:pt x="460362" y="528370"/>
                </a:lnTo>
                <a:lnTo>
                  <a:pt x="435927" y="504355"/>
                </a:lnTo>
                <a:lnTo>
                  <a:pt x="421182" y="489864"/>
                </a:lnTo>
                <a:lnTo>
                  <a:pt x="397484" y="473557"/>
                </a:lnTo>
                <a:lnTo>
                  <a:pt x="397484" y="504355"/>
                </a:lnTo>
                <a:lnTo>
                  <a:pt x="364045" y="490943"/>
                </a:lnTo>
                <a:lnTo>
                  <a:pt x="359968" y="489305"/>
                </a:lnTo>
                <a:lnTo>
                  <a:pt x="315201" y="476707"/>
                </a:lnTo>
                <a:lnTo>
                  <a:pt x="267830" y="468858"/>
                </a:lnTo>
                <a:lnTo>
                  <a:pt x="262953" y="468045"/>
                </a:lnTo>
                <a:lnTo>
                  <a:pt x="203022" y="464832"/>
                </a:lnTo>
                <a:lnTo>
                  <a:pt x="186105" y="465074"/>
                </a:lnTo>
                <a:lnTo>
                  <a:pt x="168694" y="465810"/>
                </a:lnTo>
                <a:lnTo>
                  <a:pt x="150761" y="467067"/>
                </a:lnTo>
                <a:lnTo>
                  <a:pt x="132257" y="468858"/>
                </a:lnTo>
                <a:lnTo>
                  <a:pt x="97701" y="84836"/>
                </a:lnTo>
                <a:lnTo>
                  <a:pt x="105651" y="83959"/>
                </a:lnTo>
                <a:lnTo>
                  <a:pt x="120611" y="82753"/>
                </a:lnTo>
                <a:lnTo>
                  <a:pt x="122758" y="105206"/>
                </a:lnTo>
                <a:lnTo>
                  <a:pt x="151688" y="409803"/>
                </a:lnTo>
                <a:lnTo>
                  <a:pt x="161671" y="411289"/>
                </a:lnTo>
                <a:lnTo>
                  <a:pt x="218313" y="423583"/>
                </a:lnTo>
                <a:lnTo>
                  <a:pt x="274281" y="440817"/>
                </a:lnTo>
                <a:lnTo>
                  <a:pt x="336931" y="467283"/>
                </a:lnTo>
                <a:lnTo>
                  <a:pt x="397484" y="504355"/>
                </a:lnTo>
                <a:lnTo>
                  <a:pt x="397484" y="473557"/>
                </a:lnTo>
                <a:lnTo>
                  <a:pt x="327406" y="433819"/>
                </a:lnTo>
                <a:lnTo>
                  <a:pt x="279755" y="414985"/>
                </a:lnTo>
                <a:lnTo>
                  <a:pt x="236232" y="401408"/>
                </a:lnTo>
                <a:lnTo>
                  <a:pt x="175475" y="387438"/>
                </a:lnTo>
                <a:lnTo>
                  <a:pt x="146596" y="82753"/>
                </a:lnTo>
                <a:lnTo>
                  <a:pt x="141249" y="26708"/>
                </a:lnTo>
                <a:lnTo>
                  <a:pt x="206616" y="33426"/>
                </a:lnTo>
                <a:lnTo>
                  <a:pt x="263817" y="45859"/>
                </a:lnTo>
                <a:lnTo>
                  <a:pt x="313131" y="62484"/>
                </a:lnTo>
                <a:lnTo>
                  <a:pt x="354876" y="81800"/>
                </a:lnTo>
                <a:lnTo>
                  <a:pt x="396430" y="107073"/>
                </a:lnTo>
                <a:lnTo>
                  <a:pt x="427482" y="131305"/>
                </a:lnTo>
                <a:lnTo>
                  <a:pt x="460362" y="165214"/>
                </a:lnTo>
                <a:lnTo>
                  <a:pt x="460362" y="126301"/>
                </a:lnTo>
                <a:lnTo>
                  <a:pt x="425056" y="95250"/>
                </a:lnTo>
                <a:lnTo>
                  <a:pt x="368338" y="58978"/>
                </a:lnTo>
                <a:lnTo>
                  <a:pt x="331812" y="41668"/>
                </a:lnTo>
                <a:lnTo>
                  <a:pt x="291020" y="26708"/>
                </a:lnTo>
                <a:lnTo>
                  <a:pt x="289674" y="26212"/>
                </a:lnTo>
                <a:lnTo>
                  <a:pt x="241693" y="13563"/>
                </a:lnTo>
                <a:lnTo>
                  <a:pt x="187655" y="4622"/>
                </a:lnTo>
                <a:lnTo>
                  <a:pt x="127342" y="330"/>
                </a:lnTo>
                <a:lnTo>
                  <a:pt x="112776" y="0"/>
                </a:lnTo>
                <a:lnTo>
                  <a:pt x="118173" y="57073"/>
                </a:lnTo>
                <a:lnTo>
                  <a:pt x="109499" y="57734"/>
                </a:lnTo>
                <a:lnTo>
                  <a:pt x="100596" y="58547"/>
                </a:lnTo>
                <a:lnTo>
                  <a:pt x="91465" y="59486"/>
                </a:lnTo>
                <a:lnTo>
                  <a:pt x="69659" y="61988"/>
                </a:lnTo>
                <a:lnTo>
                  <a:pt x="108902" y="497890"/>
                </a:lnTo>
                <a:lnTo>
                  <a:pt x="122262" y="496189"/>
                </a:lnTo>
                <a:lnTo>
                  <a:pt x="187121" y="490943"/>
                </a:lnTo>
                <a:lnTo>
                  <a:pt x="244703" y="492417"/>
                </a:lnTo>
                <a:lnTo>
                  <a:pt x="295173" y="499211"/>
                </a:lnTo>
                <a:lnTo>
                  <a:pt x="338696" y="509917"/>
                </a:lnTo>
                <a:lnTo>
                  <a:pt x="377063" y="523887"/>
                </a:lnTo>
                <a:lnTo>
                  <a:pt x="421741" y="547141"/>
                </a:lnTo>
                <a:lnTo>
                  <a:pt x="439381" y="559104"/>
                </a:lnTo>
                <a:lnTo>
                  <a:pt x="508038" y="559104"/>
                </a:lnTo>
                <a:lnTo>
                  <a:pt x="551091" y="532892"/>
                </a:lnTo>
                <a:lnTo>
                  <a:pt x="560628" y="528370"/>
                </a:lnTo>
                <a:lnTo>
                  <a:pt x="566115" y="525767"/>
                </a:lnTo>
                <a:lnTo>
                  <a:pt x="608723" y="509917"/>
                </a:lnTo>
                <a:lnTo>
                  <a:pt x="652259" y="499211"/>
                </a:lnTo>
                <a:lnTo>
                  <a:pt x="702729" y="492417"/>
                </a:lnTo>
                <a:lnTo>
                  <a:pt x="760310" y="490943"/>
                </a:lnTo>
                <a:lnTo>
                  <a:pt x="825169" y="496189"/>
                </a:lnTo>
                <a:lnTo>
                  <a:pt x="838517" y="497890"/>
                </a:lnTo>
                <a:lnTo>
                  <a:pt x="839152" y="490943"/>
                </a:lnTo>
                <a:lnTo>
                  <a:pt x="841133" y="468858"/>
                </a:lnTo>
                <a:lnTo>
                  <a:pt x="875906" y="82753"/>
                </a:lnTo>
                <a:lnTo>
                  <a:pt x="877760" y="61988"/>
                </a:lnTo>
                <a:close/>
              </a:path>
              <a:path w="948055" h="615314" extrusionOk="0">
                <a:moveTo>
                  <a:pt x="947432" y="106311"/>
                </a:moveTo>
                <a:lnTo>
                  <a:pt x="891133" y="106311"/>
                </a:lnTo>
                <a:lnTo>
                  <a:pt x="890955" y="107911"/>
                </a:lnTo>
                <a:lnTo>
                  <a:pt x="855637" y="499440"/>
                </a:lnTo>
                <a:lnTo>
                  <a:pt x="854087" y="517271"/>
                </a:lnTo>
                <a:lnTo>
                  <a:pt x="836256" y="514946"/>
                </a:lnTo>
                <a:lnTo>
                  <a:pt x="783463" y="509282"/>
                </a:lnTo>
                <a:lnTo>
                  <a:pt x="745185" y="507936"/>
                </a:lnTo>
                <a:lnTo>
                  <a:pt x="678434" y="512368"/>
                </a:lnTo>
                <a:lnTo>
                  <a:pt x="622693" y="523836"/>
                </a:lnTo>
                <a:lnTo>
                  <a:pt x="577634" y="539584"/>
                </a:lnTo>
                <a:lnTo>
                  <a:pt x="542937" y="556882"/>
                </a:lnTo>
                <a:lnTo>
                  <a:pt x="518261" y="572960"/>
                </a:lnTo>
                <a:lnTo>
                  <a:pt x="473773" y="576326"/>
                </a:lnTo>
                <a:lnTo>
                  <a:pt x="429171" y="572960"/>
                </a:lnTo>
                <a:lnTo>
                  <a:pt x="404495" y="556882"/>
                </a:lnTo>
                <a:lnTo>
                  <a:pt x="369785" y="539584"/>
                </a:lnTo>
                <a:lnTo>
                  <a:pt x="324739" y="523836"/>
                </a:lnTo>
                <a:lnTo>
                  <a:pt x="268998" y="512368"/>
                </a:lnTo>
                <a:lnTo>
                  <a:pt x="202247" y="507936"/>
                </a:lnTo>
                <a:lnTo>
                  <a:pt x="183286" y="508279"/>
                </a:lnTo>
                <a:lnTo>
                  <a:pt x="163957" y="509282"/>
                </a:lnTo>
                <a:lnTo>
                  <a:pt x="144335" y="510921"/>
                </a:lnTo>
                <a:lnTo>
                  <a:pt x="124472" y="513181"/>
                </a:lnTo>
                <a:lnTo>
                  <a:pt x="111163" y="514946"/>
                </a:lnTo>
                <a:lnTo>
                  <a:pt x="93345" y="517271"/>
                </a:lnTo>
                <a:lnTo>
                  <a:pt x="91795" y="499440"/>
                </a:lnTo>
                <a:lnTo>
                  <a:pt x="56464" y="107911"/>
                </a:lnTo>
                <a:lnTo>
                  <a:pt x="56299" y="106311"/>
                </a:lnTo>
                <a:lnTo>
                  <a:pt x="0" y="106311"/>
                </a:lnTo>
                <a:lnTo>
                  <a:pt x="57404" y="549719"/>
                </a:lnTo>
                <a:lnTo>
                  <a:pt x="435851" y="615137"/>
                </a:lnTo>
                <a:lnTo>
                  <a:pt x="511581" y="615137"/>
                </a:lnTo>
                <a:lnTo>
                  <a:pt x="890016" y="549719"/>
                </a:lnTo>
                <a:lnTo>
                  <a:pt x="947432" y="106311"/>
                </a:lnTo>
                <a:close/>
              </a:path>
            </a:pathLst>
          </a:custGeom>
          <a:solidFill>
            <a:srgbClr val="004A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4"/>
          <p:cNvSpPr/>
          <p:nvPr/>
        </p:nvSpPr>
        <p:spPr>
          <a:xfrm>
            <a:off x="577105" y="1933125"/>
            <a:ext cx="414113" cy="414114"/>
          </a:xfrm>
          <a:custGeom>
            <a:avLst/>
            <a:gdLst/>
            <a:ahLst/>
            <a:cxnLst/>
            <a:rect l="l" t="t" r="r" b="b"/>
            <a:pathLst>
              <a:path w="620394" h="620395" extrusionOk="0">
                <a:moveTo>
                  <a:pt x="465010" y="400532"/>
                </a:moveTo>
                <a:lnTo>
                  <a:pt x="325501" y="317754"/>
                </a:lnTo>
                <a:lnTo>
                  <a:pt x="325501" y="155003"/>
                </a:lnTo>
                <a:lnTo>
                  <a:pt x="279006" y="155003"/>
                </a:lnTo>
                <a:lnTo>
                  <a:pt x="279006" y="341007"/>
                </a:lnTo>
                <a:lnTo>
                  <a:pt x="441604" y="438658"/>
                </a:lnTo>
                <a:lnTo>
                  <a:pt x="465010" y="400532"/>
                </a:lnTo>
                <a:close/>
              </a:path>
              <a:path w="620394" h="620395" extrusionOk="0">
                <a:moveTo>
                  <a:pt x="620014" y="310007"/>
                </a:moveTo>
                <a:lnTo>
                  <a:pt x="616648" y="264172"/>
                </a:lnTo>
                <a:lnTo>
                  <a:pt x="606882" y="220446"/>
                </a:lnTo>
                <a:lnTo>
                  <a:pt x="591185" y="179285"/>
                </a:lnTo>
                <a:lnTo>
                  <a:pt x="570039" y="141173"/>
                </a:lnTo>
                <a:lnTo>
                  <a:pt x="558012" y="125247"/>
                </a:lnTo>
                <a:lnTo>
                  <a:pt x="558012" y="310007"/>
                </a:lnTo>
                <a:lnTo>
                  <a:pt x="552970" y="360006"/>
                </a:lnTo>
                <a:lnTo>
                  <a:pt x="538530" y="406565"/>
                </a:lnTo>
                <a:lnTo>
                  <a:pt x="515670" y="448691"/>
                </a:lnTo>
                <a:lnTo>
                  <a:pt x="485394" y="485394"/>
                </a:lnTo>
                <a:lnTo>
                  <a:pt x="448691" y="515670"/>
                </a:lnTo>
                <a:lnTo>
                  <a:pt x="406565" y="538530"/>
                </a:lnTo>
                <a:lnTo>
                  <a:pt x="359994" y="552970"/>
                </a:lnTo>
                <a:lnTo>
                  <a:pt x="310007" y="558012"/>
                </a:lnTo>
                <a:lnTo>
                  <a:pt x="260007" y="552970"/>
                </a:lnTo>
                <a:lnTo>
                  <a:pt x="213448" y="538530"/>
                </a:lnTo>
                <a:lnTo>
                  <a:pt x="171310" y="515670"/>
                </a:lnTo>
                <a:lnTo>
                  <a:pt x="134620" y="485394"/>
                </a:lnTo>
                <a:lnTo>
                  <a:pt x="104343" y="448691"/>
                </a:lnTo>
                <a:lnTo>
                  <a:pt x="81483" y="406565"/>
                </a:lnTo>
                <a:lnTo>
                  <a:pt x="67030" y="360006"/>
                </a:lnTo>
                <a:lnTo>
                  <a:pt x="62001" y="310007"/>
                </a:lnTo>
                <a:lnTo>
                  <a:pt x="67030" y="260007"/>
                </a:lnTo>
                <a:lnTo>
                  <a:pt x="81483" y="213448"/>
                </a:lnTo>
                <a:lnTo>
                  <a:pt x="104343" y="171323"/>
                </a:lnTo>
                <a:lnTo>
                  <a:pt x="134620" y="134620"/>
                </a:lnTo>
                <a:lnTo>
                  <a:pt x="171310" y="104343"/>
                </a:lnTo>
                <a:lnTo>
                  <a:pt x="213448" y="81483"/>
                </a:lnTo>
                <a:lnTo>
                  <a:pt x="260007" y="67030"/>
                </a:lnTo>
                <a:lnTo>
                  <a:pt x="310007" y="62001"/>
                </a:lnTo>
                <a:lnTo>
                  <a:pt x="359994" y="67030"/>
                </a:lnTo>
                <a:lnTo>
                  <a:pt x="406565" y="81483"/>
                </a:lnTo>
                <a:lnTo>
                  <a:pt x="448691" y="104343"/>
                </a:lnTo>
                <a:lnTo>
                  <a:pt x="485394" y="134620"/>
                </a:lnTo>
                <a:lnTo>
                  <a:pt x="515670" y="171323"/>
                </a:lnTo>
                <a:lnTo>
                  <a:pt x="538530" y="213448"/>
                </a:lnTo>
                <a:lnTo>
                  <a:pt x="552970" y="260007"/>
                </a:lnTo>
                <a:lnTo>
                  <a:pt x="558012" y="310007"/>
                </a:lnTo>
                <a:lnTo>
                  <a:pt x="558012" y="125247"/>
                </a:lnTo>
                <a:lnTo>
                  <a:pt x="543928" y="106591"/>
                </a:lnTo>
                <a:lnTo>
                  <a:pt x="513334" y="76009"/>
                </a:lnTo>
                <a:lnTo>
                  <a:pt x="494741" y="62001"/>
                </a:lnTo>
                <a:lnTo>
                  <a:pt x="478726" y="49923"/>
                </a:lnTo>
                <a:lnTo>
                  <a:pt x="440601" y="28803"/>
                </a:lnTo>
                <a:lnTo>
                  <a:pt x="399415" y="13119"/>
                </a:lnTo>
                <a:lnTo>
                  <a:pt x="355676" y="3352"/>
                </a:lnTo>
                <a:lnTo>
                  <a:pt x="309841" y="0"/>
                </a:lnTo>
                <a:lnTo>
                  <a:pt x="264020" y="3352"/>
                </a:lnTo>
                <a:lnTo>
                  <a:pt x="220306" y="13119"/>
                </a:lnTo>
                <a:lnTo>
                  <a:pt x="179158" y="28803"/>
                </a:lnTo>
                <a:lnTo>
                  <a:pt x="141058" y="49923"/>
                </a:lnTo>
                <a:lnTo>
                  <a:pt x="106502" y="76009"/>
                </a:lnTo>
                <a:lnTo>
                  <a:pt x="75946" y="106591"/>
                </a:lnTo>
                <a:lnTo>
                  <a:pt x="49872" y="141173"/>
                </a:lnTo>
                <a:lnTo>
                  <a:pt x="28765" y="179285"/>
                </a:lnTo>
                <a:lnTo>
                  <a:pt x="13106" y="220446"/>
                </a:lnTo>
                <a:lnTo>
                  <a:pt x="3352" y="264172"/>
                </a:lnTo>
                <a:lnTo>
                  <a:pt x="0" y="310007"/>
                </a:lnTo>
                <a:lnTo>
                  <a:pt x="3352" y="355828"/>
                </a:lnTo>
                <a:lnTo>
                  <a:pt x="13106" y="399567"/>
                </a:lnTo>
                <a:lnTo>
                  <a:pt x="28765" y="440728"/>
                </a:lnTo>
                <a:lnTo>
                  <a:pt x="49872" y="478840"/>
                </a:lnTo>
                <a:lnTo>
                  <a:pt x="75946" y="513422"/>
                </a:lnTo>
                <a:lnTo>
                  <a:pt x="106502" y="543991"/>
                </a:lnTo>
                <a:lnTo>
                  <a:pt x="141058" y="570090"/>
                </a:lnTo>
                <a:lnTo>
                  <a:pt x="179158" y="591210"/>
                </a:lnTo>
                <a:lnTo>
                  <a:pt x="220306" y="606894"/>
                </a:lnTo>
                <a:lnTo>
                  <a:pt x="264020" y="616648"/>
                </a:lnTo>
                <a:lnTo>
                  <a:pt x="309841" y="620014"/>
                </a:lnTo>
                <a:lnTo>
                  <a:pt x="355676" y="616648"/>
                </a:lnTo>
                <a:lnTo>
                  <a:pt x="399415" y="606894"/>
                </a:lnTo>
                <a:lnTo>
                  <a:pt x="440601" y="591210"/>
                </a:lnTo>
                <a:lnTo>
                  <a:pt x="478726" y="570090"/>
                </a:lnTo>
                <a:lnTo>
                  <a:pt x="494741" y="558012"/>
                </a:lnTo>
                <a:lnTo>
                  <a:pt x="513334" y="543991"/>
                </a:lnTo>
                <a:lnTo>
                  <a:pt x="543928" y="513422"/>
                </a:lnTo>
                <a:lnTo>
                  <a:pt x="570039" y="478840"/>
                </a:lnTo>
                <a:lnTo>
                  <a:pt x="591185" y="440728"/>
                </a:lnTo>
                <a:lnTo>
                  <a:pt x="606882" y="399567"/>
                </a:lnTo>
                <a:lnTo>
                  <a:pt x="616648" y="355828"/>
                </a:lnTo>
                <a:lnTo>
                  <a:pt x="620014" y="310007"/>
                </a:lnTo>
                <a:close/>
              </a:path>
            </a:pathLst>
          </a:custGeom>
          <a:solidFill>
            <a:srgbClr val="004A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66" name="Google Shape;166;p4"/>
          <p:cNvGrpSpPr/>
          <p:nvPr/>
        </p:nvGrpSpPr>
        <p:grpSpPr>
          <a:xfrm>
            <a:off x="4163061" y="1092318"/>
            <a:ext cx="538057" cy="488950"/>
            <a:chOff x="4163061" y="1092318"/>
            <a:chExt cx="538057" cy="488950"/>
          </a:xfrm>
        </p:grpSpPr>
        <p:sp>
          <p:nvSpPr>
            <p:cNvPr id="167" name="Google Shape;167;p4"/>
            <p:cNvSpPr/>
            <p:nvPr/>
          </p:nvSpPr>
          <p:spPr>
            <a:xfrm>
              <a:off x="4163061" y="1092318"/>
              <a:ext cx="538057" cy="488950"/>
            </a:xfrm>
            <a:custGeom>
              <a:avLst/>
              <a:gdLst/>
              <a:ahLst/>
              <a:cxnLst/>
              <a:rect l="l" t="t" r="r" b="b"/>
              <a:pathLst>
                <a:path w="807084" h="733425" extrusionOk="0">
                  <a:moveTo>
                    <a:pt x="335546" y="291960"/>
                  </a:moveTo>
                  <a:lnTo>
                    <a:pt x="332676" y="289090"/>
                  </a:lnTo>
                  <a:lnTo>
                    <a:pt x="186118" y="289090"/>
                  </a:lnTo>
                  <a:lnTo>
                    <a:pt x="183248" y="291960"/>
                  </a:lnTo>
                  <a:lnTo>
                    <a:pt x="183248" y="299034"/>
                  </a:lnTo>
                  <a:lnTo>
                    <a:pt x="186118" y="301891"/>
                  </a:lnTo>
                  <a:lnTo>
                    <a:pt x="329133" y="301891"/>
                  </a:lnTo>
                  <a:lnTo>
                    <a:pt x="332676" y="301891"/>
                  </a:lnTo>
                  <a:lnTo>
                    <a:pt x="335546" y="299034"/>
                  </a:lnTo>
                  <a:lnTo>
                    <a:pt x="335546" y="291960"/>
                  </a:lnTo>
                  <a:close/>
                </a:path>
                <a:path w="807084" h="733425" extrusionOk="0">
                  <a:moveTo>
                    <a:pt x="607250" y="89077"/>
                  </a:moveTo>
                  <a:lnTo>
                    <a:pt x="604380" y="86207"/>
                  </a:lnTo>
                  <a:lnTo>
                    <a:pt x="594436" y="86207"/>
                  </a:lnTo>
                  <a:lnTo>
                    <a:pt x="594436" y="99021"/>
                  </a:lnTo>
                  <a:lnTo>
                    <a:pt x="594436" y="144170"/>
                  </a:lnTo>
                  <a:lnTo>
                    <a:pt x="209346" y="144170"/>
                  </a:lnTo>
                  <a:lnTo>
                    <a:pt x="209346" y="99021"/>
                  </a:lnTo>
                  <a:lnTo>
                    <a:pt x="594436" y="99021"/>
                  </a:lnTo>
                  <a:lnTo>
                    <a:pt x="594436" y="86207"/>
                  </a:lnTo>
                  <a:lnTo>
                    <a:pt x="199402" y="86207"/>
                  </a:lnTo>
                  <a:lnTo>
                    <a:pt x="196545" y="89077"/>
                  </a:lnTo>
                  <a:lnTo>
                    <a:pt x="196545" y="154114"/>
                  </a:lnTo>
                  <a:lnTo>
                    <a:pt x="199402" y="156984"/>
                  </a:lnTo>
                  <a:lnTo>
                    <a:pt x="604380" y="156984"/>
                  </a:lnTo>
                  <a:lnTo>
                    <a:pt x="607250" y="154114"/>
                  </a:lnTo>
                  <a:lnTo>
                    <a:pt x="607250" y="144170"/>
                  </a:lnTo>
                  <a:lnTo>
                    <a:pt x="607250" y="99021"/>
                  </a:lnTo>
                  <a:lnTo>
                    <a:pt x="607250" y="89077"/>
                  </a:lnTo>
                  <a:close/>
                </a:path>
                <a:path w="807084" h="733425" extrusionOk="0">
                  <a:moveTo>
                    <a:pt x="653732" y="291960"/>
                  </a:moveTo>
                  <a:lnTo>
                    <a:pt x="650875" y="289090"/>
                  </a:lnTo>
                  <a:lnTo>
                    <a:pt x="647331" y="289090"/>
                  </a:lnTo>
                  <a:lnTo>
                    <a:pt x="423062" y="289090"/>
                  </a:lnTo>
                  <a:lnTo>
                    <a:pt x="420192" y="291960"/>
                  </a:lnTo>
                  <a:lnTo>
                    <a:pt x="420192" y="299034"/>
                  </a:lnTo>
                  <a:lnTo>
                    <a:pt x="423062" y="301891"/>
                  </a:lnTo>
                  <a:lnTo>
                    <a:pt x="650875" y="301891"/>
                  </a:lnTo>
                  <a:lnTo>
                    <a:pt x="653732" y="299034"/>
                  </a:lnTo>
                  <a:lnTo>
                    <a:pt x="653732" y="291960"/>
                  </a:lnTo>
                  <a:close/>
                </a:path>
                <a:path w="807084" h="733425" extrusionOk="0">
                  <a:moveTo>
                    <a:pt x="685139" y="227965"/>
                  </a:moveTo>
                  <a:lnTo>
                    <a:pt x="682269" y="225094"/>
                  </a:lnTo>
                  <a:lnTo>
                    <a:pt x="678738" y="225094"/>
                  </a:lnTo>
                  <a:lnTo>
                    <a:pt x="139014" y="225094"/>
                  </a:lnTo>
                  <a:lnTo>
                    <a:pt x="136156" y="227965"/>
                  </a:lnTo>
                  <a:lnTo>
                    <a:pt x="136156" y="235026"/>
                  </a:lnTo>
                  <a:lnTo>
                    <a:pt x="139014" y="237896"/>
                  </a:lnTo>
                  <a:lnTo>
                    <a:pt x="682282" y="237896"/>
                  </a:lnTo>
                  <a:lnTo>
                    <a:pt x="685139" y="235026"/>
                  </a:lnTo>
                  <a:lnTo>
                    <a:pt x="685139" y="227965"/>
                  </a:lnTo>
                  <a:close/>
                </a:path>
                <a:path w="807084" h="733425" extrusionOk="0">
                  <a:moveTo>
                    <a:pt x="806958" y="43992"/>
                  </a:moveTo>
                  <a:lnTo>
                    <a:pt x="803503" y="26885"/>
                  </a:lnTo>
                  <a:lnTo>
                    <a:pt x="794143" y="13042"/>
                  </a:lnTo>
                  <a:lnTo>
                    <a:pt x="794143" y="43992"/>
                  </a:lnTo>
                  <a:lnTo>
                    <a:pt x="794143" y="500888"/>
                  </a:lnTo>
                  <a:lnTo>
                    <a:pt x="791692" y="513016"/>
                  </a:lnTo>
                  <a:lnTo>
                    <a:pt x="784999" y="522922"/>
                  </a:lnTo>
                  <a:lnTo>
                    <a:pt x="775093" y="529615"/>
                  </a:lnTo>
                  <a:lnTo>
                    <a:pt x="762965" y="532066"/>
                  </a:lnTo>
                  <a:lnTo>
                    <a:pt x="740117" y="532066"/>
                  </a:lnTo>
                  <a:lnTo>
                    <a:pt x="741222" y="525322"/>
                  </a:lnTo>
                  <a:lnTo>
                    <a:pt x="741946" y="518439"/>
                  </a:lnTo>
                  <a:lnTo>
                    <a:pt x="741946" y="507542"/>
                  </a:lnTo>
                  <a:lnTo>
                    <a:pt x="741705" y="503783"/>
                  </a:lnTo>
                  <a:lnTo>
                    <a:pt x="741375" y="500049"/>
                  </a:lnTo>
                  <a:lnTo>
                    <a:pt x="759129" y="500049"/>
                  </a:lnTo>
                  <a:lnTo>
                    <a:pt x="762000" y="497179"/>
                  </a:lnTo>
                  <a:lnTo>
                    <a:pt x="762000" y="487235"/>
                  </a:lnTo>
                  <a:lnTo>
                    <a:pt x="762000" y="57645"/>
                  </a:lnTo>
                  <a:lnTo>
                    <a:pt x="762000" y="47701"/>
                  </a:lnTo>
                  <a:lnTo>
                    <a:pt x="759129" y="44831"/>
                  </a:lnTo>
                  <a:lnTo>
                    <a:pt x="749185" y="44831"/>
                  </a:lnTo>
                  <a:lnTo>
                    <a:pt x="749185" y="57645"/>
                  </a:lnTo>
                  <a:lnTo>
                    <a:pt x="749185" y="487235"/>
                  </a:lnTo>
                  <a:lnTo>
                    <a:pt x="739584" y="487235"/>
                  </a:lnTo>
                  <a:lnTo>
                    <a:pt x="729132" y="459841"/>
                  </a:lnTo>
                  <a:lnTo>
                    <a:pt x="729132" y="511378"/>
                  </a:lnTo>
                  <a:lnTo>
                    <a:pt x="720128" y="555879"/>
                  </a:lnTo>
                  <a:lnTo>
                    <a:pt x="695579" y="592251"/>
                  </a:lnTo>
                  <a:lnTo>
                    <a:pt x="659193" y="616800"/>
                  </a:lnTo>
                  <a:lnTo>
                    <a:pt x="614692" y="625817"/>
                  </a:lnTo>
                  <a:lnTo>
                    <a:pt x="579424" y="618680"/>
                  </a:lnTo>
                  <a:lnTo>
                    <a:pt x="579424" y="633539"/>
                  </a:lnTo>
                  <a:lnTo>
                    <a:pt x="570293" y="651421"/>
                  </a:lnTo>
                  <a:lnTo>
                    <a:pt x="562864" y="669899"/>
                  </a:lnTo>
                  <a:lnTo>
                    <a:pt x="557136" y="688949"/>
                  </a:lnTo>
                  <a:lnTo>
                    <a:pt x="553161" y="708558"/>
                  </a:lnTo>
                  <a:lnTo>
                    <a:pt x="546836" y="699020"/>
                  </a:lnTo>
                  <a:lnTo>
                    <a:pt x="540004" y="690829"/>
                  </a:lnTo>
                  <a:lnTo>
                    <a:pt x="539318" y="690003"/>
                  </a:lnTo>
                  <a:lnTo>
                    <a:pt x="539026" y="689749"/>
                  </a:lnTo>
                  <a:lnTo>
                    <a:pt x="530745" y="682726"/>
                  </a:lnTo>
                  <a:lnTo>
                    <a:pt x="521322" y="678408"/>
                  </a:lnTo>
                  <a:lnTo>
                    <a:pt x="509714" y="677710"/>
                  </a:lnTo>
                  <a:lnTo>
                    <a:pt x="496951" y="680173"/>
                  </a:lnTo>
                  <a:lnTo>
                    <a:pt x="484327" y="684580"/>
                  </a:lnTo>
                  <a:lnTo>
                    <a:pt x="472998" y="689749"/>
                  </a:lnTo>
                  <a:lnTo>
                    <a:pt x="482752" y="664768"/>
                  </a:lnTo>
                  <a:lnTo>
                    <a:pt x="493928" y="640867"/>
                  </a:lnTo>
                  <a:lnTo>
                    <a:pt x="506488" y="618096"/>
                  </a:lnTo>
                  <a:lnTo>
                    <a:pt x="520382" y="596493"/>
                  </a:lnTo>
                  <a:lnTo>
                    <a:pt x="532980" y="608672"/>
                  </a:lnTo>
                  <a:lnTo>
                    <a:pt x="547141" y="619023"/>
                  </a:lnTo>
                  <a:lnTo>
                    <a:pt x="562686" y="627380"/>
                  </a:lnTo>
                  <a:lnTo>
                    <a:pt x="579424" y="633539"/>
                  </a:lnTo>
                  <a:lnTo>
                    <a:pt x="579424" y="618680"/>
                  </a:lnTo>
                  <a:lnTo>
                    <a:pt x="570191" y="616800"/>
                  </a:lnTo>
                  <a:lnTo>
                    <a:pt x="540105" y="596493"/>
                  </a:lnTo>
                  <a:lnTo>
                    <a:pt x="533819" y="592251"/>
                  </a:lnTo>
                  <a:lnTo>
                    <a:pt x="509270" y="555879"/>
                  </a:lnTo>
                  <a:lnTo>
                    <a:pt x="504444" y="532066"/>
                  </a:lnTo>
                  <a:lnTo>
                    <a:pt x="500253" y="511378"/>
                  </a:lnTo>
                  <a:lnTo>
                    <a:pt x="505142" y="487235"/>
                  </a:lnTo>
                  <a:lnTo>
                    <a:pt x="509270" y="466864"/>
                  </a:lnTo>
                  <a:lnTo>
                    <a:pt x="533819" y="430491"/>
                  </a:lnTo>
                  <a:lnTo>
                    <a:pt x="570191" y="405942"/>
                  </a:lnTo>
                  <a:lnTo>
                    <a:pt x="614692" y="396938"/>
                  </a:lnTo>
                  <a:lnTo>
                    <a:pt x="659193" y="405942"/>
                  </a:lnTo>
                  <a:lnTo>
                    <a:pt x="695579" y="430491"/>
                  </a:lnTo>
                  <a:lnTo>
                    <a:pt x="720128" y="466864"/>
                  </a:lnTo>
                  <a:lnTo>
                    <a:pt x="729132" y="511378"/>
                  </a:lnTo>
                  <a:lnTo>
                    <a:pt x="729132" y="459841"/>
                  </a:lnTo>
                  <a:lnTo>
                    <a:pt x="724001" y="446379"/>
                  </a:lnTo>
                  <a:lnTo>
                    <a:pt x="696112" y="413689"/>
                  </a:lnTo>
                  <a:lnTo>
                    <a:pt x="667258" y="396938"/>
                  </a:lnTo>
                  <a:lnTo>
                    <a:pt x="658736" y="391985"/>
                  </a:lnTo>
                  <a:lnTo>
                    <a:pt x="614692" y="384124"/>
                  </a:lnTo>
                  <a:lnTo>
                    <a:pt x="570661" y="391985"/>
                  </a:lnTo>
                  <a:lnTo>
                    <a:pt x="533285" y="413689"/>
                  </a:lnTo>
                  <a:lnTo>
                    <a:pt x="505396" y="446379"/>
                  </a:lnTo>
                  <a:lnTo>
                    <a:pt x="489813" y="487235"/>
                  </a:lnTo>
                  <a:lnTo>
                    <a:pt x="57772" y="487235"/>
                  </a:lnTo>
                  <a:lnTo>
                    <a:pt x="57772" y="57645"/>
                  </a:lnTo>
                  <a:lnTo>
                    <a:pt x="749185" y="57645"/>
                  </a:lnTo>
                  <a:lnTo>
                    <a:pt x="749185" y="44831"/>
                  </a:lnTo>
                  <a:lnTo>
                    <a:pt x="47828" y="44831"/>
                  </a:lnTo>
                  <a:lnTo>
                    <a:pt x="44958" y="47701"/>
                  </a:lnTo>
                  <a:lnTo>
                    <a:pt x="44958" y="497179"/>
                  </a:lnTo>
                  <a:lnTo>
                    <a:pt x="47828" y="500049"/>
                  </a:lnTo>
                  <a:lnTo>
                    <a:pt x="488022" y="500049"/>
                  </a:lnTo>
                  <a:lnTo>
                    <a:pt x="487692" y="503783"/>
                  </a:lnTo>
                  <a:lnTo>
                    <a:pt x="487451" y="507542"/>
                  </a:lnTo>
                  <a:lnTo>
                    <a:pt x="487451" y="518439"/>
                  </a:lnTo>
                  <a:lnTo>
                    <a:pt x="488175" y="525310"/>
                  </a:lnTo>
                  <a:lnTo>
                    <a:pt x="489280" y="532066"/>
                  </a:lnTo>
                  <a:lnTo>
                    <a:pt x="43992" y="532066"/>
                  </a:lnTo>
                  <a:lnTo>
                    <a:pt x="31877" y="529615"/>
                  </a:lnTo>
                  <a:lnTo>
                    <a:pt x="21958" y="522922"/>
                  </a:lnTo>
                  <a:lnTo>
                    <a:pt x="15265" y="513016"/>
                  </a:lnTo>
                  <a:lnTo>
                    <a:pt x="12814" y="500888"/>
                  </a:lnTo>
                  <a:lnTo>
                    <a:pt x="12814" y="43992"/>
                  </a:lnTo>
                  <a:lnTo>
                    <a:pt x="15265" y="31877"/>
                  </a:lnTo>
                  <a:lnTo>
                    <a:pt x="21958" y="21958"/>
                  </a:lnTo>
                  <a:lnTo>
                    <a:pt x="31877" y="15265"/>
                  </a:lnTo>
                  <a:lnTo>
                    <a:pt x="43992" y="12814"/>
                  </a:lnTo>
                  <a:lnTo>
                    <a:pt x="762965" y="12814"/>
                  </a:lnTo>
                  <a:lnTo>
                    <a:pt x="775093" y="15265"/>
                  </a:lnTo>
                  <a:lnTo>
                    <a:pt x="784999" y="21958"/>
                  </a:lnTo>
                  <a:lnTo>
                    <a:pt x="791692" y="31877"/>
                  </a:lnTo>
                  <a:lnTo>
                    <a:pt x="794143" y="43992"/>
                  </a:lnTo>
                  <a:lnTo>
                    <a:pt x="794143" y="13042"/>
                  </a:lnTo>
                  <a:lnTo>
                    <a:pt x="794054" y="12903"/>
                  </a:lnTo>
                  <a:lnTo>
                    <a:pt x="793927" y="12814"/>
                  </a:lnTo>
                  <a:lnTo>
                    <a:pt x="780072" y="3467"/>
                  </a:lnTo>
                  <a:lnTo>
                    <a:pt x="762965" y="0"/>
                  </a:lnTo>
                  <a:lnTo>
                    <a:pt x="43992" y="0"/>
                  </a:lnTo>
                  <a:lnTo>
                    <a:pt x="26885" y="3467"/>
                  </a:lnTo>
                  <a:lnTo>
                    <a:pt x="12903" y="12903"/>
                  </a:lnTo>
                  <a:lnTo>
                    <a:pt x="3467" y="26885"/>
                  </a:lnTo>
                  <a:lnTo>
                    <a:pt x="0" y="43992"/>
                  </a:lnTo>
                  <a:lnTo>
                    <a:pt x="0" y="500888"/>
                  </a:lnTo>
                  <a:lnTo>
                    <a:pt x="3467" y="517994"/>
                  </a:lnTo>
                  <a:lnTo>
                    <a:pt x="12903" y="531977"/>
                  </a:lnTo>
                  <a:lnTo>
                    <a:pt x="26885" y="541413"/>
                  </a:lnTo>
                  <a:lnTo>
                    <a:pt x="43992" y="544880"/>
                  </a:lnTo>
                  <a:lnTo>
                    <a:pt x="492074" y="544880"/>
                  </a:lnTo>
                  <a:lnTo>
                    <a:pt x="495630" y="555879"/>
                  </a:lnTo>
                  <a:lnTo>
                    <a:pt x="500202" y="566559"/>
                  </a:lnTo>
                  <a:lnTo>
                    <a:pt x="505663" y="576643"/>
                  </a:lnTo>
                  <a:lnTo>
                    <a:pt x="511975" y="586168"/>
                  </a:lnTo>
                  <a:lnTo>
                    <a:pt x="494880" y="612546"/>
                  </a:lnTo>
                  <a:lnTo>
                    <a:pt x="479755" y="640600"/>
                  </a:lnTo>
                  <a:lnTo>
                    <a:pt x="466636" y="670267"/>
                  </a:lnTo>
                  <a:lnTo>
                    <a:pt x="455587" y="701459"/>
                  </a:lnTo>
                  <a:lnTo>
                    <a:pt x="454787" y="704011"/>
                  </a:lnTo>
                  <a:lnTo>
                    <a:pt x="455663" y="706805"/>
                  </a:lnTo>
                  <a:lnTo>
                    <a:pt x="459917" y="710069"/>
                  </a:lnTo>
                  <a:lnTo>
                    <a:pt x="462826" y="710222"/>
                  </a:lnTo>
                  <a:lnTo>
                    <a:pt x="465099" y="708799"/>
                  </a:lnTo>
                  <a:lnTo>
                    <a:pt x="475538" y="702868"/>
                  </a:lnTo>
                  <a:lnTo>
                    <a:pt x="489966" y="696150"/>
                  </a:lnTo>
                  <a:lnTo>
                    <a:pt x="505244" y="691261"/>
                  </a:lnTo>
                  <a:lnTo>
                    <a:pt x="518236" y="690829"/>
                  </a:lnTo>
                  <a:lnTo>
                    <a:pt x="527812" y="696658"/>
                  </a:lnTo>
                  <a:lnTo>
                    <a:pt x="537146" y="707567"/>
                  </a:lnTo>
                  <a:lnTo>
                    <a:pt x="545299" y="720636"/>
                  </a:lnTo>
                  <a:lnTo>
                    <a:pt x="551307" y="732980"/>
                  </a:lnTo>
                  <a:lnTo>
                    <a:pt x="551497" y="733425"/>
                  </a:lnTo>
                  <a:lnTo>
                    <a:pt x="563460" y="733425"/>
                  </a:lnTo>
                  <a:lnTo>
                    <a:pt x="572439" y="681875"/>
                  </a:lnTo>
                  <a:lnTo>
                    <a:pt x="592543" y="636562"/>
                  </a:lnTo>
                  <a:lnTo>
                    <a:pt x="599744" y="637832"/>
                  </a:lnTo>
                  <a:lnTo>
                    <a:pt x="607136" y="638619"/>
                  </a:lnTo>
                  <a:lnTo>
                    <a:pt x="622274" y="638619"/>
                  </a:lnTo>
                  <a:lnTo>
                    <a:pt x="629653" y="637832"/>
                  </a:lnTo>
                  <a:lnTo>
                    <a:pt x="636866" y="636562"/>
                  </a:lnTo>
                  <a:lnTo>
                    <a:pt x="648309" y="658723"/>
                  </a:lnTo>
                  <a:lnTo>
                    <a:pt x="656958" y="681875"/>
                  </a:lnTo>
                  <a:lnTo>
                    <a:pt x="662800" y="705954"/>
                  </a:lnTo>
                  <a:lnTo>
                    <a:pt x="665797" y="730885"/>
                  </a:lnTo>
                  <a:lnTo>
                    <a:pt x="665949" y="733425"/>
                  </a:lnTo>
                  <a:lnTo>
                    <a:pt x="677900" y="733425"/>
                  </a:lnTo>
                  <a:lnTo>
                    <a:pt x="701598" y="696658"/>
                  </a:lnTo>
                  <a:lnTo>
                    <a:pt x="711161" y="690829"/>
                  </a:lnTo>
                  <a:lnTo>
                    <a:pt x="724192" y="691261"/>
                  </a:lnTo>
                  <a:lnTo>
                    <a:pt x="739457" y="696150"/>
                  </a:lnTo>
                  <a:lnTo>
                    <a:pt x="753859" y="702868"/>
                  </a:lnTo>
                  <a:lnTo>
                    <a:pt x="764286" y="708787"/>
                  </a:lnTo>
                  <a:lnTo>
                    <a:pt x="766559" y="710222"/>
                  </a:lnTo>
                  <a:lnTo>
                    <a:pt x="769493" y="710095"/>
                  </a:lnTo>
                  <a:lnTo>
                    <a:pt x="773747" y="706805"/>
                  </a:lnTo>
                  <a:lnTo>
                    <a:pt x="774623" y="704011"/>
                  </a:lnTo>
                  <a:lnTo>
                    <a:pt x="773823" y="701459"/>
                  </a:lnTo>
                  <a:lnTo>
                    <a:pt x="770051" y="690829"/>
                  </a:lnTo>
                  <a:lnTo>
                    <a:pt x="769670" y="689749"/>
                  </a:lnTo>
                  <a:lnTo>
                    <a:pt x="762774" y="670280"/>
                  </a:lnTo>
                  <a:lnTo>
                    <a:pt x="756399" y="655866"/>
                  </a:lnTo>
                  <a:lnTo>
                    <a:pt x="756399" y="689749"/>
                  </a:lnTo>
                  <a:lnTo>
                    <a:pt x="745070" y="684580"/>
                  </a:lnTo>
                  <a:lnTo>
                    <a:pt x="732459" y="680173"/>
                  </a:lnTo>
                  <a:lnTo>
                    <a:pt x="719747" y="677710"/>
                  </a:lnTo>
                  <a:lnTo>
                    <a:pt x="708075" y="678408"/>
                  </a:lnTo>
                  <a:lnTo>
                    <a:pt x="698665" y="682713"/>
                  </a:lnTo>
                  <a:lnTo>
                    <a:pt x="690092" y="689991"/>
                  </a:lnTo>
                  <a:lnTo>
                    <a:pt x="682561" y="699020"/>
                  </a:lnTo>
                  <a:lnTo>
                    <a:pt x="676236" y="708558"/>
                  </a:lnTo>
                  <a:lnTo>
                    <a:pt x="672249" y="688949"/>
                  </a:lnTo>
                  <a:lnTo>
                    <a:pt x="666534" y="669899"/>
                  </a:lnTo>
                  <a:lnTo>
                    <a:pt x="659091" y="651421"/>
                  </a:lnTo>
                  <a:lnTo>
                    <a:pt x="651510" y="636562"/>
                  </a:lnTo>
                  <a:lnTo>
                    <a:pt x="649960" y="633552"/>
                  </a:lnTo>
                  <a:lnTo>
                    <a:pt x="666711" y="627392"/>
                  </a:lnTo>
                  <a:lnTo>
                    <a:pt x="669645" y="625817"/>
                  </a:lnTo>
                  <a:lnTo>
                    <a:pt x="682256" y="619036"/>
                  </a:lnTo>
                  <a:lnTo>
                    <a:pt x="696404" y="608672"/>
                  </a:lnTo>
                  <a:lnTo>
                    <a:pt x="709002" y="596493"/>
                  </a:lnTo>
                  <a:lnTo>
                    <a:pt x="722909" y="618096"/>
                  </a:lnTo>
                  <a:lnTo>
                    <a:pt x="735469" y="640867"/>
                  </a:lnTo>
                  <a:lnTo>
                    <a:pt x="746645" y="664768"/>
                  </a:lnTo>
                  <a:lnTo>
                    <a:pt x="756399" y="689749"/>
                  </a:lnTo>
                  <a:lnTo>
                    <a:pt x="756399" y="655866"/>
                  </a:lnTo>
                  <a:lnTo>
                    <a:pt x="749655" y="640600"/>
                  </a:lnTo>
                  <a:lnTo>
                    <a:pt x="734529" y="612559"/>
                  </a:lnTo>
                  <a:lnTo>
                    <a:pt x="724128" y="596493"/>
                  </a:lnTo>
                  <a:lnTo>
                    <a:pt x="717435" y="586168"/>
                  </a:lnTo>
                  <a:lnTo>
                    <a:pt x="723747" y="576643"/>
                  </a:lnTo>
                  <a:lnTo>
                    <a:pt x="729195" y="566559"/>
                  </a:lnTo>
                  <a:lnTo>
                    <a:pt x="733742" y="555955"/>
                  </a:lnTo>
                  <a:lnTo>
                    <a:pt x="737336" y="544880"/>
                  </a:lnTo>
                  <a:lnTo>
                    <a:pt x="762965" y="544880"/>
                  </a:lnTo>
                  <a:lnTo>
                    <a:pt x="803503" y="517994"/>
                  </a:lnTo>
                  <a:lnTo>
                    <a:pt x="806958" y="500888"/>
                  </a:lnTo>
                  <a:lnTo>
                    <a:pt x="806958" y="43992"/>
                  </a:lnTo>
                  <a:close/>
                </a:path>
              </a:pathLst>
            </a:custGeom>
            <a:solidFill>
              <a:srgbClr val="004A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8" name="Google Shape;168;p4"/>
            <p:cNvPicPr preferRelativeResize="0"/>
            <p:nvPr/>
          </p:nvPicPr>
          <p:blipFill rotWithShape="1">
            <a:blip r:embed="rId3">
              <a:alphaModFix/>
            </a:blip>
            <a:srcRect/>
            <a:stretch/>
          </p:blipFill>
          <p:spPr>
            <a:xfrm>
              <a:off x="4252224" y="1336168"/>
              <a:ext cx="164785" cy="54125"/>
            </a:xfrm>
            <a:prstGeom prst="rect">
              <a:avLst/>
            </a:prstGeom>
            <a:noFill/>
            <a:ln>
              <a:noFill/>
            </a:ln>
          </p:spPr>
        </p:pic>
        <p:pic>
          <p:nvPicPr>
            <p:cNvPr id="169" name="Google Shape;169;p4"/>
            <p:cNvPicPr preferRelativeResize="0"/>
            <p:nvPr/>
          </p:nvPicPr>
          <p:blipFill rotWithShape="1">
            <a:blip r:embed="rId4">
              <a:alphaModFix/>
            </a:blip>
            <a:srcRect/>
            <a:stretch/>
          </p:blipFill>
          <p:spPr>
            <a:xfrm>
              <a:off x="4507426" y="1367793"/>
              <a:ext cx="130871" cy="130875"/>
            </a:xfrm>
            <a:prstGeom prst="rect">
              <a:avLst/>
            </a:prstGeom>
            <a:noFill/>
            <a:ln>
              <a:noFill/>
            </a:ln>
          </p:spPr>
        </p:pic>
      </p:grpSp>
      <p:grpSp>
        <p:nvGrpSpPr>
          <p:cNvPr id="170" name="Google Shape;170;p4"/>
          <p:cNvGrpSpPr/>
          <p:nvPr/>
        </p:nvGrpSpPr>
        <p:grpSpPr>
          <a:xfrm>
            <a:off x="576204" y="3863993"/>
            <a:ext cx="53340" cy="419523"/>
            <a:chOff x="576204" y="3863993"/>
            <a:chExt cx="53340" cy="419523"/>
          </a:xfrm>
        </p:grpSpPr>
        <p:sp>
          <p:nvSpPr>
            <p:cNvPr id="171" name="Google Shape;171;p4"/>
            <p:cNvSpPr/>
            <p:nvPr/>
          </p:nvSpPr>
          <p:spPr>
            <a:xfrm>
              <a:off x="576204" y="3863993"/>
              <a:ext cx="53340" cy="419523"/>
            </a:xfrm>
            <a:custGeom>
              <a:avLst/>
              <a:gdLst/>
              <a:ahLst/>
              <a:cxnLst/>
              <a:rect l="l" t="t" r="r" b="b"/>
              <a:pathLst>
                <a:path w="80009" h="629285" extrusionOk="0">
                  <a:moveTo>
                    <a:pt x="79949" y="629220"/>
                  </a:moveTo>
                  <a:lnTo>
                    <a:pt x="0" y="629220"/>
                  </a:lnTo>
                  <a:lnTo>
                    <a:pt x="0" y="81902"/>
                  </a:lnTo>
                  <a:lnTo>
                    <a:pt x="4727" y="77072"/>
                  </a:lnTo>
                  <a:lnTo>
                    <a:pt x="4727" y="31959"/>
                  </a:lnTo>
                  <a:lnTo>
                    <a:pt x="13153" y="31959"/>
                  </a:lnTo>
                  <a:lnTo>
                    <a:pt x="13153" y="68440"/>
                  </a:lnTo>
                  <a:lnTo>
                    <a:pt x="79949" y="0"/>
                  </a:lnTo>
                  <a:lnTo>
                    <a:pt x="79949" y="629220"/>
                  </a:lnTo>
                  <a:close/>
                </a:path>
              </a:pathLst>
            </a:custGeom>
            <a:solidFill>
              <a:srgbClr val="004A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4"/>
            <p:cNvSpPr/>
            <p:nvPr/>
          </p:nvSpPr>
          <p:spPr>
            <a:xfrm>
              <a:off x="600011" y="3927707"/>
              <a:ext cx="0" cy="268817"/>
            </a:xfrm>
            <a:custGeom>
              <a:avLst/>
              <a:gdLst/>
              <a:ahLst/>
              <a:cxnLst/>
              <a:rect l="l" t="t" r="r" b="b"/>
              <a:pathLst>
                <a:path w="120000" h="403225" extrusionOk="0">
                  <a:moveTo>
                    <a:pt x="0" y="0"/>
                  </a:moveTo>
                  <a:lnTo>
                    <a:pt x="0" y="402626"/>
                  </a:lnTo>
                </a:path>
              </a:pathLst>
            </a:custGeom>
            <a:noFill/>
            <a:ln w="14675" cap="flat" cmpd="sng">
              <a:solidFill>
                <a:srgbClr val="004AAC"/>
              </a:solidFill>
              <a:prstDash val="dot"/>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3" name="Google Shape;173;p4"/>
          <p:cNvSpPr/>
          <p:nvPr/>
        </p:nvSpPr>
        <p:spPr>
          <a:xfrm>
            <a:off x="654643" y="4041800"/>
            <a:ext cx="96520" cy="251460"/>
          </a:xfrm>
          <a:custGeom>
            <a:avLst/>
            <a:gdLst/>
            <a:ahLst/>
            <a:cxnLst/>
            <a:rect l="l" t="t" r="r" b="b"/>
            <a:pathLst>
              <a:path w="144780" h="377189" extrusionOk="0">
                <a:moveTo>
                  <a:pt x="144691" y="90170"/>
                </a:moveTo>
                <a:lnTo>
                  <a:pt x="127533" y="90170"/>
                </a:lnTo>
                <a:lnTo>
                  <a:pt x="127533" y="57150"/>
                </a:lnTo>
                <a:lnTo>
                  <a:pt x="120230" y="57150"/>
                </a:lnTo>
                <a:lnTo>
                  <a:pt x="120230" y="0"/>
                </a:lnTo>
                <a:lnTo>
                  <a:pt x="112623" y="0"/>
                </a:lnTo>
                <a:lnTo>
                  <a:pt x="112623" y="57150"/>
                </a:lnTo>
                <a:lnTo>
                  <a:pt x="105232" y="57150"/>
                </a:lnTo>
                <a:lnTo>
                  <a:pt x="105232" y="90170"/>
                </a:lnTo>
                <a:lnTo>
                  <a:pt x="0" y="90170"/>
                </a:lnTo>
                <a:lnTo>
                  <a:pt x="0" y="377190"/>
                </a:lnTo>
                <a:lnTo>
                  <a:pt x="144691" y="377190"/>
                </a:lnTo>
                <a:lnTo>
                  <a:pt x="144691" y="90170"/>
                </a:lnTo>
                <a:close/>
              </a:path>
            </a:pathLst>
          </a:custGeom>
          <a:solidFill>
            <a:srgbClr val="004A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74" name="Google Shape;174;p4"/>
          <p:cNvGrpSpPr/>
          <p:nvPr/>
        </p:nvGrpSpPr>
        <p:grpSpPr>
          <a:xfrm>
            <a:off x="365463" y="3898316"/>
            <a:ext cx="660514" cy="408067"/>
            <a:chOff x="365463" y="3898316"/>
            <a:chExt cx="660514" cy="408067"/>
          </a:xfrm>
        </p:grpSpPr>
        <p:sp>
          <p:nvSpPr>
            <p:cNvPr id="175" name="Google Shape;175;p4"/>
            <p:cNvSpPr/>
            <p:nvPr/>
          </p:nvSpPr>
          <p:spPr>
            <a:xfrm>
              <a:off x="365463" y="3998620"/>
              <a:ext cx="628227" cy="307763"/>
            </a:xfrm>
            <a:custGeom>
              <a:avLst/>
              <a:gdLst/>
              <a:ahLst/>
              <a:cxnLst/>
              <a:rect l="l" t="t" r="r" b="b"/>
              <a:pathLst>
                <a:path w="942340" h="461645" extrusionOk="0">
                  <a:moveTo>
                    <a:pt x="941933" y="427291"/>
                  </a:moveTo>
                  <a:lnTo>
                    <a:pt x="914184" y="427291"/>
                  </a:lnTo>
                  <a:lnTo>
                    <a:pt x="914184" y="167703"/>
                  </a:lnTo>
                  <a:lnTo>
                    <a:pt x="803617" y="247548"/>
                  </a:lnTo>
                  <a:lnTo>
                    <a:pt x="803617" y="427291"/>
                  </a:lnTo>
                  <a:lnTo>
                    <a:pt x="789838" y="427291"/>
                  </a:lnTo>
                  <a:lnTo>
                    <a:pt x="789838" y="22860"/>
                  </a:lnTo>
                  <a:lnTo>
                    <a:pt x="768261" y="22860"/>
                  </a:lnTo>
                  <a:lnTo>
                    <a:pt x="768261" y="0"/>
                  </a:lnTo>
                  <a:lnTo>
                    <a:pt x="630770" y="0"/>
                  </a:lnTo>
                  <a:lnTo>
                    <a:pt x="630770" y="22860"/>
                  </a:lnTo>
                  <a:lnTo>
                    <a:pt x="609079" y="22860"/>
                  </a:lnTo>
                  <a:lnTo>
                    <a:pt x="609079" y="427291"/>
                  </a:lnTo>
                  <a:lnTo>
                    <a:pt x="0" y="427291"/>
                  </a:lnTo>
                  <a:lnTo>
                    <a:pt x="0" y="461098"/>
                  </a:lnTo>
                  <a:lnTo>
                    <a:pt x="941933" y="461098"/>
                  </a:lnTo>
                  <a:lnTo>
                    <a:pt x="941933" y="427291"/>
                  </a:lnTo>
                  <a:close/>
                </a:path>
              </a:pathLst>
            </a:custGeom>
            <a:solidFill>
              <a:srgbClr val="004A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6" name="Google Shape;176;p4"/>
            <p:cNvPicPr preferRelativeResize="0"/>
            <p:nvPr/>
          </p:nvPicPr>
          <p:blipFill rotWithShape="1">
            <a:blip r:embed="rId5">
              <a:alphaModFix/>
            </a:blip>
            <a:srcRect/>
            <a:stretch/>
          </p:blipFill>
          <p:spPr>
            <a:xfrm>
              <a:off x="397395" y="4126931"/>
              <a:ext cx="164901" cy="169079"/>
            </a:xfrm>
            <a:prstGeom prst="rect">
              <a:avLst/>
            </a:prstGeom>
            <a:noFill/>
            <a:ln>
              <a:noFill/>
            </a:ln>
          </p:spPr>
        </p:pic>
        <p:sp>
          <p:nvSpPr>
            <p:cNvPr id="177" name="Google Shape;177;p4"/>
            <p:cNvSpPr/>
            <p:nvPr/>
          </p:nvSpPr>
          <p:spPr>
            <a:xfrm>
              <a:off x="611005" y="4199763"/>
              <a:ext cx="275589" cy="106257"/>
            </a:xfrm>
            <a:custGeom>
              <a:avLst/>
              <a:gdLst/>
              <a:ahLst/>
              <a:cxnLst/>
              <a:rect l="l" t="t" r="r" b="b"/>
              <a:pathLst>
                <a:path w="413384" h="159385" extrusionOk="0">
                  <a:moveTo>
                    <a:pt x="98437" y="0"/>
                  </a:moveTo>
                  <a:lnTo>
                    <a:pt x="0" y="0"/>
                  </a:lnTo>
                  <a:lnTo>
                    <a:pt x="0" y="156400"/>
                  </a:lnTo>
                  <a:lnTo>
                    <a:pt x="98437" y="156400"/>
                  </a:lnTo>
                  <a:lnTo>
                    <a:pt x="98437" y="0"/>
                  </a:lnTo>
                  <a:close/>
                </a:path>
                <a:path w="413384" h="159385" extrusionOk="0">
                  <a:moveTo>
                    <a:pt x="413105" y="49110"/>
                  </a:moveTo>
                  <a:lnTo>
                    <a:pt x="202031" y="49110"/>
                  </a:lnTo>
                  <a:lnTo>
                    <a:pt x="202031" y="159283"/>
                  </a:lnTo>
                  <a:lnTo>
                    <a:pt x="413105" y="159283"/>
                  </a:lnTo>
                  <a:lnTo>
                    <a:pt x="413105" y="49110"/>
                  </a:lnTo>
                  <a:close/>
                </a:path>
              </a:pathLst>
            </a:custGeom>
            <a:solidFill>
              <a:srgbClr val="004A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4"/>
            <p:cNvSpPr/>
            <p:nvPr/>
          </p:nvSpPr>
          <p:spPr>
            <a:xfrm>
              <a:off x="757752" y="4267065"/>
              <a:ext cx="116840" cy="0"/>
            </a:xfrm>
            <a:custGeom>
              <a:avLst/>
              <a:gdLst/>
              <a:ahLst/>
              <a:cxnLst/>
              <a:rect l="l" t="t" r="r" b="b"/>
              <a:pathLst>
                <a:path w="175259" h="120000" extrusionOk="0">
                  <a:moveTo>
                    <a:pt x="0" y="0"/>
                  </a:moveTo>
                  <a:lnTo>
                    <a:pt x="174903" y="0"/>
                  </a:lnTo>
                </a:path>
              </a:pathLst>
            </a:custGeom>
            <a:noFill/>
            <a:ln w="15500" cap="flat" cmpd="sng">
              <a:solidFill>
                <a:srgbClr val="004AAC"/>
              </a:solidFill>
              <a:prstDash val="dot"/>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4"/>
            <p:cNvSpPr/>
            <p:nvPr/>
          </p:nvSpPr>
          <p:spPr>
            <a:xfrm>
              <a:off x="699588" y="3898316"/>
              <a:ext cx="326389" cy="407247"/>
            </a:xfrm>
            <a:custGeom>
              <a:avLst/>
              <a:gdLst/>
              <a:ahLst/>
              <a:cxnLst/>
              <a:rect l="l" t="t" r="r" b="b"/>
              <a:pathLst>
                <a:path w="489584" h="610870" extrusionOk="0">
                  <a:moveTo>
                    <a:pt x="372620" y="7619"/>
                  </a:moveTo>
                  <a:lnTo>
                    <a:pt x="350731" y="7619"/>
                  </a:lnTo>
                  <a:lnTo>
                    <a:pt x="350731" y="0"/>
                  </a:lnTo>
                  <a:lnTo>
                    <a:pt x="372620" y="0"/>
                  </a:lnTo>
                  <a:lnTo>
                    <a:pt x="372620" y="7619"/>
                  </a:lnTo>
                  <a:close/>
                </a:path>
                <a:path w="489584" h="610870" extrusionOk="0">
                  <a:moveTo>
                    <a:pt x="153631" y="116839"/>
                  </a:moveTo>
                  <a:lnTo>
                    <a:pt x="148287" y="116839"/>
                  </a:lnTo>
                  <a:lnTo>
                    <a:pt x="162880" y="105409"/>
                  </a:lnTo>
                  <a:lnTo>
                    <a:pt x="148287" y="93979"/>
                  </a:lnTo>
                  <a:lnTo>
                    <a:pt x="36789" y="93979"/>
                  </a:lnTo>
                  <a:lnTo>
                    <a:pt x="44188" y="92709"/>
                  </a:lnTo>
                  <a:lnTo>
                    <a:pt x="350525" y="7619"/>
                  </a:lnTo>
                  <a:lnTo>
                    <a:pt x="373647" y="7619"/>
                  </a:lnTo>
                  <a:lnTo>
                    <a:pt x="374888" y="10159"/>
                  </a:lnTo>
                  <a:lnTo>
                    <a:pt x="350731" y="10159"/>
                  </a:lnTo>
                  <a:lnTo>
                    <a:pt x="59397" y="92709"/>
                  </a:lnTo>
                  <a:lnTo>
                    <a:pt x="153631" y="92709"/>
                  </a:lnTo>
                  <a:lnTo>
                    <a:pt x="165654" y="102869"/>
                  </a:lnTo>
                  <a:lnTo>
                    <a:pt x="169929" y="102869"/>
                  </a:lnTo>
                  <a:lnTo>
                    <a:pt x="168429" y="104139"/>
                  </a:lnTo>
                  <a:lnTo>
                    <a:pt x="171676" y="106679"/>
                  </a:lnTo>
                  <a:lnTo>
                    <a:pt x="165757" y="106679"/>
                  </a:lnTo>
                  <a:lnTo>
                    <a:pt x="153631" y="116839"/>
                  </a:lnTo>
                  <a:close/>
                </a:path>
                <a:path w="489584" h="610870" extrusionOk="0">
                  <a:moveTo>
                    <a:pt x="372620" y="27939"/>
                  </a:moveTo>
                  <a:lnTo>
                    <a:pt x="350731" y="27939"/>
                  </a:lnTo>
                  <a:lnTo>
                    <a:pt x="350731" y="10159"/>
                  </a:lnTo>
                  <a:lnTo>
                    <a:pt x="374888" y="10159"/>
                  </a:lnTo>
                  <a:lnTo>
                    <a:pt x="376129" y="12699"/>
                  </a:lnTo>
                  <a:lnTo>
                    <a:pt x="372620" y="12699"/>
                  </a:lnTo>
                  <a:lnTo>
                    <a:pt x="372620" y="27939"/>
                  </a:lnTo>
                  <a:close/>
                </a:path>
                <a:path w="489584" h="610870" extrusionOk="0">
                  <a:moveTo>
                    <a:pt x="474910" y="95249"/>
                  </a:moveTo>
                  <a:lnTo>
                    <a:pt x="468909" y="95249"/>
                  </a:lnTo>
                  <a:lnTo>
                    <a:pt x="487406" y="81279"/>
                  </a:lnTo>
                  <a:lnTo>
                    <a:pt x="487406" y="77469"/>
                  </a:lnTo>
                  <a:lnTo>
                    <a:pt x="377141" y="77469"/>
                  </a:lnTo>
                  <a:lnTo>
                    <a:pt x="403449" y="76199"/>
                  </a:lnTo>
                  <a:lnTo>
                    <a:pt x="372620" y="12699"/>
                  </a:lnTo>
                  <a:lnTo>
                    <a:pt x="376129" y="12699"/>
                  </a:lnTo>
                  <a:lnTo>
                    <a:pt x="407148" y="76199"/>
                  </a:lnTo>
                  <a:lnTo>
                    <a:pt x="489198" y="76199"/>
                  </a:lnTo>
                  <a:lnTo>
                    <a:pt x="489198" y="85089"/>
                  </a:lnTo>
                  <a:lnTo>
                    <a:pt x="487406" y="85089"/>
                  </a:lnTo>
                  <a:lnTo>
                    <a:pt x="474910" y="95249"/>
                  </a:lnTo>
                  <a:close/>
                </a:path>
                <a:path w="489584" h="610870" extrusionOk="0">
                  <a:moveTo>
                    <a:pt x="169929" y="102869"/>
                  </a:moveTo>
                  <a:lnTo>
                    <a:pt x="165654" y="102869"/>
                  </a:lnTo>
                  <a:lnTo>
                    <a:pt x="177883" y="92709"/>
                  </a:lnTo>
                  <a:lnTo>
                    <a:pt x="59397" y="92709"/>
                  </a:lnTo>
                  <a:lnTo>
                    <a:pt x="346209" y="78739"/>
                  </a:lnTo>
                  <a:lnTo>
                    <a:pt x="346209" y="27939"/>
                  </a:lnTo>
                  <a:lnTo>
                    <a:pt x="377141" y="27939"/>
                  </a:lnTo>
                  <a:lnTo>
                    <a:pt x="377141" y="77469"/>
                  </a:lnTo>
                  <a:lnTo>
                    <a:pt x="487406" y="77469"/>
                  </a:lnTo>
                  <a:lnTo>
                    <a:pt x="446815" y="80009"/>
                  </a:lnTo>
                  <a:lnTo>
                    <a:pt x="434791" y="80009"/>
                  </a:lnTo>
                  <a:lnTo>
                    <a:pt x="406634" y="81279"/>
                  </a:lnTo>
                  <a:lnTo>
                    <a:pt x="406634" y="85089"/>
                  </a:lnTo>
                  <a:lnTo>
                    <a:pt x="338502" y="85089"/>
                  </a:lnTo>
                  <a:lnTo>
                    <a:pt x="313942" y="86359"/>
                  </a:lnTo>
                  <a:lnTo>
                    <a:pt x="302638" y="86359"/>
                  </a:lnTo>
                  <a:lnTo>
                    <a:pt x="269240" y="87629"/>
                  </a:lnTo>
                  <a:lnTo>
                    <a:pt x="262765" y="87629"/>
                  </a:lnTo>
                  <a:lnTo>
                    <a:pt x="261344" y="88899"/>
                  </a:lnTo>
                  <a:lnTo>
                    <a:pt x="257319" y="88899"/>
                  </a:lnTo>
                  <a:lnTo>
                    <a:pt x="228956" y="90169"/>
                  </a:lnTo>
                  <a:lnTo>
                    <a:pt x="217036" y="90169"/>
                  </a:lnTo>
                  <a:lnTo>
                    <a:pt x="189598" y="91439"/>
                  </a:lnTo>
                  <a:lnTo>
                    <a:pt x="183432" y="91439"/>
                  </a:lnTo>
                  <a:lnTo>
                    <a:pt x="169929" y="102869"/>
                  </a:lnTo>
                  <a:close/>
                </a:path>
                <a:path w="489584" h="610870" extrusionOk="0">
                  <a:moveTo>
                    <a:pt x="489198" y="76199"/>
                  </a:moveTo>
                  <a:lnTo>
                    <a:pt x="407148" y="76199"/>
                  </a:lnTo>
                  <a:lnTo>
                    <a:pt x="489198" y="72389"/>
                  </a:lnTo>
                  <a:lnTo>
                    <a:pt x="489198" y="76199"/>
                  </a:lnTo>
                  <a:close/>
                </a:path>
                <a:path w="489584" h="610870" extrusionOk="0">
                  <a:moveTo>
                    <a:pt x="421028" y="96519"/>
                  </a:moveTo>
                  <a:lnTo>
                    <a:pt x="415266" y="96519"/>
                  </a:lnTo>
                  <a:lnTo>
                    <a:pt x="434791" y="80009"/>
                  </a:lnTo>
                  <a:lnTo>
                    <a:pt x="440443" y="80009"/>
                  </a:lnTo>
                  <a:lnTo>
                    <a:pt x="421028" y="96519"/>
                  </a:lnTo>
                  <a:close/>
                </a:path>
                <a:path w="489584" h="610870" extrusionOk="0">
                  <a:moveTo>
                    <a:pt x="448048" y="116839"/>
                  </a:moveTo>
                  <a:lnTo>
                    <a:pt x="442499" y="116839"/>
                  </a:lnTo>
                  <a:lnTo>
                    <a:pt x="466134" y="97789"/>
                  </a:lnTo>
                  <a:lnTo>
                    <a:pt x="441368" y="80009"/>
                  </a:lnTo>
                  <a:lnTo>
                    <a:pt x="446815" y="80009"/>
                  </a:lnTo>
                  <a:lnTo>
                    <a:pt x="468909" y="95249"/>
                  </a:lnTo>
                  <a:lnTo>
                    <a:pt x="474910" y="95249"/>
                  </a:lnTo>
                  <a:lnTo>
                    <a:pt x="471786" y="97789"/>
                  </a:lnTo>
                  <a:lnTo>
                    <a:pt x="475257" y="100329"/>
                  </a:lnTo>
                  <a:lnTo>
                    <a:pt x="469114" y="100329"/>
                  </a:lnTo>
                  <a:lnTo>
                    <a:pt x="448048" y="116839"/>
                  </a:lnTo>
                  <a:close/>
                </a:path>
                <a:path w="489584" h="610870" extrusionOk="0">
                  <a:moveTo>
                    <a:pt x="331480" y="99059"/>
                  </a:moveTo>
                  <a:lnTo>
                    <a:pt x="327506" y="99059"/>
                  </a:lnTo>
                  <a:lnTo>
                    <a:pt x="338502" y="87629"/>
                  </a:lnTo>
                  <a:lnTo>
                    <a:pt x="338502" y="85089"/>
                  </a:lnTo>
                  <a:lnTo>
                    <a:pt x="406634" y="85089"/>
                  </a:lnTo>
                  <a:lnTo>
                    <a:pt x="406634" y="90169"/>
                  </a:lnTo>
                  <a:lnTo>
                    <a:pt x="410087" y="92709"/>
                  </a:lnTo>
                  <a:lnTo>
                    <a:pt x="338502" y="92709"/>
                  </a:lnTo>
                  <a:lnTo>
                    <a:pt x="331480" y="99059"/>
                  </a:lnTo>
                  <a:close/>
                </a:path>
                <a:path w="489584" h="610870" extrusionOk="0">
                  <a:moveTo>
                    <a:pt x="489198" y="109219"/>
                  </a:moveTo>
                  <a:lnTo>
                    <a:pt x="487406" y="109219"/>
                  </a:lnTo>
                  <a:lnTo>
                    <a:pt x="487406" y="85089"/>
                  </a:lnTo>
                  <a:lnTo>
                    <a:pt x="489198" y="85089"/>
                  </a:lnTo>
                  <a:lnTo>
                    <a:pt x="489198" y="109219"/>
                  </a:lnTo>
                  <a:close/>
                </a:path>
                <a:path w="489584" h="610870" extrusionOk="0">
                  <a:moveTo>
                    <a:pt x="291492" y="100329"/>
                  </a:moveTo>
                  <a:lnTo>
                    <a:pt x="285784" y="100329"/>
                  </a:lnTo>
                  <a:lnTo>
                    <a:pt x="302638" y="86359"/>
                  </a:lnTo>
                  <a:lnTo>
                    <a:pt x="308187" y="86359"/>
                  </a:lnTo>
                  <a:lnTo>
                    <a:pt x="291492" y="100329"/>
                  </a:lnTo>
                  <a:close/>
                </a:path>
                <a:path w="489584" h="610870" extrusionOk="0">
                  <a:moveTo>
                    <a:pt x="314044" y="116839"/>
                  </a:moveTo>
                  <a:lnTo>
                    <a:pt x="309215" y="116839"/>
                  </a:lnTo>
                  <a:lnTo>
                    <a:pt x="325040" y="101599"/>
                  </a:lnTo>
                  <a:lnTo>
                    <a:pt x="309112" y="86359"/>
                  </a:lnTo>
                  <a:lnTo>
                    <a:pt x="313942" y="86359"/>
                  </a:lnTo>
                  <a:lnTo>
                    <a:pt x="327506" y="99059"/>
                  </a:lnTo>
                  <a:lnTo>
                    <a:pt x="331480" y="99059"/>
                  </a:lnTo>
                  <a:lnTo>
                    <a:pt x="330075" y="100329"/>
                  </a:lnTo>
                  <a:lnTo>
                    <a:pt x="332483" y="102869"/>
                  </a:lnTo>
                  <a:lnTo>
                    <a:pt x="327609" y="102869"/>
                  </a:lnTo>
                  <a:lnTo>
                    <a:pt x="314044" y="116839"/>
                  </a:lnTo>
                  <a:close/>
                </a:path>
                <a:path w="489584" h="610870" extrusionOk="0">
                  <a:moveTo>
                    <a:pt x="270267" y="116839"/>
                  </a:moveTo>
                  <a:lnTo>
                    <a:pt x="264821" y="116839"/>
                  </a:lnTo>
                  <a:lnTo>
                    <a:pt x="282907" y="102869"/>
                  </a:lnTo>
                  <a:lnTo>
                    <a:pt x="263690" y="87629"/>
                  </a:lnTo>
                  <a:lnTo>
                    <a:pt x="269240" y="87629"/>
                  </a:lnTo>
                  <a:lnTo>
                    <a:pt x="285784" y="100329"/>
                  </a:lnTo>
                  <a:lnTo>
                    <a:pt x="291492" y="100329"/>
                  </a:lnTo>
                  <a:lnTo>
                    <a:pt x="288456" y="102869"/>
                  </a:lnTo>
                  <a:lnTo>
                    <a:pt x="290287" y="104139"/>
                  </a:lnTo>
                  <a:lnTo>
                    <a:pt x="285784" y="104139"/>
                  </a:lnTo>
                  <a:lnTo>
                    <a:pt x="270267" y="116839"/>
                  </a:lnTo>
                  <a:close/>
                </a:path>
                <a:path w="489584" h="610870" extrusionOk="0">
                  <a:moveTo>
                    <a:pt x="248550" y="100329"/>
                  </a:moveTo>
                  <a:lnTo>
                    <a:pt x="243035" y="100329"/>
                  </a:lnTo>
                  <a:lnTo>
                    <a:pt x="257319" y="88899"/>
                  </a:lnTo>
                  <a:lnTo>
                    <a:pt x="261344" y="88899"/>
                  </a:lnTo>
                  <a:lnTo>
                    <a:pt x="248550" y="100329"/>
                  </a:lnTo>
                  <a:close/>
                </a:path>
                <a:path w="489584" h="610870" extrusionOk="0">
                  <a:moveTo>
                    <a:pt x="209067" y="101599"/>
                  </a:moveTo>
                  <a:lnTo>
                    <a:pt x="203163" y="101599"/>
                  </a:lnTo>
                  <a:lnTo>
                    <a:pt x="217036" y="90169"/>
                  </a:lnTo>
                  <a:lnTo>
                    <a:pt x="222688" y="90169"/>
                  </a:lnTo>
                  <a:lnTo>
                    <a:pt x="209067" y="101599"/>
                  </a:lnTo>
                  <a:close/>
                </a:path>
                <a:path w="489584" h="610870" extrusionOk="0">
                  <a:moveTo>
                    <a:pt x="228956" y="116839"/>
                  </a:moveTo>
                  <a:lnTo>
                    <a:pt x="223715" y="116839"/>
                  </a:lnTo>
                  <a:lnTo>
                    <a:pt x="240363" y="102869"/>
                  </a:lnTo>
                  <a:lnTo>
                    <a:pt x="223715" y="90169"/>
                  </a:lnTo>
                  <a:lnTo>
                    <a:pt x="228956" y="90169"/>
                  </a:lnTo>
                  <a:lnTo>
                    <a:pt x="243035" y="100329"/>
                  </a:lnTo>
                  <a:lnTo>
                    <a:pt x="248550" y="100329"/>
                  </a:lnTo>
                  <a:lnTo>
                    <a:pt x="245707" y="102869"/>
                  </a:lnTo>
                  <a:lnTo>
                    <a:pt x="249070" y="105409"/>
                  </a:lnTo>
                  <a:lnTo>
                    <a:pt x="243138" y="105409"/>
                  </a:lnTo>
                  <a:lnTo>
                    <a:pt x="228956" y="116839"/>
                  </a:lnTo>
                  <a:close/>
                </a:path>
                <a:path w="489584" h="610870" extrusionOk="0">
                  <a:moveTo>
                    <a:pt x="190626" y="116839"/>
                  </a:moveTo>
                  <a:lnTo>
                    <a:pt x="185385" y="116839"/>
                  </a:lnTo>
                  <a:lnTo>
                    <a:pt x="200594" y="104139"/>
                  </a:lnTo>
                  <a:lnTo>
                    <a:pt x="184357" y="91439"/>
                  </a:lnTo>
                  <a:lnTo>
                    <a:pt x="189598" y="91439"/>
                  </a:lnTo>
                  <a:lnTo>
                    <a:pt x="203163" y="101599"/>
                  </a:lnTo>
                  <a:lnTo>
                    <a:pt x="209067" y="101599"/>
                  </a:lnTo>
                  <a:lnTo>
                    <a:pt x="206040" y="104139"/>
                  </a:lnTo>
                  <a:lnTo>
                    <a:pt x="209411" y="106679"/>
                  </a:lnTo>
                  <a:lnTo>
                    <a:pt x="203265" y="106679"/>
                  </a:lnTo>
                  <a:lnTo>
                    <a:pt x="190626" y="116839"/>
                  </a:lnTo>
                  <a:close/>
                </a:path>
                <a:path w="489584" h="610870" extrusionOk="0">
                  <a:moveTo>
                    <a:pt x="406531" y="109219"/>
                  </a:moveTo>
                  <a:lnTo>
                    <a:pt x="338502" y="109219"/>
                  </a:lnTo>
                  <a:lnTo>
                    <a:pt x="338502" y="92709"/>
                  </a:lnTo>
                  <a:lnTo>
                    <a:pt x="410087" y="92709"/>
                  </a:lnTo>
                  <a:lnTo>
                    <a:pt x="411813" y="93979"/>
                  </a:lnTo>
                  <a:lnTo>
                    <a:pt x="406531" y="93979"/>
                  </a:lnTo>
                  <a:lnTo>
                    <a:pt x="406531" y="104139"/>
                  </a:lnTo>
                  <a:lnTo>
                    <a:pt x="411772" y="104139"/>
                  </a:lnTo>
                  <a:lnTo>
                    <a:pt x="406531" y="107949"/>
                  </a:lnTo>
                  <a:lnTo>
                    <a:pt x="406531" y="109219"/>
                  </a:lnTo>
                  <a:close/>
                </a:path>
                <a:path w="489584" h="610870" extrusionOk="0">
                  <a:moveTo>
                    <a:pt x="27026" y="123189"/>
                  </a:moveTo>
                  <a:lnTo>
                    <a:pt x="21888" y="123189"/>
                  </a:lnTo>
                  <a:lnTo>
                    <a:pt x="21888" y="93979"/>
                  </a:lnTo>
                  <a:lnTo>
                    <a:pt x="142019" y="93979"/>
                  </a:lnTo>
                  <a:lnTo>
                    <a:pt x="119513" y="95249"/>
                  </a:lnTo>
                  <a:lnTo>
                    <a:pt x="107387" y="95249"/>
                  </a:lnTo>
                  <a:lnTo>
                    <a:pt x="85088" y="96519"/>
                  </a:lnTo>
                  <a:lnTo>
                    <a:pt x="73373" y="96519"/>
                  </a:lnTo>
                  <a:lnTo>
                    <a:pt x="55595" y="97789"/>
                  </a:lnTo>
                  <a:lnTo>
                    <a:pt x="50045" y="97789"/>
                  </a:lnTo>
                  <a:lnTo>
                    <a:pt x="48774" y="99059"/>
                  </a:lnTo>
                  <a:lnTo>
                    <a:pt x="29801" y="99059"/>
                  </a:lnTo>
                  <a:lnTo>
                    <a:pt x="32802" y="101599"/>
                  </a:lnTo>
                  <a:lnTo>
                    <a:pt x="27026" y="101599"/>
                  </a:lnTo>
                  <a:lnTo>
                    <a:pt x="27026" y="115569"/>
                  </a:lnTo>
                  <a:lnTo>
                    <a:pt x="31240" y="115569"/>
                  </a:lnTo>
                  <a:lnTo>
                    <a:pt x="29698" y="116839"/>
                  </a:lnTo>
                  <a:lnTo>
                    <a:pt x="489198" y="116839"/>
                  </a:lnTo>
                  <a:lnTo>
                    <a:pt x="489198" y="121919"/>
                  </a:lnTo>
                  <a:lnTo>
                    <a:pt x="27026" y="121919"/>
                  </a:lnTo>
                  <a:lnTo>
                    <a:pt x="27026" y="123189"/>
                  </a:lnTo>
                  <a:close/>
                </a:path>
                <a:path w="489584" h="610870" extrusionOk="0">
                  <a:moveTo>
                    <a:pt x="134848" y="104139"/>
                  </a:moveTo>
                  <a:lnTo>
                    <a:pt x="130715" y="104139"/>
                  </a:lnTo>
                  <a:lnTo>
                    <a:pt x="142019" y="93979"/>
                  </a:lnTo>
                  <a:lnTo>
                    <a:pt x="147362" y="93979"/>
                  </a:lnTo>
                  <a:lnTo>
                    <a:pt x="134848" y="104139"/>
                  </a:lnTo>
                  <a:close/>
                </a:path>
                <a:path w="489584" h="610870" extrusionOk="0">
                  <a:moveTo>
                    <a:pt x="411772" y="104139"/>
                  </a:moveTo>
                  <a:lnTo>
                    <a:pt x="406531" y="104139"/>
                  </a:lnTo>
                  <a:lnTo>
                    <a:pt x="412492" y="99059"/>
                  </a:lnTo>
                  <a:lnTo>
                    <a:pt x="406531" y="93979"/>
                  </a:lnTo>
                  <a:lnTo>
                    <a:pt x="411813" y="93979"/>
                  </a:lnTo>
                  <a:lnTo>
                    <a:pt x="415266" y="96519"/>
                  </a:lnTo>
                  <a:lnTo>
                    <a:pt x="421028" y="96519"/>
                  </a:lnTo>
                  <a:lnTo>
                    <a:pt x="418041" y="99059"/>
                  </a:lnTo>
                  <a:lnTo>
                    <a:pt x="421476" y="101599"/>
                  </a:lnTo>
                  <a:lnTo>
                    <a:pt x="415266" y="101599"/>
                  </a:lnTo>
                  <a:lnTo>
                    <a:pt x="411772" y="104139"/>
                  </a:lnTo>
                  <a:close/>
                </a:path>
                <a:path w="489584" h="610870" extrusionOk="0">
                  <a:moveTo>
                    <a:pt x="102238" y="104139"/>
                  </a:moveTo>
                  <a:lnTo>
                    <a:pt x="96083" y="104139"/>
                  </a:lnTo>
                  <a:lnTo>
                    <a:pt x="107387" y="95249"/>
                  </a:lnTo>
                  <a:lnTo>
                    <a:pt x="113348" y="95249"/>
                  </a:lnTo>
                  <a:lnTo>
                    <a:pt x="102238" y="104139"/>
                  </a:lnTo>
                  <a:close/>
                </a:path>
                <a:path w="489584" h="610870" extrusionOk="0">
                  <a:moveTo>
                    <a:pt x="120438" y="116839"/>
                  </a:moveTo>
                  <a:lnTo>
                    <a:pt x="115403" y="116839"/>
                  </a:lnTo>
                  <a:lnTo>
                    <a:pt x="128145" y="106679"/>
                  </a:lnTo>
                  <a:lnTo>
                    <a:pt x="114375" y="95249"/>
                  </a:lnTo>
                  <a:lnTo>
                    <a:pt x="119513" y="95249"/>
                  </a:lnTo>
                  <a:lnTo>
                    <a:pt x="130715" y="104139"/>
                  </a:lnTo>
                  <a:lnTo>
                    <a:pt x="134848" y="104139"/>
                  </a:lnTo>
                  <a:lnTo>
                    <a:pt x="133284" y="105409"/>
                  </a:lnTo>
                  <a:lnTo>
                    <a:pt x="136435" y="107949"/>
                  </a:lnTo>
                  <a:lnTo>
                    <a:pt x="130715" y="107949"/>
                  </a:lnTo>
                  <a:lnTo>
                    <a:pt x="120438" y="116839"/>
                  </a:lnTo>
                  <a:close/>
                </a:path>
                <a:path w="489584" h="610870" extrusionOk="0">
                  <a:moveTo>
                    <a:pt x="69662" y="105409"/>
                  </a:moveTo>
                  <a:lnTo>
                    <a:pt x="64432" y="105409"/>
                  </a:lnTo>
                  <a:lnTo>
                    <a:pt x="73373" y="96519"/>
                  </a:lnTo>
                  <a:lnTo>
                    <a:pt x="78614" y="96519"/>
                  </a:lnTo>
                  <a:lnTo>
                    <a:pt x="69662" y="105409"/>
                  </a:lnTo>
                  <a:close/>
                </a:path>
                <a:path w="489584" h="610870" extrusionOk="0">
                  <a:moveTo>
                    <a:pt x="84985" y="116839"/>
                  </a:moveTo>
                  <a:lnTo>
                    <a:pt x="79436" y="116839"/>
                  </a:lnTo>
                  <a:lnTo>
                    <a:pt x="93309" y="106679"/>
                  </a:lnTo>
                  <a:lnTo>
                    <a:pt x="79538" y="96519"/>
                  </a:lnTo>
                  <a:lnTo>
                    <a:pt x="85088" y="96519"/>
                  </a:lnTo>
                  <a:lnTo>
                    <a:pt x="96083" y="104139"/>
                  </a:lnTo>
                  <a:lnTo>
                    <a:pt x="102238" y="104139"/>
                  </a:lnTo>
                  <a:lnTo>
                    <a:pt x="99063" y="106679"/>
                  </a:lnTo>
                  <a:lnTo>
                    <a:pt x="102917" y="109219"/>
                  </a:lnTo>
                  <a:lnTo>
                    <a:pt x="96186" y="109219"/>
                  </a:lnTo>
                  <a:lnTo>
                    <a:pt x="84985" y="116839"/>
                  </a:lnTo>
                  <a:close/>
                </a:path>
                <a:path w="489584" h="610870" extrusionOk="0">
                  <a:moveTo>
                    <a:pt x="56622" y="116839"/>
                  </a:moveTo>
                  <a:lnTo>
                    <a:pt x="51587" y="116839"/>
                  </a:lnTo>
                  <a:lnTo>
                    <a:pt x="61966" y="107949"/>
                  </a:lnTo>
                  <a:lnTo>
                    <a:pt x="50662" y="97789"/>
                  </a:lnTo>
                  <a:lnTo>
                    <a:pt x="55595" y="97789"/>
                  </a:lnTo>
                  <a:lnTo>
                    <a:pt x="64432" y="105409"/>
                  </a:lnTo>
                  <a:lnTo>
                    <a:pt x="69662" y="105409"/>
                  </a:lnTo>
                  <a:lnTo>
                    <a:pt x="67104" y="107949"/>
                  </a:lnTo>
                  <a:lnTo>
                    <a:pt x="70392" y="110489"/>
                  </a:lnTo>
                  <a:lnTo>
                    <a:pt x="64535" y="110489"/>
                  </a:lnTo>
                  <a:lnTo>
                    <a:pt x="56622" y="116839"/>
                  </a:lnTo>
                  <a:close/>
                </a:path>
                <a:path w="489584" h="610870" extrusionOk="0">
                  <a:moveTo>
                    <a:pt x="42415" y="105409"/>
                  </a:moveTo>
                  <a:lnTo>
                    <a:pt x="37303" y="105409"/>
                  </a:lnTo>
                  <a:lnTo>
                    <a:pt x="44804" y="99059"/>
                  </a:lnTo>
                  <a:lnTo>
                    <a:pt x="48774" y="99059"/>
                  </a:lnTo>
                  <a:lnTo>
                    <a:pt x="42415" y="105409"/>
                  </a:lnTo>
                  <a:close/>
                </a:path>
                <a:path w="489584" h="610870" extrusionOk="0">
                  <a:moveTo>
                    <a:pt x="489198" y="116839"/>
                  </a:moveTo>
                  <a:lnTo>
                    <a:pt x="487509" y="116839"/>
                  </a:lnTo>
                  <a:lnTo>
                    <a:pt x="487509" y="114299"/>
                  </a:lnTo>
                  <a:lnTo>
                    <a:pt x="469114" y="100329"/>
                  </a:lnTo>
                  <a:lnTo>
                    <a:pt x="475257" y="100329"/>
                  </a:lnTo>
                  <a:lnTo>
                    <a:pt x="487406" y="109219"/>
                  </a:lnTo>
                  <a:lnTo>
                    <a:pt x="489198" y="109219"/>
                  </a:lnTo>
                  <a:lnTo>
                    <a:pt x="489198" y="116839"/>
                  </a:lnTo>
                  <a:close/>
                </a:path>
                <a:path w="489584" h="610870" extrusionOk="0">
                  <a:moveTo>
                    <a:pt x="31240" y="115569"/>
                  </a:moveTo>
                  <a:lnTo>
                    <a:pt x="27026" y="115569"/>
                  </a:lnTo>
                  <a:lnTo>
                    <a:pt x="34734" y="107949"/>
                  </a:lnTo>
                  <a:lnTo>
                    <a:pt x="27026" y="101599"/>
                  </a:lnTo>
                  <a:lnTo>
                    <a:pt x="32802" y="101599"/>
                  </a:lnTo>
                  <a:lnTo>
                    <a:pt x="37303" y="105409"/>
                  </a:lnTo>
                  <a:lnTo>
                    <a:pt x="42415" y="105409"/>
                  </a:lnTo>
                  <a:lnTo>
                    <a:pt x="39872" y="107949"/>
                  </a:lnTo>
                  <a:lnTo>
                    <a:pt x="43072" y="110489"/>
                  </a:lnTo>
                  <a:lnTo>
                    <a:pt x="37405" y="110489"/>
                  </a:lnTo>
                  <a:lnTo>
                    <a:pt x="31240" y="115569"/>
                  </a:lnTo>
                  <a:close/>
                </a:path>
                <a:path w="489584" h="610870" extrusionOk="0">
                  <a:moveTo>
                    <a:pt x="442088" y="116839"/>
                  </a:moveTo>
                  <a:lnTo>
                    <a:pt x="436436" y="116839"/>
                  </a:lnTo>
                  <a:lnTo>
                    <a:pt x="415266" y="101599"/>
                  </a:lnTo>
                  <a:lnTo>
                    <a:pt x="421476" y="101599"/>
                  </a:lnTo>
                  <a:lnTo>
                    <a:pt x="442088" y="116839"/>
                  </a:lnTo>
                  <a:close/>
                </a:path>
                <a:path w="489584" h="610870" extrusionOk="0">
                  <a:moveTo>
                    <a:pt x="406531" y="116839"/>
                  </a:moveTo>
                  <a:lnTo>
                    <a:pt x="338502" y="116839"/>
                  </a:lnTo>
                  <a:lnTo>
                    <a:pt x="338502" y="113029"/>
                  </a:lnTo>
                  <a:lnTo>
                    <a:pt x="327609" y="102869"/>
                  </a:lnTo>
                  <a:lnTo>
                    <a:pt x="332483" y="102869"/>
                  </a:lnTo>
                  <a:lnTo>
                    <a:pt x="338502" y="109219"/>
                  </a:lnTo>
                  <a:lnTo>
                    <a:pt x="406531" y="109219"/>
                  </a:lnTo>
                  <a:lnTo>
                    <a:pt x="406531" y="116839"/>
                  </a:lnTo>
                  <a:close/>
                </a:path>
                <a:path w="489584" h="610870" extrusionOk="0">
                  <a:moveTo>
                    <a:pt x="308598" y="116839"/>
                  </a:moveTo>
                  <a:lnTo>
                    <a:pt x="302843" y="116839"/>
                  </a:lnTo>
                  <a:lnTo>
                    <a:pt x="285784" y="104139"/>
                  </a:lnTo>
                  <a:lnTo>
                    <a:pt x="290287" y="104139"/>
                  </a:lnTo>
                  <a:lnTo>
                    <a:pt x="308598" y="116839"/>
                  </a:lnTo>
                  <a:close/>
                </a:path>
                <a:path w="489584" h="610870" extrusionOk="0">
                  <a:moveTo>
                    <a:pt x="264204" y="116839"/>
                  </a:moveTo>
                  <a:lnTo>
                    <a:pt x="258758" y="116839"/>
                  </a:lnTo>
                  <a:lnTo>
                    <a:pt x="243138" y="105409"/>
                  </a:lnTo>
                  <a:lnTo>
                    <a:pt x="249070" y="105409"/>
                  </a:lnTo>
                  <a:lnTo>
                    <a:pt x="264204" y="116839"/>
                  </a:lnTo>
                  <a:close/>
                </a:path>
                <a:path w="489584" h="610870" extrusionOk="0">
                  <a:moveTo>
                    <a:pt x="184665" y="116839"/>
                  </a:moveTo>
                  <a:lnTo>
                    <a:pt x="179116" y="116839"/>
                  </a:lnTo>
                  <a:lnTo>
                    <a:pt x="165757" y="106679"/>
                  </a:lnTo>
                  <a:lnTo>
                    <a:pt x="171676" y="106679"/>
                  </a:lnTo>
                  <a:lnTo>
                    <a:pt x="184665" y="116839"/>
                  </a:lnTo>
                  <a:close/>
                </a:path>
                <a:path w="489584" h="610870" extrusionOk="0">
                  <a:moveTo>
                    <a:pt x="222893" y="116839"/>
                  </a:moveTo>
                  <a:lnTo>
                    <a:pt x="217241" y="116839"/>
                  </a:lnTo>
                  <a:lnTo>
                    <a:pt x="203265" y="106679"/>
                  </a:lnTo>
                  <a:lnTo>
                    <a:pt x="209411" y="106679"/>
                  </a:lnTo>
                  <a:lnTo>
                    <a:pt x="222893" y="116839"/>
                  </a:lnTo>
                  <a:close/>
                </a:path>
                <a:path w="489584" h="610870" extrusionOk="0">
                  <a:moveTo>
                    <a:pt x="147465" y="116839"/>
                  </a:moveTo>
                  <a:lnTo>
                    <a:pt x="142019" y="116839"/>
                  </a:lnTo>
                  <a:lnTo>
                    <a:pt x="130715" y="107949"/>
                  </a:lnTo>
                  <a:lnTo>
                    <a:pt x="136435" y="107949"/>
                  </a:lnTo>
                  <a:lnTo>
                    <a:pt x="147465" y="116839"/>
                  </a:lnTo>
                  <a:close/>
                </a:path>
                <a:path w="489584" h="610870" extrusionOk="0">
                  <a:moveTo>
                    <a:pt x="114478" y="116839"/>
                  </a:moveTo>
                  <a:lnTo>
                    <a:pt x="108518" y="116839"/>
                  </a:lnTo>
                  <a:lnTo>
                    <a:pt x="96186" y="109219"/>
                  </a:lnTo>
                  <a:lnTo>
                    <a:pt x="102917" y="109219"/>
                  </a:lnTo>
                  <a:lnTo>
                    <a:pt x="114478" y="116839"/>
                  </a:lnTo>
                  <a:close/>
                </a:path>
                <a:path w="489584" h="610870" extrusionOk="0">
                  <a:moveTo>
                    <a:pt x="51073" y="116839"/>
                  </a:moveTo>
                  <a:lnTo>
                    <a:pt x="45832" y="116839"/>
                  </a:lnTo>
                  <a:lnTo>
                    <a:pt x="37405" y="110489"/>
                  </a:lnTo>
                  <a:lnTo>
                    <a:pt x="43072" y="110489"/>
                  </a:lnTo>
                  <a:lnTo>
                    <a:pt x="51073" y="116839"/>
                  </a:lnTo>
                  <a:close/>
                </a:path>
                <a:path w="489584" h="610870" extrusionOk="0">
                  <a:moveTo>
                    <a:pt x="78614" y="116839"/>
                  </a:moveTo>
                  <a:lnTo>
                    <a:pt x="73270" y="116839"/>
                  </a:lnTo>
                  <a:lnTo>
                    <a:pt x="64535" y="110489"/>
                  </a:lnTo>
                  <a:lnTo>
                    <a:pt x="70392" y="110489"/>
                  </a:lnTo>
                  <a:lnTo>
                    <a:pt x="78614" y="116839"/>
                  </a:lnTo>
                  <a:close/>
                </a:path>
                <a:path w="489584" h="610870" extrusionOk="0">
                  <a:moveTo>
                    <a:pt x="430167" y="610869"/>
                  </a:moveTo>
                  <a:lnTo>
                    <a:pt x="319594" y="610869"/>
                  </a:lnTo>
                  <a:lnTo>
                    <a:pt x="319594" y="581659"/>
                  </a:lnTo>
                  <a:lnTo>
                    <a:pt x="341071" y="581659"/>
                  </a:lnTo>
                  <a:lnTo>
                    <a:pt x="343332" y="121919"/>
                  </a:lnTo>
                  <a:lnTo>
                    <a:pt x="348470" y="121919"/>
                  </a:lnTo>
                  <a:lnTo>
                    <a:pt x="348470" y="125729"/>
                  </a:lnTo>
                  <a:lnTo>
                    <a:pt x="353768" y="130809"/>
                  </a:lnTo>
                  <a:lnTo>
                    <a:pt x="348470" y="130809"/>
                  </a:lnTo>
                  <a:lnTo>
                    <a:pt x="348265" y="173989"/>
                  </a:lnTo>
                  <a:lnTo>
                    <a:pt x="352078" y="173989"/>
                  </a:lnTo>
                  <a:lnTo>
                    <a:pt x="348265" y="177799"/>
                  </a:lnTo>
                  <a:lnTo>
                    <a:pt x="348265" y="179069"/>
                  </a:lnTo>
                  <a:lnTo>
                    <a:pt x="353094" y="184149"/>
                  </a:lnTo>
                  <a:lnTo>
                    <a:pt x="348162" y="184149"/>
                  </a:lnTo>
                  <a:lnTo>
                    <a:pt x="347956" y="231139"/>
                  </a:lnTo>
                  <a:lnTo>
                    <a:pt x="352615" y="231139"/>
                  </a:lnTo>
                  <a:lnTo>
                    <a:pt x="347956" y="236219"/>
                  </a:lnTo>
                  <a:lnTo>
                    <a:pt x="353033" y="241299"/>
                  </a:lnTo>
                  <a:lnTo>
                    <a:pt x="347854" y="241299"/>
                  </a:lnTo>
                  <a:lnTo>
                    <a:pt x="347648" y="287019"/>
                  </a:lnTo>
                  <a:lnTo>
                    <a:pt x="352561" y="287019"/>
                  </a:lnTo>
                  <a:lnTo>
                    <a:pt x="347648" y="292099"/>
                  </a:lnTo>
                  <a:lnTo>
                    <a:pt x="352608" y="298449"/>
                  </a:lnTo>
                  <a:lnTo>
                    <a:pt x="347648" y="298449"/>
                  </a:lnTo>
                  <a:lnTo>
                    <a:pt x="347340" y="358139"/>
                  </a:lnTo>
                  <a:lnTo>
                    <a:pt x="352211" y="358139"/>
                  </a:lnTo>
                  <a:lnTo>
                    <a:pt x="347340" y="364489"/>
                  </a:lnTo>
                  <a:lnTo>
                    <a:pt x="352076" y="369569"/>
                  </a:lnTo>
                  <a:lnTo>
                    <a:pt x="347237" y="369569"/>
                  </a:lnTo>
                  <a:lnTo>
                    <a:pt x="346929" y="424179"/>
                  </a:lnTo>
                  <a:lnTo>
                    <a:pt x="351536" y="424179"/>
                  </a:lnTo>
                  <a:lnTo>
                    <a:pt x="346929" y="429259"/>
                  </a:lnTo>
                  <a:lnTo>
                    <a:pt x="346929" y="430529"/>
                  </a:lnTo>
                  <a:lnTo>
                    <a:pt x="352214" y="435609"/>
                  </a:lnTo>
                  <a:lnTo>
                    <a:pt x="346929" y="435609"/>
                  </a:lnTo>
                  <a:lnTo>
                    <a:pt x="346723" y="485139"/>
                  </a:lnTo>
                  <a:lnTo>
                    <a:pt x="351740" y="485139"/>
                  </a:lnTo>
                  <a:lnTo>
                    <a:pt x="346620" y="490219"/>
                  </a:lnTo>
                  <a:lnTo>
                    <a:pt x="351753" y="494029"/>
                  </a:lnTo>
                  <a:lnTo>
                    <a:pt x="346723" y="494029"/>
                  </a:lnTo>
                  <a:lnTo>
                    <a:pt x="346518" y="535939"/>
                  </a:lnTo>
                  <a:lnTo>
                    <a:pt x="351399" y="535939"/>
                  </a:lnTo>
                  <a:lnTo>
                    <a:pt x="346518" y="539749"/>
                  </a:lnTo>
                  <a:lnTo>
                    <a:pt x="346518" y="541019"/>
                  </a:lnTo>
                  <a:lnTo>
                    <a:pt x="351399" y="546099"/>
                  </a:lnTo>
                  <a:lnTo>
                    <a:pt x="346415" y="546099"/>
                  </a:lnTo>
                  <a:lnTo>
                    <a:pt x="346209" y="582929"/>
                  </a:lnTo>
                  <a:lnTo>
                    <a:pt x="430167" y="582929"/>
                  </a:lnTo>
                  <a:lnTo>
                    <a:pt x="430167" y="610869"/>
                  </a:lnTo>
                  <a:close/>
                </a:path>
                <a:path w="489584" h="610870" extrusionOk="0">
                  <a:moveTo>
                    <a:pt x="377449" y="148589"/>
                  </a:moveTo>
                  <a:lnTo>
                    <a:pt x="372311" y="148589"/>
                  </a:lnTo>
                  <a:lnTo>
                    <a:pt x="395227" y="125729"/>
                  </a:lnTo>
                  <a:lnTo>
                    <a:pt x="395125" y="121919"/>
                  </a:lnTo>
                  <a:lnTo>
                    <a:pt x="400263" y="121919"/>
                  </a:lnTo>
                  <a:lnTo>
                    <a:pt x="400477" y="130809"/>
                  </a:lnTo>
                  <a:lnTo>
                    <a:pt x="395433" y="130809"/>
                  </a:lnTo>
                  <a:lnTo>
                    <a:pt x="377449" y="148589"/>
                  </a:lnTo>
                  <a:close/>
                </a:path>
                <a:path w="489584" h="610870" extrusionOk="0">
                  <a:moveTo>
                    <a:pt x="489198" y="195579"/>
                  </a:moveTo>
                  <a:lnTo>
                    <a:pt x="487406" y="195579"/>
                  </a:lnTo>
                  <a:lnTo>
                    <a:pt x="487406" y="121919"/>
                  </a:lnTo>
                  <a:lnTo>
                    <a:pt x="489198" y="121919"/>
                  </a:lnTo>
                  <a:lnTo>
                    <a:pt x="489198" y="195579"/>
                  </a:lnTo>
                  <a:close/>
                </a:path>
                <a:path w="489584" h="610870" extrusionOk="0">
                  <a:moveTo>
                    <a:pt x="49018" y="138429"/>
                  </a:moveTo>
                  <a:lnTo>
                    <a:pt x="0" y="138429"/>
                  </a:lnTo>
                  <a:lnTo>
                    <a:pt x="0" y="123189"/>
                  </a:lnTo>
                  <a:lnTo>
                    <a:pt x="49018" y="123189"/>
                  </a:lnTo>
                  <a:lnTo>
                    <a:pt x="49018" y="138429"/>
                  </a:lnTo>
                  <a:close/>
                </a:path>
                <a:path w="489584" h="610870" extrusionOk="0">
                  <a:moveTo>
                    <a:pt x="352078" y="173989"/>
                  </a:moveTo>
                  <a:lnTo>
                    <a:pt x="348265" y="173989"/>
                  </a:lnTo>
                  <a:lnTo>
                    <a:pt x="369948" y="151129"/>
                  </a:lnTo>
                  <a:lnTo>
                    <a:pt x="348470" y="130809"/>
                  </a:lnTo>
                  <a:lnTo>
                    <a:pt x="353768" y="130809"/>
                  </a:lnTo>
                  <a:lnTo>
                    <a:pt x="372311" y="148589"/>
                  </a:lnTo>
                  <a:lnTo>
                    <a:pt x="377449" y="148589"/>
                  </a:lnTo>
                  <a:lnTo>
                    <a:pt x="374880" y="151129"/>
                  </a:lnTo>
                  <a:lnTo>
                    <a:pt x="377419" y="153669"/>
                  </a:lnTo>
                  <a:lnTo>
                    <a:pt x="372414" y="153669"/>
                  </a:lnTo>
                  <a:lnTo>
                    <a:pt x="352078" y="173989"/>
                  </a:lnTo>
                  <a:close/>
                </a:path>
                <a:path w="489584" h="610870" extrusionOk="0">
                  <a:moveTo>
                    <a:pt x="401489" y="172719"/>
                  </a:moveTo>
                  <a:lnTo>
                    <a:pt x="396461" y="172719"/>
                  </a:lnTo>
                  <a:lnTo>
                    <a:pt x="395433" y="130809"/>
                  </a:lnTo>
                  <a:lnTo>
                    <a:pt x="400477" y="130809"/>
                  </a:lnTo>
                  <a:lnTo>
                    <a:pt x="401489" y="172719"/>
                  </a:lnTo>
                  <a:close/>
                </a:path>
                <a:path w="489584" h="610870" extrusionOk="0">
                  <a:moveTo>
                    <a:pt x="25690" y="177799"/>
                  </a:moveTo>
                  <a:lnTo>
                    <a:pt x="20038" y="177799"/>
                  </a:lnTo>
                  <a:lnTo>
                    <a:pt x="18600" y="176529"/>
                  </a:lnTo>
                  <a:lnTo>
                    <a:pt x="17264" y="176529"/>
                  </a:lnTo>
                  <a:lnTo>
                    <a:pt x="19216" y="172719"/>
                  </a:lnTo>
                  <a:lnTo>
                    <a:pt x="24457" y="172719"/>
                  </a:lnTo>
                  <a:lnTo>
                    <a:pt x="27026" y="171449"/>
                  </a:lnTo>
                  <a:lnTo>
                    <a:pt x="28979" y="168909"/>
                  </a:lnTo>
                  <a:lnTo>
                    <a:pt x="30829" y="167639"/>
                  </a:lnTo>
                  <a:lnTo>
                    <a:pt x="32062" y="165099"/>
                  </a:lnTo>
                  <a:lnTo>
                    <a:pt x="32062" y="158749"/>
                  </a:lnTo>
                  <a:lnTo>
                    <a:pt x="30931" y="156209"/>
                  </a:lnTo>
                  <a:lnTo>
                    <a:pt x="28979" y="154939"/>
                  </a:lnTo>
                  <a:lnTo>
                    <a:pt x="27232" y="152399"/>
                  </a:lnTo>
                  <a:lnTo>
                    <a:pt x="24971" y="151129"/>
                  </a:lnTo>
                  <a:lnTo>
                    <a:pt x="21888" y="151129"/>
                  </a:lnTo>
                  <a:lnTo>
                    <a:pt x="21888" y="138429"/>
                  </a:lnTo>
                  <a:lnTo>
                    <a:pt x="27129" y="138429"/>
                  </a:lnTo>
                  <a:lnTo>
                    <a:pt x="27129" y="148589"/>
                  </a:lnTo>
                  <a:lnTo>
                    <a:pt x="29082" y="148589"/>
                  </a:lnTo>
                  <a:lnTo>
                    <a:pt x="30829" y="149859"/>
                  </a:lnTo>
                  <a:lnTo>
                    <a:pt x="32267" y="151129"/>
                  </a:lnTo>
                  <a:lnTo>
                    <a:pt x="34939" y="153669"/>
                  </a:lnTo>
                  <a:lnTo>
                    <a:pt x="36686" y="157479"/>
                  </a:lnTo>
                  <a:lnTo>
                    <a:pt x="36686" y="166369"/>
                  </a:lnTo>
                  <a:lnTo>
                    <a:pt x="35042" y="170179"/>
                  </a:lnTo>
                  <a:lnTo>
                    <a:pt x="29493" y="175259"/>
                  </a:lnTo>
                  <a:lnTo>
                    <a:pt x="25690" y="177799"/>
                  </a:lnTo>
                  <a:close/>
                </a:path>
                <a:path w="489584" h="610870" extrusionOk="0">
                  <a:moveTo>
                    <a:pt x="377082" y="204469"/>
                  </a:moveTo>
                  <a:lnTo>
                    <a:pt x="372414" y="204469"/>
                  </a:lnTo>
                  <a:lnTo>
                    <a:pt x="396563" y="177799"/>
                  </a:lnTo>
                  <a:lnTo>
                    <a:pt x="372414" y="153669"/>
                  </a:lnTo>
                  <a:lnTo>
                    <a:pt x="377419" y="153669"/>
                  </a:lnTo>
                  <a:lnTo>
                    <a:pt x="396461" y="172719"/>
                  </a:lnTo>
                  <a:lnTo>
                    <a:pt x="401489" y="172719"/>
                  </a:lnTo>
                  <a:lnTo>
                    <a:pt x="401734" y="182879"/>
                  </a:lnTo>
                  <a:lnTo>
                    <a:pt x="396666" y="182879"/>
                  </a:lnTo>
                  <a:lnTo>
                    <a:pt x="377082" y="204469"/>
                  </a:lnTo>
                  <a:close/>
                </a:path>
                <a:path w="489584" h="610870" extrusionOk="0">
                  <a:moveTo>
                    <a:pt x="402899" y="231139"/>
                  </a:moveTo>
                  <a:lnTo>
                    <a:pt x="397797" y="231139"/>
                  </a:lnTo>
                  <a:lnTo>
                    <a:pt x="396666" y="182879"/>
                  </a:lnTo>
                  <a:lnTo>
                    <a:pt x="401734" y="182879"/>
                  </a:lnTo>
                  <a:lnTo>
                    <a:pt x="402899" y="231139"/>
                  </a:lnTo>
                  <a:close/>
                </a:path>
                <a:path w="489584" h="610870" extrusionOk="0">
                  <a:moveTo>
                    <a:pt x="352615" y="231139"/>
                  </a:moveTo>
                  <a:lnTo>
                    <a:pt x="347956" y="231139"/>
                  </a:lnTo>
                  <a:lnTo>
                    <a:pt x="370050" y="207009"/>
                  </a:lnTo>
                  <a:lnTo>
                    <a:pt x="348162" y="184149"/>
                  </a:lnTo>
                  <a:lnTo>
                    <a:pt x="353094" y="184149"/>
                  </a:lnTo>
                  <a:lnTo>
                    <a:pt x="372414" y="204469"/>
                  </a:lnTo>
                  <a:lnTo>
                    <a:pt x="377082" y="204469"/>
                  </a:lnTo>
                  <a:lnTo>
                    <a:pt x="374778" y="207009"/>
                  </a:lnTo>
                  <a:lnTo>
                    <a:pt x="377201" y="209549"/>
                  </a:lnTo>
                  <a:lnTo>
                    <a:pt x="372414" y="209549"/>
                  </a:lnTo>
                  <a:lnTo>
                    <a:pt x="352615" y="231139"/>
                  </a:lnTo>
                  <a:close/>
                </a:path>
                <a:path w="489584" h="610870" extrusionOk="0">
                  <a:moveTo>
                    <a:pt x="378283" y="261619"/>
                  </a:moveTo>
                  <a:lnTo>
                    <a:pt x="373339" y="261619"/>
                  </a:lnTo>
                  <a:lnTo>
                    <a:pt x="398002" y="236219"/>
                  </a:lnTo>
                  <a:lnTo>
                    <a:pt x="372414" y="209549"/>
                  </a:lnTo>
                  <a:lnTo>
                    <a:pt x="377201" y="209549"/>
                  </a:lnTo>
                  <a:lnTo>
                    <a:pt x="397797" y="231139"/>
                  </a:lnTo>
                  <a:lnTo>
                    <a:pt x="402899" y="231139"/>
                  </a:lnTo>
                  <a:lnTo>
                    <a:pt x="403145" y="241299"/>
                  </a:lnTo>
                  <a:lnTo>
                    <a:pt x="398105" y="241299"/>
                  </a:lnTo>
                  <a:lnTo>
                    <a:pt x="378283" y="261619"/>
                  </a:lnTo>
                  <a:close/>
                </a:path>
                <a:path w="489584" h="610870" extrusionOk="0">
                  <a:moveTo>
                    <a:pt x="352561" y="287019"/>
                  </a:moveTo>
                  <a:lnTo>
                    <a:pt x="347648" y="287019"/>
                  </a:lnTo>
                  <a:lnTo>
                    <a:pt x="370975" y="264159"/>
                  </a:lnTo>
                  <a:lnTo>
                    <a:pt x="347854" y="241299"/>
                  </a:lnTo>
                  <a:lnTo>
                    <a:pt x="353033" y="241299"/>
                  </a:lnTo>
                  <a:lnTo>
                    <a:pt x="373339" y="261619"/>
                  </a:lnTo>
                  <a:lnTo>
                    <a:pt x="378283" y="261619"/>
                  </a:lnTo>
                  <a:lnTo>
                    <a:pt x="375805" y="264159"/>
                  </a:lnTo>
                  <a:lnTo>
                    <a:pt x="377177" y="265429"/>
                  </a:lnTo>
                  <a:lnTo>
                    <a:pt x="373442" y="265429"/>
                  </a:lnTo>
                  <a:lnTo>
                    <a:pt x="352561" y="287019"/>
                  </a:lnTo>
                  <a:close/>
                </a:path>
                <a:path w="489584" h="610870" extrusionOk="0">
                  <a:moveTo>
                    <a:pt x="404218" y="285749"/>
                  </a:moveTo>
                  <a:lnTo>
                    <a:pt x="399132" y="285749"/>
                  </a:lnTo>
                  <a:lnTo>
                    <a:pt x="398105" y="241299"/>
                  </a:lnTo>
                  <a:lnTo>
                    <a:pt x="403145" y="241299"/>
                  </a:lnTo>
                  <a:lnTo>
                    <a:pt x="404218" y="285749"/>
                  </a:lnTo>
                  <a:close/>
                </a:path>
                <a:path w="489584" h="610870" extrusionOk="0">
                  <a:moveTo>
                    <a:pt x="377672" y="325119"/>
                  </a:moveTo>
                  <a:lnTo>
                    <a:pt x="373442" y="325119"/>
                  </a:lnTo>
                  <a:lnTo>
                    <a:pt x="399235" y="292099"/>
                  </a:lnTo>
                  <a:lnTo>
                    <a:pt x="399235" y="290829"/>
                  </a:lnTo>
                  <a:lnTo>
                    <a:pt x="373442" y="265429"/>
                  </a:lnTo>
                  <a:lnTo>
                    <a:pt x="377177" y="265429"/>
                  </a:lnTo>
                  <a:lnTo>
                    <a:pt x="399132" y="285749"/>
                  </a:lnTo>
                  <a:lnTo>
                    <a:pt x="404218" y="285749"/>
                  </a:lnTo>
                  <a:lnTo>
                    <a:pt x="404494" y="297179"/>
                  </a:lnTo>
                  <a:lnTo>
                    <a:pt x="399338" y="297179"/>
                  </a:lnTo>
                  <a:lnTo>
                    <a:pt x="377672" y="325119"/>
                  </a:lnTo>
                  <a:close/>
                </a:path>
                <a:path w="489584" h="610870" extrusionOk="0">
                  <a:moveTo>
                    <a:pt x="405965" y="358139"/>
                  </a:moveTo>
                  <a:lnTo>
                    <a:pt x="400879" y="358139"/>
                  </a:lnTo>
                  <a:lnTo>
                    <a:pt x="399338" y="297179"/>
                  </a:lnTo>
                  <a:lnTo>
                    <a:pt x="404494" y="297179"/>
                  </a:lnTo>
                  <a:lnTo>
                    <a:pt x="405965" y="358139"/>
                  </a:lnTo>
                  <a:close/>
                </a:path>
                <a:path w="489584" h="610870" extrusionOk="0">
                  <a:moveTo>
                    <a:pt x="352211" y="358139"/>
                  </a:moveTo>
                  <a:lnTo>
                    <a:pt x="347340" y="358139"/>
                  </a:lnTo>
                  <a:lnTo>
                    <a:pt x="371386" y="327659"/>
                  </a:lnTo>
                  <a:lnTo>
                    <a:pt x="347648" y="298449"/>
                  </a:lnTo>
                  <a:lnTo>
                    <a:pt x="352608" y="298449"/>
                  </a:lnTo>
                  <a:lnTo>
                    <a:pt x="373442" y="325119"/>
                  </a:lnTo>
                  <a:lnTo>
                    <a:pt x="377672" y="325119"/>
                  </a:lnTo>
                  <a:lnTo>
                    <a:pt x="375702" y="327659"/>
                  </a:lnTo>
                  <a:lnTo>
                    <a:pt x="377801" y="330199"/>
                  </a:lnTo>
                  <a:lnTo>
                    <a:pt x="373647" y="330199"/>
                  </a:lnTo>
                  <a:lnTo>
                    <a:pt x="352211" y="358139"/>
                  </a:lnTo>
                  <a:close/>
                </a:path>
                <a:path w="489584" h="610870" extrusionOk="0">
                  <a:moveTo>
                    <a:pt x="379245" y="393699"/>
                  </a:moveTo>
                  <a:lnTo>
                    <a:pt x="374572" y="393699"/>
                  </a:lnTo>
                  <a:lnTo>
                    <a:pt x="401085" y="364489"/>
                  </a:lnTo>
                  <a:lnTo>
                    <a:pt x="373647" y="330199"/>
                  </a:lnTo>
                  <a:lnTo>
                    <a:pt x="377801" y="330199"/>
                  </a:lnTo>
                  <a:lnTo>
                    <a:pt x="400879" y="358139"/>
                  </a:lnTo>
                  <a:lnTo>
                    <a:pt x="405965" y="358139"/>
                  </a:lnTo>
                  <a:lnTo>
                    <a:pt x="406241" y="369569"/>
                  </a:lnTo>
                  <a:lnTo>
                    <a:pt x="401188" y="369569"/>
                  </a:lnTo>
                  <a:lnTo>
                    <a:pt x="379245" y="393699"/>
                  </a:lnTo>
                  <a:close/>
                </a:path>
                <a:path w="489584" h="610870" extrusionOk="0">
                  <a:moveTo>
                    <a:pt x="351536" y="424179"/>
                  </a:moveTo>
                  <a:lnTo>
                    <a:pt x="346929" y="424179"/>
                  </a:lnTo>
                  <a:lnTo>
                    <a:pt x="372208" y="396239"/>
                  </a:lnTo>
                  <a:lnTo>
                    <a:pt x="347237" y="369569"/>
                  </a:lnTo>
                  <a:lnTo>
                    <a:pt x="352076" y="369569"/>
                  </a:lnTo>
                  <a:lnTo>
                    <a:pt x="374572" y="393699"/>
                  </a:lnTo>
                  <a:lnTo>
                    <a:pt x="379245" y="393699"/>
                  </a:lnTo>
                  <a:lnTo>
                    <a:pt x="376936" y="396239"/>
                  </a:lnTo>
                  <a:lnTo>
                    <a:pt x="379262" y="398779"/>
                  </a:lnTo>
                  <a:lnTo>
                    <a:pt x="374572" y="398779"/>
                  </a:lnTo>
                  <a:lnTo>
                    <a:pt x="351536" y="424179"/>
                  </a:lnTo>
                  <a:close/>
                </a:path>
                <a:path w="489584" h="610870" extrusionOk="0">
                  <a:moveTo>
                    <a:pt x="407560" y="424179"/>
                  </a:moveTo>
                  <a:lnTo>
                    <a:pt x="402524" y="424179"/>
                  </a:lnTo>
                  <a:lnTo>
                    <a:pt x="401188" y="369569"/>
                  </a:lnTo>
                  <a:lnTo>
                    <a:pt x="406241" y="369569"/>
                  </a:lnTo>
                  <a:lnTo>
                    <a:pt x="407560" y="424179"/>
                  </a:lnTo>
                  <a:close/>
                </a:path>
                <a:path w="489584" h="610870" extrusionOk="0">
                  <a:moveTo>
                    <a:pt x="379700" y="457199"/>
                  </a:moveTo>
                  <a:lnTo>
                    <a:pt x="374675" y="457199"/>
                  </a:lnTo>
                  <a:lnTo>
                    <a:pt x="402626" y="429259"/>
                  </a:lnTo>
                  <a:lnTo>
                    <a:pt x="374572" y="398779"/>
                  </a:lnTo>
                  <a:lnTo>
                    <a:pt x="379262" y="398779"/>
                  </a:lnTo>
                  <a:lnTo>
                    <a:pt x="402524" y="424179"/>
                  </a:lnTo>
                  <a:lnTo>
                    <a:pt x="407560" y="424179"/>
                  </a:lnTo>
                  <a:lnTo>
                    <a:pt x="407805" y="434339"/>
                  </a:lnTo>
                  <a:lnTo>
                    <a:pt x="402729" y="434339"/>
                  </a:lnTo>
                  <a:lnTo>
                    <a:pt x="379700" y="457199"/>
                  </a:lnTo>
                  <a:close/>
                </a:path>
                <a:path w="489584" h="610870" extrusionOk="0">
                  <a:moveTo>
                    <a:pt x="409031" y="485139"/>
                  </a:moveTo>
                  <a:lnTo>
                    <a:pt x="403962" y="485139"/>
                  </a:lnTo>
                  <a:lnTo>
                    <a:pt x="402729" y="434339"/>
                  </a:lnTo>
                  <a:lnTo>
                    <a:pt x="407805" y="434339"/>
                  </a:lnTo>
                  <a:lnTo>
                    <a:pt x="409031" y="485139"/>
                  </a:lnTo>
                  <a:close/>
                </a:path>
                <a:path w="489584" h="610870" extrusionOk="0">
                  <a:moveTo>
                    <a:pt x="351740" y="485139"/>
                  </a:moveTo>
                  <a:lnTo>
                    <a:pt x="346723" y="485139"/>
                  </a:lnTo>
                  <a:lnTo>
                    <a:pt x="372208" y="459739"/>
                  </a:lnTo>
                  <a:lnTo>
                    <a:pt x="346929" y="435609"/>
                  </a:lnTo>
                  <a:lnTo>
                    <a:pt x="352214" y="435609"/>
                  </a:lnTo>
                  <a:lnTo>
                    <a:pt x="374675" y="457199"/>
                  </a:lnTo>
                  <a:lnTo>
                    <a:pt x="379700" y="457199"/>
                  </a:lnTo>
                  <a:lnTo>
                    <a:pt x="377141" y="459739"/>
                  </a:lnTo>
                  <a:lnTo>
                    <a:pt x="379823" y="462279"/>
                  </a:lnTo>
                  <a:lnTo>
                    <a:pt x="374778" y="462279"/>
                  </a:lnTo>
                  <a:lnTo>
                    <a:pt x="351740" y="485139"/>
                  </a:lnTo>
                  <a:close/>
                </a:path>
                <a:path w="489584" h="610870" extrusionOk="0">
                  <a:moveTo>
                    <a:pt x="381778" y="511809"/>
                  </a:moveTo>
                  <a:lnTo>
                    <a:pt x="375702" y="511809"/>
                  </a:lnTo>
                  <a:lnTo>
                    <a:pt x="403757" y="490219"/>
                  </a:lnTo>
                  <a:lnTo>
                    <a:pt x="374778" y="462279"/>
                  </a:lnTo>
                  <a:lnTo>
                    <a:pt x="379823" y="462279"/>
                  </a:lnTo>
                  <a:lnTo>
                    <a:pt x="403962" y="485139"/>
                  </a:lnTo>
                  <a:lnTo>
                    <a:pt x="409031" y="485139"/>
                  </a:lnTo>
                  <a:lnTo>
                    <a:pt x="409246" y="494029"/>
                  </a:lnTo>
                  <a:lnTo>
                    <a:pt x="404168" y="494029"/>
                  </a:lnTo>
                  <a:lnTo>
                    <a:pt x="381778" y="511809"/>
                  </a:lnTo>
                  <a:close/>
                </a:path>
                <a:path w="489584" h="610870" extrusionOk="0">
                  <a:moveTo>
                    <a:pt x="351399" y="535939"/>
                  </a:moveTo>
                  <a:lnTo>
                    <a:pt x="346518" y="535939"/>
                  </a:lnTo>
                  <a:lnTo>
                    <a:pt x="373031" y="514349"/>
                  </a:lnTo>
                  <a:lnTo>
                    <a:pt x="346723" y="494029"/>
                  </a:lnTo>
                  <a:lnTo>
                    <a:pt x="351753" y="494029"/>
                  </a:lnTo>
                  <a:lnTo>
                    <a:pt x="375702" y="511809"/>
                  </a:lnTo>
                  <a:lnTo>
                    <a:pt x="381778" y="511809"/>
                  </a:lnTo>
                  <a:lnTo>
                    <a:pt x="378580" y="514349"/>
                  </a:lnTo>
                  <a:lnTo>
                    <a:pt x="381907" y="516889"/>
                  </a:lnTo>
                  <a:lnTo>
                    <a:pt x="375805" y="516889"/>
                  </a:lnTo>
                  <a:lnTo>
                    <a:pt x="351399" y="535939"/>
                  </a:lnTo>
                  <a:close/>
                </a:path>
                <a:path w="489584" h="610870" extrusionOk="0">
                  <a:moveTo>
                    <a:pt x="410227" y="534669"/>
                  </a:moveTo>
                  <a:lnTo>
                    <a:pt x="405196" y="534669"/>
                  </a:lnTo>
                  <a:lnTo>
                    <a:pt x="404168" y="494029"/>
                  </a:lnTo>
                  <a:lnTo>
                    <a:pt x="409246" y="494029"/>
                  </a:lnTo>
                  <a:lnTo>
                    <a:pt x="410227" y="534669"/>
                  </a:lnTo>
                  <a:close/>
                </a:path>
                <a:path w="489584" h="610870" extrusionOk="0">
                  <a:moveTo>
                    <a:pt x="380438" y="571499"/>
                  </a:moveTo>
                  <a:lnTo>
                    <a:pt x="375805" y="571499"/>
                  </a:lnTo>
                  <a:lnTo>
                    <a:pt x="405298" y="539749"/>
                  </a:lnTo>
                  <a:lnTo>
                    <a:pt x="375805" y="516889"/>
                  </a:lnTo>
                  <a:lnTo>
                    <a:pt x="381907" y="516889"/>
                  </a:lnTo>
                  <a:lnTo>
                    <a:pt x="405196" y="534669"/>
                  </a:lnTo>
                  <a:lnTo>
                    <a:pt x="410227" y="534669"/>
                  </a:lnTo>
                  <a:lnTo>
                    <a:pt x="410441" y="543559"/>
                  </a:lnTo>
                  <a:lnTo>
                    <a:pt x="405401" y="543559"/>
                  </a:lnTo>
                  <a:lnTo>
                    <a:pt x="380438" y="571499"/>
                  </a:lnTo>
                  <a:close/>
                </a:path>
                <a:path w="489584" h="610870" extrusionOk="0">
                  <a:moveTo>
                    <a:pt x="430167" y="582929"/>
                  </a:moveTo>
                  <a:lnTo>
                    <a:pt x="406326" y="582929"/>
                  </a:lnTo>
                  <a:lnTo>
                    <a:pt x="405401" y="543559"/>
                  </a:lnTo>
                  <a:lnTo>
                    <a:pt x="410441" y="543559"/>
                  </a:lnTo>
                  <a:lnTo>
                    <a:pt x="411361" y="581659"/>
                  </a:lnTo>
                  <a:lnTo>
                    <a:pt x="430167" y="581659"/>
                  </a:lnTo>
                  <a:lnTo>
                    <a:pt x="430167" y="582929"/>
                  </a:lnTo>
                  <a:close/>
                </a:path>
                <a:path w="489584" h="610870" extrusionOk="0">
                  <a:moveTo>
                    <a:pt x="370359" y="582929"/>
                  </a:moveTo>
                  <a:lnTo>
                    <a:pt x="365837" y="582929"/>
                  </a:lnTo>
                  <a:lnTo>
                    <a:pt x="373442" y="574039"/>
                  </a:lnTo>
                  <a:lnTo>
                    <a:pt x="346415" y="546099"/>
                  </a:lnTo>
                  <a:lnTo>
                    <a:pt x="351399" y="546099"/>
                  </a:lnTo>
                  <a:lnTo>
                    <a:pt x="375805" y="571499"/>
                  </a:lnTo>
                  <a:lnTo>
                    <a:pt x="380438" y="571499"/>
                  </a:lnTo>
                  <a:lnTo>
                    <a:pt x="378169" y="574039"/>
                  </a:lnTo>
                  <a:lnTo>
                    <a:pt x="380459" y="576579"/>
                  </a:lnTo>
                  <a:lnTo>
                    <a:pt x="375805" y="576579"/>
                  </a:lnTo>
                  <a:lnTo>
                    <a:pt x="370359" y="582929"/>
                  </a:lnTo>
                  <a:close/>
                </a:path>
                <a:path w="489584" h="610870" extrusionOk="0">
                  <a:moveTo>
                    <a:pt x="386184" y="582929"/>
                  </a:moveTo>
                  <a:lnTo>
                    <a:pt x="381354" y="582929"/>
                  </a:lnTo>
                  <a:lnTo>
                    <a:pt x="375805" y="576579"/>
                  </a:lnTo>
                  <a:lnTo>
                    <a:pt x="380459" y="576579"/>
                  </a:lnTo>
                  <a:lnTo>
                    <a:pt x="386184" y="582929"/>
                  </a:lnTo>
                  <a:close/>
                </a:path>
              </a:pathLst>
            </a:custGeom>
            <a:solidFill>
              <a:srgbClr val="004A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0" name="Google Shape;180;p4"/>
          <p:cNvGrpSpPr/>
          <p:nvPr/>
        </p:nvGrpSpPr>
        <p:grpSpPr>
          <a:xfrm>
            <a:off x="4258758" y="3535640"/>
            <a:ext cx="501650" cy="501227"/>
            <a:chOff x="4258758" y="3611840"/>
            <a:chExt cx="501650" cy="501227"/>
          </a:xfrm>
        </p:grpSpPr>
        <p:pic>
          <p:nvPicPr>
            <p:cNvPr id="181" name="Google Shape;181;p4"/>
            <p:cNvPicPr preferRelativeResize="0"/>
            <p:nvPr/>
          </p:nvPicPr>
          <p:blipFill rotWithShape="1">
            <a:blip r:embed="rId6">
              <a:alphaModFix/>
            </a:blip>
            <a:srcRect/>
            <a:stretch/>
          </p:blipFill>
          <p:spPr>
            <a:xfrm>
              <a:off x="4583909" y="3908282"/>
              <a:ext cx="73036" cy="72688"/>
            </a:xfrm>
            <a:prstGeom prst="rect">
              <a:avLst/>
            </a:prstGeom>
            <a:noFill/>
            <a:ln>
              <a:noFill/>
            </a:ln>
          </p:spPr>
        </p:pic>
        <p:sp>
          <p:nvSpPr>
            <p:cNvPr id="182" name="Google Shape;182;p4"/>
            <p:cNvSpPr/>
            <p:nvPr/>
          </p:nvSpPr>
          <p:spPr>
            <a:xfrm>
              <a:off x="4364327" y="3749112"/>
              <a:ext cx="261620" cy="261620"/>
            </a:xfrm>
            <a:custGeom>
              <a:avLst/>
              <a:gdLst/>
              <a:ahLst/>
              <a:cxnLst/>
              <a:rect l="l" t="t" r="r" b="b"/>
              <a:pathLst>
                <a:path w="392429" h="392429" extrusionOk="0">
                  <a:moveTo>
                    <a:pt x="314267" y="391953"/>
                  </a:moveTo>
                  <a:lnTo>
                    <a:pt x="269394" y="383787"/>
                  </a:lnTo>
                  <a:lnTo>
                    <a:pt x="230335" y="360234"/>
                  </a:lnTo>
                  <a:lnTo>
                    <a:pt x="31738" y="161639"/>
                  </a:lnTo>
                  <a:lnTo>
                    <a:pt x="8190" y="122624"/>
                  </a:lnTo>
                  <a:lnTo>
                    <a:pt x="0" y="77797"/>
                  </a:lnTo>
                  <a:lnTo>
                    <a:pt x="232" y="70188"/>
                  </a:lnTo>
                  <a:lnTo>
                    <a:pt x="11144" y="25944"/>
                  </a:lnTo>
                  <a:lnTo>
                    <a:pt x="27098" y="0"/>
                  </a:lnTo>
                  <a:lnTo>
                    <a:pt x="113425" y="86327"/>
                  </a:lnTo>
                  <a:lnTo>
                    <a:pt x="111654" y="95316"/>
                  </a:lnTo>
                  <a:lnTo>
                    <a:pt x="111083" y="104302"/>
                  </a:lnTo>
                  <a:lnTo>
                    <a:pt x="125491" y="146483"/>
                  </a:lnTo>
                  <a:lnTo>
                    <a:pt x="238613" y="260417"/>
                  </a:lnTo>
                  <a:lnTo>
                    <a:pt x="274392" y="279583"/>
                  </a:lnTo>
                  <a:lnTo>
                    <a:pt x="294054" y="280905"/>
                  </a:lnTo>
                  <a:lnTo>
                    <a:pt x="299965" y="280123"/>
                  </a:lnTo>
                  <a:lnTo>
                    <a:pt x="305772" y="278543"/>
                  </a:lnTo>
                  <a:lnTo>
                    <a:pt x="392099" y="364740"/>
                  </a:lnTo>
                  <a:lnTo>
                    <a:pt x="344517" y="388241"/>
                  </a:lnTo>
                  <a:lnTo>
                    <a:pt x="321882" y="391714"/>
                  </a:lnTo>
                  <a:lnTo>
                    <a:pt x="314267" y="391953"/>
                  </a:lnTo>
                  <a:close/>
                </a:path>
              </a:pathLst>
            </a:custGeom>
            <a:solidFill>
              <a:srgbClr val="004A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3" name="Google Shape;183;p4"/>
            <p:cNvPicPr preferRelativeResize="0"/>
            <p:nvPr/>
          </p:nvPicPr>
          <p:blipFill rotWithShape="1">
            <a:blip r:embed="rId7">
              <a:alphaModFix/>
            </a:blip>
            <a:srcRect/>
            <a:stretch/>
          </p:blipFill>
          <p:spPr>
            <a:xfrm>
              <a:off x="4393868" y="3717732"/>
              <a:ext cx="72601" cy="73109"/>
            </a:xfrm>
            <a:prstGeom prst="rect">
              <a:avLst/>
            </a:prstGeom>
            <a:noFill/>
            <a:ln>
              <a:noFill/>
            </a:ln>
          </p:spPr>
        </p:pic>
        <p:sp>
          <p:nvSpPr>
            <p:cNvPr id="184" name="Google Shape;184;p4"/>
            <p:cNvSpPr/>
            <p:nvPr/>
          </p:nvSpPr>
          <p:spPr>
            <a:xfrm>
              <a:off x="4258758" y="3611840"/>
              <a:ext cx="501650" cy="501227"/>
            </a:xfrm>
            <a:custGeom>
              <a:avLst/>
              <a:gdLst/>
              <a:ahLst/>
              <a:cxnLst/>
              <a:rect l="l" t="t" r="r" b="b"/>
              <a:pathLst>
                <a:path w="752475" h="751839" extrusionOk="0">
                  <a:moveTo>
                    <a:pt x="433547" y="751840"/>
                  </a:moveTo>
                  <a:lnTo>
                    <a:pt x="322569" y="751840"/>
                  </a:lnTo>
                  <a:lnTo>
                    <a:pt x="313408" y="750570"/>
                  </a:lnTo>
                  <a:lnTo>
                    <a:pt x="304280" y="748030"/>
                  </a:lnTo>
                  <a:lnTo>
                    <a:pt x="295197" y="746760"/>
                  </a:lnTo>
                  <a:lnTo>
                    <a:pt x="250655" y="734060"/>
                  </a:lnTo>
                  <a:lnTo>
                    <a:pt x="224804" y="722630"/>
                  </a:lnTo>
                  <a:lnTo>
                    <a:pt x="199789" y="711200"/>
                  </a:lnTo>
                  <a:lnTo>
                    <a:pt x="191655" y="706120"/>
                  </a:lnTo>
                  <a:lnTo>
                    <a:pt x="183638" y="702310"/>
                  </a:lnTo>
                  <a:lnTo>
                    <a:pt x="167957" y="692150"/>
                  </a:lnTo>
                  <a:lnTo>
                    <a:pt x="160301" y="687070"/>
                  </a:lnTo>
                  <a:lnTo>
                    <a:pt x="152781" y="680720"/>
                  </a:lnTo>
                  <a:lnTo>
                    <a:pt x="145397" y="675640"/>
                  </a:lnTo>
                  <a:lnTo>
                    <a:pt x="138148" y="669290"/>
                  </a:lnTo>
                  <a:lnTo>
                    <a:pt x="131044" y="664210"/>
                  </a:lnTo>
                  <a:lnTo>
                    <a:pt x="124093" y="657860"/>
                  </a:lnTo>
                  <a:lnTo>
                    <a:pt x="117295" y="651510"/>
                  </a:lnTo>
                  <a:lnTo>
                    <a:pt x="110650" y="645160"/>
                  </a:lnTo>
                  <a:lnTo>
                    <a:pt x="104166" y="638810"/>
                  </a:lnTo>
                  <a:lnTo>
                    <a:pt x="97851" y="631190"/>
                  </a:lnTo>
                  <a:lnTo>
                    <a:pt x="91704" y="624840"/>
                  </a:lnTo>
                  <a:lnTo>
                    <a:pt x="85727" y="617220"/>
                  </a:lnTo>
                  <a:lnTo>
                    <a:pt x="79925" y="609600"/>
                  </a:lnTo>
                  <a:lnTo>
                    <a:pt x="74307" y="603250"/>
                  </a:lnTo>
                  <a:lnTo>
                    <a:pt x="68872" y="595630"/>
                  </a:lnTo>
                  <a:lnTo>
                    <a:pt x="63619" y="588010"/>
                  </a:lnTo>
                  <a:lnTo>
                    <a:pt x="58556" y="580390"/>
                  </a:lnTo>
                  <a:lnTo>
                    <a:pt x="53689" y="571500"/>
                  </a:lnTo>
                  <a:lnTo>
                    <a:pt x="49016" y="563880"/>
                  </a:lnTo>
                  <a:lnTo>
                    <a:pt x="44540" y="556260"/>
                  </a:lnTo>
                  <a:lnTo>
                    <a:pt x="40264" y="547370"/>
                  </a:lnTo>
                  <a:lnTo>
                    <a:pt x="36194" y="539750"/>
                  </a:lnTo>
                  <a:lnTo>
                    <a:pt x="32330" y="530860"/>
                  </a:lnTo>
                  <a:lnTo>
                    <a:pt x="28672" y="521970"/>
                  </a:lnTo>
                  <a:lnTo>
                    <a:pt x="25225" y="513080"/>
                  </a:lnTo>
                  <a:lnTo>
                    <a:pt x="21992" y="505460"/>
                  </a:lnTo>
                  <a:lnTo>
                    <a:pt x="9075" y="461010"/>
                  </a:lnTo>
                  <a:lnTo>
                    <a:pt x="1707" y="414020"/>
                  </a:lnTo>
                  <a:lnTo>
                    <a:pt x="0" y="387350"/>
                  </a:lnTo>
                  <a:lnTo>
                    <a:pt x="0" y="368300"/>
                  </a:lnTo>
                  <a:lnTo>
                    <a:pt x="3979" y="322580"/>
                  </a:lnTo>
                  <a:lnTo>
                    <a:pt x="13584" y="276860"/>
                  </a:lnTo>
                  <a:lnTo>
                    <a:pt x="28672" y="232410"/>
                  </a:lnTo>
                  <a:lnTo>
                    <a:pt x="32330" y="224790"/>
                  </a:lnTo>
                  <a:lnTo>
                    <a:pt x="36194" y="215900"/>
                  </a:lnTo>
                  <a:lnTo>
                    <a:pt x="40264" y="207010"/>
                  </a:lnTo>
                  <a:lnTo>
                    <a:pt x="44540" y="199390"/>
                  </a:lnTo>
                  <a:lnTo>
                    <a:pt x="49016" y="190500"/>
                  </a:lnTo>
                  <a:lnTo>
                    <a:pt x="74307" y="152400"/>
                  </a:lnTo>
                  <a:lnTo>
                    <a:pt x="91704" y="130810"/>
                  </a:lnTo>
                  <a:lnTo>
                    <a:pt x="97851" y="123190"/>
                  </a:lnTo>
                  <a:lnTo>
                    <a:pt x="131044" y="91440"/>
                  </a:lnTo>
                  <a:lnTo>
                    <a:pt x="145397" y="80010"/>
                  </a:lnTo>
                  <a:lnTo>
                    <a:pt x="152781" y="73660"/>
                  </a:lnTo>
                  <a:lnTo>
                    <a:pt x="191655" y="48260"/>
                  </a:lnTo>
                  <a:lnTo>
                    <a:pt x="199789" y="44450"/>
                  </a:lnTo>
                  <a:lnTo>
                    <a:pt x="208030" y="39370"/>
                  </a:lnTo>
                  <a:lnTo>
                    <a:pt x="216368" y="35560"/>
                  </a:lnTo>
                  <a:lnTo>
                    <a:pt x="241958" y="24130"/>
                  </a:lnTo>
                  <a:lnTo>
                    <a:pt x="259429" y="19050"/>
                  </a:lnTo>
                  <a:lnTo>
                    <a:pt x="268280" y="15240"/>
                  </a:lnTo>
                  <a:lnTo>
                    <a:pt x="286169" y="10160"/>
                  </a:lnTo>
                  <a:lnTo>
                    <a:pt x="295197" y="8890"/>
                  </a:lnTo>
                  <a:lnTo>
                    <a:pt x="304280" y="6350"/>
                  </a:lnTo>
                  <a:lnTo>
                    <a:pt x="350241" y="0"/>
                  </a:lnTo>
                  <a:lnTo>
                    <a:pt x="405875" y="0"/>
                  </a:lnTo>
                  <a:lnTo>
                    <a:pt x="451836" y="6350"/>
                  </a:lnTo>
                  <a:lnTo>
                    <a:pt x="460919" y="8890"/>
                  </a:lnTo>
                  <a:lnTo>
                    <a:pt x="469946" y="10160"/>
                  </a:lnTo>
                  <a:lnTo>
                    <a:pt x="487836" y="15240"/>
                  </a:lnTo>
                  <a:lnTo>
                    <a:pt x="496686" y="19050"/>
                  </a:lnTo>
                  <a:lnTo>
                    <a:pt x="514158" y="24130"/>
                  </a:lnTo>
                  <a:lnTo>
                    <a:pt x="539748" y="35560"/>
                  </a:lnTo>
                  <a:lnTo>
                    <a:pt x="548086" y="39370"/>
                  </a:lnTo>
                  <a:lnTo>
                    <a:pt x="556327" y="44450"/>
                  </a:lnTo>
                  <a:lnTo>
                    <a:pt x="564461" y="48260"/>
                  </a:lnTo>
                  <a:lnTo>
                    <a:pt x="603335" y="73660"/>
                  </a:lnTo>
                  <a:lnTo>
                    <a:pt x="610719" y="80010"/>
                  </a:lnTo>
                  <a:lnTo>
                    <a:pt x="617968" y="85090"/>
                  </a:lnTo>
                  <a:lnTo>
                    <a:pt x="651950" y="116840"/>
                  </a:lnTo>
                  <a:lnTo>
                    <a:pt x="664412" y="130810"/>
                  </a:lnTo>
                  <a:lnTo>
                    <a:pt x="667998" y="134620"/>
                  </a:lnTo>
                  <a:lnTo>
                    <a:pt x="233966" y="134620"/>
                  </a:lnTo>
                  <a:lnTo>
                    <a:pt x="227748" y="135890"/>
                  </a:lnTo>
                  <a:lnTo>
                    <a:pt x="215777" y="140970"/>
                  </a:lnTo>
                  <a:lnTo>
                    <a:pt x="210454" y="143510"/>
                  </a:lnTo>
                  <a:lnTo>
                    <a:pt x="205794" y="148590"/>
                  </a:lnTo>
                  <a:lnTo>
                    <a:pt x="176714" y="177800"/>
                  </a:lnTo>
                  <a:lnTo>
                    <a:pt x="153489" y="208280"/>
                  </a:lnTo>
                  <a:lnTo>
                    <a:pt x="141413" y="234950"/>
                  </a:lnTo>
                  <a:lnTo>
                    <a:pt x="139218" y="241300"/>
                  </a:lnTo>
                  <a:lnTo>
                    <a:pt x="133396" y="287020"/>
                  </a:lnTo>
                  <a:lnTo>
                    <a:pt x="133562" y="292100"/>
                  </a:lnTo>
                  <a:lnTo>
                    <a:pt x="142404" y="335280"/>
                  </a:lnTo>
                  <a:lnTo>
                    <a:pt x="145075" y="341630"/>
                  </a:lnTo>
                  <a:lnTo>
                    <a:pt x="148072" y="349250"/>
                  </a:lnTo>
                  <a:lnTo>
                    <a:pt x="151381" y="355600"/>
                  </a:lnTo>
                  <a:lnTo>
                    <a:pt x="155003" y="361950"/>
                  </a:lnTo>
                  <a:lnTo>
                    <a:pt x="158937" y="368300"/>
                  </a:lnTo>
                  <a:lnTo>
                    <a:pt x="163166" y="373380"/>
                  </a:lnTo>
                  <a:lnTo>
                    <a:pt x="167668" y="379730"/>
                  </a:lnTo>
                  <a:lnTo>
                    <a:pt x="172445" y="384810"/>
                  </a:lnTo>
                  <a:lnTo>
                    <a:pt x="177496" y="391160"/>
                  </a:lnTo>
                  <a:lnTo>
                    <a:pt x="365018" y="577850"/>
                  </a:lnTo>
                  <a:lnTo>
                    <a:pt x="400372" y="604520"/>
                  </a:lnTo>
                  <a:lnTo>
                    <a:pt x="434611" y="617220"/>
                  </a:lnTo>
                  <a:lnTo>
                    <a:pt x="441802" y="619760"/>
                  </a:lnTo>
                  <a:lnTo>
                    <a:pt x="456366" y="622300"/>
                  </a:lnTo>
                  <a:lnTo>
                    <a:pt x="666404" y="622300"/>
                  </a:lnTo>
                  <a:lnTo>
                    <a:pt x="664412" y="624840"/>
                  </a:lnTo>
                  <a:lnTo>
                    <a:pt x="658265" y="631190"/>
                  </a:lnTo>
                  <a:lnTo>
                    <a:pt x="651950" y="638810"/>
                  </a:lnTo>
                  <a:lnTo>
                    <a:pt x="645466" y="645160"/>
                  </a:lnTo>
                  <a:lnTo>
                    <a:pt x="638821" y="651510"/>
                  </a:lnTo>
                  <a:lnTo>
                    <a:pt x="632023" y="657860"/>
                  </a:lnTo>
                  <a:lnTo>
                    <a:pt x="625072" y="664210"/>
                  </a:lnTo>
                  <a:lnTo>
                    <a:pt x="617968" y="669290"/>
                  </a:lnTo>
                  <a:lnTo>
                    <a:pt x="610719" y="675640"/>
                  </a:lnTo>
                  <a:lnTo>
                    <a:pt x="603335" y="680720"/>
                  </a:lnTo>
                  <a:lnTo>
                    <a:pt x="595815" y="687070"/>
                  </a:lnTo>
                  <a:lnTo>
                    <a:pt x="588159" y="692150"/>
                  </a:lnTo>
                  <a:lnTo>
                    <a:pt x="572477" y="702310"/>
                  </a:lnTo>
                  <a:lnTo>
                    <a:pt x="564461" y="706120"/>
                  </a:lnTo>
                  <a:lnTo>
                    <a:pt x="556327" y="711200"/>
                  </a:lnTo>
                  <a:lnTo>
                    <a:pt x="531312" y="722630"/>
                  </a:lnTo>
                  <a:lnTo>
                    <a:pt x="505460" y="734060"/>
                  </a:lnTo>
                  <a:lnTo>
                    <a:pt x="460919" y="746760"/>
                  </a:lnTo>
                  <a:lnTo>
                    <a:pt x="451836" y="748030"/>
                  </a:lnTo>
                  <a:lnTo>
                    <a:pt x="442708" y="750570"/>
                  </a:lnTo>
                  <a:lnTo>
                    <a:pt x="433547" y="751840"/>
                  </a:lnTo>
                  <a:close/>
                </a:path>
                <a:path w="752475" h="751839" extrusionOk="0">
                  <a:moveTo>
                    <a:pt x="450433" y="462280"/>
                  </a:moveTo>
                  <a:lnTo>
                    <a:pt x="443890" y="462280"/>
                  </a:lnTo>
                  <a:lnTo>
                    <a:pt x="430773" y="459740"/>
                  </a:lnTo>
                  <a:lnTo>
                    <a:pt x="424749" y="457200"/>
                  </a:lnTo>
                  <a:lnTo>
                    <a:pt x="419175" y="453390"/>
                  </a:lnTo>
                  <a:lnTo>
                    <a:pt x="414050" y="449580"/>
                  </a:lnTo>
                  <a:lnTo>
                    <a:pt x="306988" y="341630"/>
                  </a:lnTo>
                  <a:lnTo>
                    <a:pt x="303799" y="339090"/>
                  </a:lnTo>
                  <a:lnTo>
                    <a:pt x="293618" y="309880"/>
                  </a:lnTo>
                  <a:lnTo>
                    <a:pt x="294633" y="300990"/>
                  </a:lnTo>
                  <a:lnTo>
                    <a:pt x="295791" y="297180"/>
                  </a:lnTo>
                  <a:lnTo>
                    <a:pt x="297599" y="293370"/>
                  </a:lnTo>
                  <a:lnTo>
                    <a:pt x="299852" y="287020"/>
                  </a:lnTo>
                  <a:lnTo>
                    <a:pt x="302982" y="283210"/>
                  </a:lnTo>
                  <a:lnTo>
                    <a:pt x="321723" y="264160"/>
                  </a:lnTo>
                  <a:lnTo>
                    <a:pt x="326290" y="259080"/>
                  </a:lnTo>
                  <a:lnTo>
                    <a:pt x="329809" y="254000"/>
                  </a:lnTo>
                  <a:lnTo>
                    <a:pt x="334748" y="242570"/>
                  </a:lnTo>
                  <a:lnTo>
                    <a:pt x="335982" y="236220"/>
                  </a:lnTo>
                  <a:lnTo>
                    <a:pt x="335982" y="223520"/>
                  </a:lnTo>
                  <a:lnTo>
                    <a:pt x="334748" y="217170"/>
                  </a:lnTo>
                  <a:lnTo>
                    <a:pt x="329809" y="204470"/>
                  </a:lnTo>
                  <a:lnTo>
                    <a:pt x="326290" y="199390"/>
                  </a:lnTo>
                  <a:lnTo>
                    <a:pt x="321723" y="195580"/>
                  </a:lnTo>
                  <a:lnTo>
                    <a:pt x="275039" y="148590"/>
                  </a:lnTo>
                  <a:lnTo>
                    <a:pt x="270379" y="143510"/>
                  </a:lnTo>
                  <a:lnTo>
                    <a:pt x="265056" y="140970"/>
                  </a:lnTo>
                  <a:lnTo>
                    <a:pt x="253084" y="135890"/>
                  </a:lnTo>
                  <a:lnTo>
                    <a:pt x="246866" y="134620"/>
                  </a:lnTo>
                  <a:lnTo>
                    <a:pt x="667998" y="134620"/>
                  </a:lnTo>
                  <a:lnTo>
                    <a:pt x="692497" y="167640"/>
                  </a:lnTo>
                  <a:lnTo>
                    <a:pt x="711576" y="199390"/>
                  </a:lnTo>
                  <a:lnTo>
                    <a:pt x="715852" y="207010"/>
                  </a:lnTo>
                  <a:lnTo>
                    <a:pt x="719922" y="215900"/>
                  </a:lnTo>
                  <a:lnTo>
                    <a:pt x="723786" y="224790"/>
                  </a:lnTo>
                  <a:lnTo>
                    <a:pt x="727443" y="232410"/>
                  </a:lnTo>
                  <a:lnTo>
                    <a:pt x="742532" y="276860"/>
                  </a:lnTo>
                  <a:lnTo>
                    <a:pt x="752137" y="322580"/>
                  </a:lnTo>
                  <a:lnTo>
                    <a:pt x="752360" y="323850"/>
                  </a:lnTo>
                  <a:lnTo>
                    <a:pt x="752360" y="420370"/>
                  </a:lnTo>
                  <a:lnTo>
                    <a:pt x="520038" y="420370"/>
                  </a:lnTo>
                  <a:lnTo>
                    <a:pt x="513798" y="421640"/>
                  </a:lnTo>
                  <a:lnTo>
                    <a:pt x="501805" y="426720"/>
                  </a:lnTo>
                  <a:lnTo>
                    <a:pt x="496505" y="429260"/>
                  </a:lnTo>
                  <a:lnTo>
                    <a:pt x="491901" y="434340"/>
                  </a:lnTo>
                  <a:lnTo>
                    <a:pt x="473130" y="453390"/>
                  </a:lnTo>
                  <a:lnTo>
                    <a:pt x="468479" y="455930"/>
                  </a:lnTo>
                  <a:lnTo>
                    <a:pt x="463212" y="458470"/>
                  </a:lnTo>
                  <a:lnTo>
                    <a:pt x="456873" y="461010"/>
                  </a:lnTo>
                  <a:lnTo>
                    <a:pt x="450433" y="462280"/>
                  </a:lnTo>
                  <a:close/>
                </a:path>
                <a:path w="752475" h="751839" extrusionOk="0">
                  <a:moveTo>
                    <a:pt x="666404" y="622300"/>
                  </a:moveTo>
                  <a:lnTo>
                    <a:pt x="485806" y="622300"/>
                  </a:lnTo>
                  <a:lnTo>
                    <a:pt x="507620" y="618490"/>
                  </a:lnTo>
                  <a:lnTo>
                    <a:pt x="514737" y="615950"/>
                  </a:lnTo>
                  <a:lnTo>
                    <a:pt x="521752" y="614680"/>
                  </a:lnTo>
                  <a:lnTo>
                    <a:pt x="528668" y="612140"/>
                  </a:lnTo>
                  <a:lnTo>
                    <a:pt x="535450" y="608330"/>
                  </a:lnTo>
                  <a:lnTo>
                    <a:pt x="542068" y="605790"/>
                  </a:lnTo>
                  <a:lnTo>
                    <a:pt x="572415" y="584200"/>
                  </a:lnTo>
                  <a:lnTo>
                    <a:pt x="577837" y="580390"/>
                  </a:lnTo>
                  <a:lnTo>
                    <a:pt x="608613" y="548640"/>
                  </a:lnTo>
                  <a:lnTo>
                    <a:pt x="612932" y="544830"/>
                  </a:lnTo>
                  <a:lnTo>
                    <a:pt x="616236" y="539750"/>
                  </a:lnTo>
                  <a:lnTo>
                    <a:pt x="620812" y="527050"/>
                  </a:lnTo>
                  <a:lnTo>
                    <a:pt x="621920" y="520700"/>
                  </a:lnTo>
                  <a:lnTo>
                    <a:pt x="621774" y="508000"/>
                  </a:lnTo>
                  <a:lnTo>
                    <a:pt x="620526" y="502920"/>
                  </a:lnTo>
                  <a:lnTo>
                    <a:pt x="615680" y="490220"/>
                  </a:lnTo>
                  <a:lnTo>
                    <a:pt x="612255" y="485140"/>
                  </a:lnTo>
                  <a:lnTo>
                    <a:pt x="607830" y="481330"/>
                  </a:lnTo>
                  <a:lnTo>
                    <a:pt x="561146" y="434340"/>
                  </a:lnTo>
                  <a:lnTo>
                    <a:pt x="556542" y="429260"/>
                  </a:lnTo>
                  <a:lnTo>
                    <a:pt x="551241" y="426720"/>
                  </a:lnTo>
                  <a:lnTo>
                    <a:pt x="539249" y="421640"/>
                  </a:lnTo>
                  <a:lnTo>
                    <a:pt x="533008" y="420370"/>
                  </a:lnTo>
                  <a:lnTo>
                    <a:pt x="752360" y="420370"/>
                  </a:lnTo>
                  <a:lnTo>
                    <a:pt x="752360" y="431800"/>
                  </a:lnTo>
                  <a:lnTo>
                    <a:pt x="750663" y="441960"/>
                  </a:lnTo>
                  <a:lnTo>
                    <a:pt x="739946" y="487680"/>
                  </a:lnTo>
                  <a:lnTo>
                    <a:pt x="730891" y="513080"/>
                  </a:lnTo>
                  <a:lnTo>
                    <a:pt x="727443" y="521970"/>
                  </a:lnTo>
                  <a:lnTo>
                    <a:pt x="723786" y="530860"/>
                  </a:lnTo>
                  <a:lnTo>
                    <a:pt x="719922" y="539750"/>
                  </a:lnTo>
                  <a:lnTo>
                    <a:pt x="715852" y="547370"/>
                  </a:lnTo>
                  <a:lnTo>
                    <a:pt x="711576" y="556260"/>
                  </a:lnTo>
                  <a:lnTo>
                    <a:pt x="707099" y="563880"/>
                  </a:lnTo>
                  <a:lnTo>
                    <a:pt x="702427" y="571500"/>
                  </a:lnTo>
                  <a:lnTo>
                    <a:pt x="697560" y="580390"/>
                  </a:lnTo>
                  <a:lnTo>
                    <a:pt x="692497" y="588010"/>
                  </a:lnTo>
                  <a:lnTo>
                    <a:pt x="687244" y="595630"/>
                  </a:lnTo>
                  <a:lnTo>
                    <a:pt x="681809" y="603250"/>
                  </a:lnTo>
                  <a:lnTo>
                    <a:pt x="676190" y="609600"/>
                  </a:lnTo>
                  <a:lnTo>
                    <a:pt x="670389" y="617220"/>
                  </a:lnTo>
                  <a:lnTo>
                    <a:pt x="666404" y="622300"/>
                  </a:lnTo>
                  <a:close/>
                </a:path>
              </a:pathLst>
            </a:custGeom>
            <a:solidFill>
              <a:srgbClr val="004A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5" name="Google Shape;185;p4"/>
          <p:cNvGrpSpPr/>
          <p:nvPr/>
        </p:nvGrpSpPr>
        <p:grpSpPr>
          <a:xfrm>
            <a:off x="4259022" y="4968687"/>
            <a:ext cx="547344" cy="528320"/>
            <a:chOff x="4259022" y="4968687"/>
            <a:chExt cx="547344" cy="528320"/>
          </a:xfrm>
        </p:grpSpPr>
        <p:sp>
          <p:nvSpPr>
            <p:cNvPr id="186" name="Google Shape;186;p4"/>
            <p:cNvSpPr/>
            <p:nvPr/>
          </p:nvSpPr>
          <p:spPr>
            <a:xfrm>
              <a:off x="4259022" y="4968687"/>
              <a:ext cx="381847" cy="528320"/>
            </a:xfrm>
            <a:custGeom>
              <a:avLst/>
              <a:gdLst/>
              <a:ahLst/>
              <a:cxnLst/>
              <a:rect l="l" t="t" r="r" b="b"/>
              <a:pathLst>
                <a:path w="572770" h="792479" extrusionOk="0">
                  <a:moveTo>
                    <a:pt x="243808" y="103378"/>
                  </a:moveTo>
                  <a:lnTo>
                    <a:pt x="214487" y="103378"/>
                  </a:lnTo>
                  <a:lnTo>
                    <a:pt x="214487" y="71857"/>
                  </a:lnTo>
                  <a:lnTo>
                    <a:pt x="220144" y="43916"/>
                  </a:lnTo>
                  <a:lnTo>
                    <a:pt x="235559" y="21072"/>
                  </a:lnTo>
                  <a:lnTo>
                    <a:pt x="258403" y="5656"/>
                  </a:lnTo>
                  <a:lnTo>
                    <a:pt x="286345" y="0"/>
                  </a:lnTo>
                  <a:lnTo>
                    <a:pt x="314286" y="5656"/>
                  </a:lnTo>
                  <a:lnTo>
                    <a:pt x="337129" y="21072"/>
                  </a:lnTo>
                  <a:lnTo>
                    <a:pt x="342704" y="29335"/>
                  </a:lnTo>
                  <a:lnTo>
                    <a:pt x="286345" y="29335"/>
                  </a:lnTo>
                  <a:lnTo>
                    <a:pt x="269804" y="32683"/>
                  </a:lnTo>
                  <a:lnTo>
                    <a:pt x="256281" y="41807"/>
                  </a:lnTo>
                  <a:lnTo>
                    <a:pt x="247156" y="55325"/>
                  </a:lnTo>
                  <a:lnTo>
                    <a:pt x="243808" y="71857"/>
                  </a:lnTo>
                  <a:lnTo>
                    <a:pt x="243808" y="103378"/>
                  </a:lnTo>
                  <a:close/>
                </a:path>
                <a:path w="572770" h="792479" extrusionOk="0">
                  <a:moveTo>
                    <a:pt x="358188" y="103378"/>
                  </a:moveTo>
                  <a:lnTo>
                    <a:pt x="328867" y="103378"/>
                  </a:lnTo>
                  <a:lnTo>
                    <a:pt x="328867" y="71857"/>
                  </a:lnTo>
                  <a:lnTo>
                    <a:pt x="325521" y="55325"/>
                  </a:lnTo>
                  <a:lnTo>
                    <a:pt x="316401" y="41807"/>
                  </a:lnTo>
                  <a:lnTo>
                    <a:pt x="302884" y="32683"/>
                  </a:lnTo>
                  <a:lnTo>
                    <a:pt x="286345" y="29335"/>
                  </a:lnTo>
                  <a:lnTo>
                    <a:pt x="342704" y="29335"/>
                  </a:lnTo>
                  <a:lnTo>
                    <a:pt x="352540" y="43916"/>
                  </a:lnTo>
                  <a:lnTo>
                    <a:pt x="358188" y="71857"/>
                  </a:lnTo>
                  <a:lnTo>
                    <a:pt x="358188" y="103378"/>
                  </a:lnTo>
                  <a:close/>
                </a:path>
                <a:path w="572770" h="792479" extrusionOk="0">
                  <a:moveTo>
                    <a:pt x="527836" y="792063"/>
                  </a:moveTo>
                  <a:lnTo>
                    <a:pt x="44854" y="792063"/>
                  </a:lnTo>
                  <a:lnTo>
                    <a:pt x="27412" y="788532"/>
                  </a:lnTo>
                  <a:lnTo>
                    <a:pt x="13153" y="778909"/>
                  </a:lnTo>
                  <a:lnTo>
                    <a:pt x="3530" y="764650"/>
                  </a:lnTo>
                  <a:lnTo>
                    <a:pt x="0" y="747209"/>
                  </a:lnTo>
                  <a:lnTo>
                    <a:pt x="38" y="197297"/>
                  </a:lnTo>
                  <a:lnTo>
                    <a:pt x="3530" y="180046"/>
                  </a:lnTo>
                  <a:lnTo>
                    <a:pt x="13153" y="165786"/>
                  </a:lnTo>
                  <a:lnTo>
                    <a:pt x="27412" y="156164"/>
                  </a:lnTo>
                  <a:lnTo>
                    <a:pt x="44854" y="152633"/>
                  </a:lnTo>
                  <a:lnTo>
                    <a:pt x="159410" y="152633"/>
                  </a:lnTo>
                  <a:lnTo>
                    <a:pt x="159410" y="137305"/>
                  </a:lnTo>
                  <a:lnTo>
                    <a:pt x="162081" y="124114"/>
                  </a:lnTo>
                  <a:lnTo>
                    <a:pt x="169360" y="113329"/>
                  </a:lnTo>
                  <a:lnTo>
                    <a:pt x="180146" y="106050"/>
                  </a:lnTo>
                  <a:lnTo>
                    <a:pt x="193336" y="103378"/>
                  </a:lnTo>
                  <a:lnTo>
                    <a:pt x="379354" y="103378"/>
                  </a:lnTo>
                  <a:lnTo>
                    <a:pt x="392544" y="106050"/>
                  </a:lnTo>
                  <a:lnTo>
                    <a:pt x="403330" y="113329"/>
                  </a:lnTo>
                  <a:lnTo>
                    <a:pt x="410609" y="124114"/>
                  </a:lnTo>
                  <a:lnTo>
                    <a:pt x="412351" y="132714"/>
                  </a:lnTo>
                  <a:lnTo>
                    <a:pt x="190784" y="132714"/>
                  </a:lnTo>
                  <a:lnTo>
                    <a:pt x="188745" y="134768"/>
                  </a:lnTo>
                  <a:lnTo>
                    <a:pt x="188731" y="181969"/>
                  </a:lnTo>
                  <a:lnTo>
                    <a:pt x="36302" y="181969"/>
                  </a:lnTo>
                  <a:lnTo>
                    <a:pt x="29335" y="188936"/>
                  </a:lnTo>
                  <a:lnTo>
                    <a:pt x="29335" y="755760"/>
                  </a:lnTo>
                  <a:lnTo>
                    <a:pt x="36302" y="762727"/>
                  </a:lnTo>
                  <a:lnTo>
                    <a:pt x="569549" y="762727"/>
                  </a:lnTo>
                  <a:lnTo>
                    <a:pt x="569160" y="764650"/>
                  </a:lnTo>
                  <a:lnTo>
                    <a:pt x="559537" y="778909"/>
                  </a:lnTo>
                  <a:lnTo>
                    <a:pt x="545278" y="788532"/>
                  </a:lnTo>
                  <a:lnTo>
                    <a:pt x="527836" y="792063"/>
                  </a:lnTo>
                  <a:close/>
                </a:path>
                <a:path w="572770" h="792479" extrusionOk="0">
                  <a:moveTo>
                    <a:pt x="412377" y="201902"/>
                  </a:moveTo>
                  <a:lnTo>
                    <a:pt x="381906" y="201902"/>
                  </a:lnTo>
                  <a:lnTo>
                    <a:pt x="383945" y="199849"/>
                  </a:lnTo>
                  <a:lnTo>
                    <a:pt x="383959" y="134768"/>
                  </a:lnTo>
                  <a:lnTo>
                    <a:pt x="381891" y="132714"/>
                  </a:lnTo>
                  <a:lnTo>
                    <a:pt x="412351" y="132714"/>
                  </a:lnTo>
                  <a:lnTo>
                    <a:pt x="413280" y="137305"/>
                  </a:lnTo>
                  <a:lnTo>
                    <a:pt x="413280" y="152633"/>
                  </a:lnTo>
                  <a:lnTo>
                    <a:pt x="527836" y="152633"/>
                  </a:lnTo>
                  <a:lnTo>
                    <a:pt x="545278" y="156164"/>
                  </a:lnTo>
                  <a:lnTo>
                    <a:pt x="559537" y="165786"/>
                  </a:lnTo>
                  <a:lnTo>
                    <a:pt x="569160" y="180046"/>
                  </a:lnTo>
                  <a:lnTo>
                    <a:pt x="569549" y="181969"/>
                  </a:lnTo>
                  <a:lnTo>
                    <a:pt x="413310" y="181969"/>
                  </a:lnTo>
                  <a:lnTo>
                    <a:pt x="413271" y="197487"/>
                  </a:lnTo>
                  <a:lnTo>
                    <a:pt x="412377" y="201902"/>
                  </a:lnTo>
                  <a:close/>
                </a:path>
                <a:path w="572770" h="792479" extrusionOk="0">
                  <a:moveTo>
                    <a:pt x="379383" y="231223"/>
                  </a:moveTo>
                  <a:lnTo>
                    <a:pt x="193336" y="231223"/>
                  </a:lnTo>
                  <a:lnTo>
                    <a:pt x="180146" y="228552"/>
                  </a:lnTo>
                  <a:lnTo>
                    <a:pt x="169360" y="221273"/>
                  </a:lnTo>
                  <a:lnTo>
                    <a:pt x="162081" y="210487"/>
                  </a:lnTo>
                  <a:lnTo>
                    <a:pt x="159448" y="197487"/>
                  </a:lnTo>
                  <a:lnTo>
                    <a:pt x="159410" y="181969"/>
                  </a:lnTo>
                  <a:lnTo>
                    <a:pt x="188731" y="181969"/>
                  </a:lnTo>
                  <a:lnTo>
                    <a:pt x="188731" y="199849"/>
                  </a:lnTo>
                  <a:lnTo>
                    <a:pt x="190799" y="201902"/>
                  </a:lnTo>
                  <a:lnTo>
                    <a:pt x="412377" y="201902"/>
                  </a:lnTo>
                  <a:lnTo>
                    <a:pt x="410639" y="210487"/>
                  </a:lnTo>
                  <a:lnTo>
                    <a:pt x="403360" y="221273"/>
                  </a:lnTo>
                  <a:lnTo>
                    <a:pt x="392574" y="228552"/>
                  </a:lnTo>
                  <a:lnTo>
                    <a:pt x="379383" y="231223"/>
                  </a:lnTo>
                  <a:close/>
                </a:path>
                <a:path w="572770" h="792479" extrusionOk="0">
                  <a:moveTo>
                    <a:pt x="569549" y="762727"/>
                  </a:moveTo>
                  <a:lnTo>
                    <a:pt x="536388" y="762727"/>
                  </a:lnTo>
                  <a:lnTo>
                    <a:pt x="543355" y="755760"/>
                  </a:lnTo>
                  <a:lnTo>
                    <a:pt x="543384" y="188936"/>
                  </a:lnTo>
                  <a:lnTo>
                    <a:pt x="536417" y="181969"/>
                  </a:lnTo>
                  <a:lnTo>
                    <a:pt x="569549" y="181969"/>
                  </a:lnTo>
                  <a:lnTo>
                    <a:pt x="572652" y="197297"/>
                  </a:lnTo>
                  <a:lnTo>
                    <a:pt x="572691" y="747209"/>
                  </a:lnTo>
                  <a:lnTo>
                    <a:pt x="569549" y="762727"/>
                  </a:lnTo>
                  <a:close/>
                </a:path>
              </a:pathLst>
            </a:custGeom>
            <a:solidFill>
              <a:srgbClr val="004A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7" name="Google Shape;187;p4"/>
            <p:cNvPicPr preferRelativeResize="0"/>
            <p:nvPr/>
          </p:nvPicPr>
          <p:blipFill rotWithShape="1">
            <a:blip r:embed="rId8">
              <a:alphaModFix/>
            </a:blip>
            <a:srcRect/>
            <a:stretch/>
          </p:blipFill>
          <p:spPr>
            <a:xfrm>
              <a:off x="4318984" y="5153688"/>
              <a:ext cx="78209" cy="52520"/>
            </a:xfrm>
            <a:prstGeom prst="rect">
              <a:avLst/>
            </a:prstGeom>
            <a:noFill/>
            <a:ln>
              <a:noFill/>
            </a:ln>
          </p:spPr>
        </p:pic>
        <p:sp>
          <p:nvSpPr>
            <p:cNvPr id="188" name="Google Shape;188;p4"/>
            <p:cNvSpPr/>
            <p:nvPr/>
          </p:nvSpPr>
          <p:spPr>
            <a:xfrm>
              <a:off x="4418598" y="5170644"/>
              <a:ext cx="161713" cy="19897"/>
            </a:xfrm>
            <a:custGeom>
              <a:avLst/>
              <a:gdLst/>
              <a:ahLst/>
              <a:cxnLst/>
              <a:rect l="l" t="t" r="r" b="b"/>
              <a:pathLst>
                <a:path w="242570" h="29845" extrusionOk="0">
                  <a:moveTo>
                    <a:pt x="235374" y="29335"/>
                  </a:moveTo>
                  <a:lnTo>
                    <a:pt x="6571" y="29335"/>
                  </a:lnTo>
                  <a:lnTo>
                    <a:pt x="0" y="22764"/>
                  </a:lnTo>
                  <a:lnTo>
                    <a:pt x="0" y="6571"/>
                  </a:lnTo>
                  <a:lnTo>
                    <a:pt x="6571" y="0"/>
                  </a:lnTo>
                  <a:lnTo>
                    <a:pt x="227278" y="0"/>
                  </a:lnTo>
                  <a:lnTo>
                    <a:pt x="235374" y="0"/>
                  </a:lnTo>
                  <a:lnTo>
                    <a:pt x="241945" y="6571"/>
                  </a:lnTo>
                  <a:lnTo>
                    <a:pt x="241945" y="22764"/>
                  </a:lnTo>
                  <a:lnTo>
                    <a:pt x="235374" y="29335"/>
                  </a:lnTo>
                  <a:close/>
                </a:path>
              </a:pathLst>
            </a:custGeom>
            <a:solidFill>
              <a:srgbClr val="004A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9" name="Google Shape;189;p4"/>
            <p:cNvPicPr preferRelativeResize="0"/>
            <p:nvPr/>
          </p:nvPicPr>
          <p:blipFill rotWithShape="1">
            <a:blip r:embed="rId9">
              <a:alphaModFix/>
            </a:blip>
            <a:srcRect/>
            <a:stretch/>
          </p:blipFill>
          <p:spPr>
            <a:xfrm>
              <a:off x="4318984" y="5232650"/>
              <a:ext cx="78209" cy="52511"/>
            </a:xfrm>
            <a:prstGeom prst="rect">
              <a:avLst/>
            </a:prstGeom>
            <a:noFill/>
            <a:ln>
              <a:noFill/>
            </a:ln>
          </p:spPr>
        </p:pic>
        <p:sp>
          <p:nvSpPr>
            <p:cNvPr id="190" name="Google Shape;190;p4"/>
            <p:cNvSpPr/>
            <p:nvPr/>
          </p:nvSpPr>
          <p:spPr>
            <a:xfrm>
              <a:off x="4418598" y="5249606"/>
              <a:ext cx="161713" cy="19897"/>
            </a:xfrm>
            <a:custGeom>
              <a:avLst/>
              <a:gdLst/>
              <a:ahLst/>
              <a:cxnLst/>
              <a:rect l="l" t="t" r="r" b="b"/>
              <a:pathLst>
                <a:path w="242570" h="29845" extrusionOk="0">
                  <a:moveTo>
                    <a:pt x="235374" y="29335"/>
                  </a:moveTo>
                  <a:lnTo>
                    <a:pt x="6571" y="29335"/>
                  </a:lnTo>
                  <a:lnTo>
                    <a:pt x="0" y="22764"/>
                  </a:lnTo>
                  <a:lnTo>
                    <a:pt x="0" y="6571"/>
                  </a:lnTo>
                  <a:lnTo>
                    <a:pt x="6571" y="0"/>
                  </a:lnTo>
                  <a:lnTo>
                    <a:pt x="227278" y="0"/>
                  </a:lnTo>
                  <a:lnTo>
                    <a:pt x="235374" y="0"/>
                  </a:lnTo>
                  <a:lnTo>
                    <a:pt x="241945" y="6571"/>
                  </a:lnTo>
                  <a:lnTo>
                    <a:pt x="241945" y="22764"/>
                  </a:lnTo>
                  <a:lnTo>
                    <a:pt x="235374" y="29335"/>
                  </a:lnTo>
                  <a:close/>
                </a:path>
              </a:pathLst>
            </a:custGeom>
            <a:solidFill>
              <a:srgbClr val="004A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1" name="Google Shape;191;p4"/>
            <p:cNvPicPr preferRelativeResize="0"/>
            <p:nvPr/>
          </p:nvPicPr>
          <p:blipFill rotWithShape="1">
            <a:blip r:embed="rId9">
              <a:alphaModFix/>
            </a:blip>
            <a:srcRect/>
            <a:stretch/>
          </p:blipFill>
          <p:spPr>
            <a:xfrm>
              <a:off x="4318984" y="5311602"/>
              <a:ext cx="78209" cy="52511"/>
            </a:xfrm>
            <a:prstGeom prst="rect">
              <a:avLst/>
            </a:prstGeom>
            <a:noFill/>
            <a:ln>
              <a:noFill/>
            </a:ln>
          </p:spPr>
        </p:pic>
        <p:sp>
          <p:nvSpPr>
            <p:cNvPr id="192" name="Google Shape;192;p4"/>
            <p:cNvSpPr/>
            <p:nvPr/>
          </p:nvSpPr>
          <p:spPr>
            <a:xfrm>
              <a:off x="4418598" y="5328558"/>
              <a:ext cx="161713" cy="19897"/>
            </a:xfrm>
            <a:custGeom>
              <a:avLst/>
              <a:gdLst/>
              <a:ahLst/>
              <a:cxnLst/>
              <a:rect l="l" t="t" r="r" b="b"/>
              <a:pathLst>
                <a:path w="242570" h="29845" extrusionOk="0">
                  <a:moveTo>
                    <a:pt x="235374" y="29335"/>
                  </a:moveTo>
                  <a:lnTo>
                    <a:pt x="6571" y="29335"/>
                  </a:lnTo>
                  <a:lnTo>
                    <a:pt x="0" y="22764"/>
                  </a:lnTo>
                  <a:lnTo>
                    <a:pt x="0" y="6571"/>
                  </a:lnTo>
                  <a:lnTo>
                    <a:pt x="6571" y="0"/>
                  </a:lnTo>
                  <a:lnTo>
                    <a:pt x="227278" y="0"/>
                  </a:lnTo>
                  <a:lnTo>
                    <a:pt x="235374" y="0"/>
                  </a:lnTo>
                  <a:lnTo>
                    <a:pt x="241945" y="6571"/>
                  </a:lnTo>
                  <a:lnTo>
                    <a:pt x="241945" y="22764"/>
                  </a:lnTo>
                  <a:lnTo>
                    <a:pt x="235374" y="29335"/>
                  </a:lnTo>
                  <a:close/>
                </a:path>
              </a:pathLst>
            </a:custGeom>
            <a:solidFill>
              <a:srgbClr val="004A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3" name="Google Shape;193;p4"/>
            <p:cNvPicPr preferRelativeResize="0"/>
            <p:nvPr/>
          </p:nvPicPr>
          <p:blipFill rotWithShape="1">
            <a:blip r:embed="rId10">
              <a:alphaModFix/>
            </a:blip>
            <a:srcRect/>
            <a:stretch/>
          </p:blipFill>
          <p:spPr>
            <a:xfrm>
              <a:off x="4318984" y="5390554"/>
              <a:ext cx="78209" cy="52521"/>
            </a:xfrm>
            <a:prstGeom prst="rect">
              <a:avLst/>
            </a:prstGeom>
            <a:noFill/>
            <a:ln>
              <a:noFill/>
            </a:ln>
          </p:spPr>
        </p:pic>
        <p:sp>
          <p:nvSpPr>
            <p:cNvPr id="194" name="Google Shape;194;p4"/>
            <p:cNvSpPr/>
            <p:nvPr/>
          </p:nvSpPr>
          <p:spPr>
            <a:xfrm>
              <a:off x="4418593" y="5134211"/>
              <a:ext cx="387773" cy="348827"/>
            </a:xfrm>
            <a:custGeom>
              <a:avLst/>
              <a:gdLst/>
              <a:ahLst/>
              <a:cxnLst/>
              <a:rect l="l" t="t" r="r" b="b"/>
              <a:pathLst>
                <a:path w="581659" h="523240" extrusionOk="0">
                  <a:moveTo>
                    <a:pt x="241947" y="416521"/>
                  </a:moveTo>
                  <a:lnTo>
                    <a:pt x="235381" y="409956"/>
                  </a:lnTo>
                  <a:lnTo>
                    <a:pt x="227279" y="409956"/>
                  </a:lnTo>
                  <a:lnTo>
                    <a:pt x="6578" y="409956"/>
                  </a:lnTo>
                  <a:lnTo>
                    <a:pt x="0" y="416521"/>
                  </a:lnTo>
                  <a:lnTo>
                    <a:pt x="0" y="432714"/>
                  </a:lnTo>
                  <a:lnTo>
                    <a:pt x="6578" y="439293"/>
                  </a:lnTo>
                  <a:lnTo>
                    <a:pt x="235381" y="439293"/>
                  </a:lnTo>
                  <a:lnTo>
                    <a:pt x="241947" y="432714"/>
                  </a:lnTo>
                  <a:lnTo>
                    <a:pt x="241947" y="416521"/>
                  </a:lnTo>
                  <a:close/>
                </a:path>
                <a:path w="581659" h="523240" extrusionOk="0">
                  <a:moveTo>
                    <a:pt x="581583" y="30784"/>
                  </a:moveTo>
                  <a:lnTo>
                    <a:pt x="581291" y="29337"/>
                  </a:lnTo>
                  <a:lnTo>
                    <a:pt x="579170" y="18821"/>
                  </a:lnTo>
                  <a:lnTo>
                    <a:pt x="572566" y="9029"/>
                  </a:lnTo>
                  <a:lnTo>
                    <a:pt x="562775" y="2425"/>
                  </a:lnTo>
                  <a:lnTo>
                    <a:pt x="550811" y="0"/>
                  </a:lnTo>
                  <a:lnTo>
                    <a:pt x="488289" y="0"/>
                  </a:lnTo>
                  <a:lnTo>
                    <a:pt x="488289" y="31419"/>
                  </a:lnTo>
                  <a:lnTo>
                    <a:pt x="488289" y="224497"/>
                  </a:lnTo>
                  <a:lnTo>
                    <a:pt x="488289" y="253834"/>
                  </a:lnTo>
                  <a:lnTo>
                    <a:pt x="488289" y="415023"/>
                  </a:lnTo>
                  <a:lnTo>
                    <a:pt x="472617" y="415023"/>
                  </a:lnTo>
                  <a:lnTo>
                    <a:pt x="472617" y="444360"/>
                  </a:lnTo>
                  <a:lnTo>
                    <a:pt x="446544" y="482193"/>
                  </a:lnTo>
                  <a:lnTo>
                    <a:pt x="420484" y="444360"/>
                  </a:lnTo>
                  <a:lnTo>
                    <a:pt x="472617" y="444360"/>
                  </a:lnTo>
                  <a:lnTo>
                    <a:pt x="472617" y="415023"/>
                  </a:lnTo>
                  <a:lnTo>
                    <a:pt x="404825" y="415023"/>
                  </a:lnTo>
                  <a:lnTo>
                    <a:pt x="404825" y="253834"/>
                  </a:lnTo>
                  <a:lnTo>
                    <a:pt x="488289" y="253834"/>
                  </a:lnTo>
                  <a:lnTo>
                    <a:pt x="488289" y="224497"/>
                  </a:lnTo>
                  <a:lnTo>
                    <a:pt x="404825" y="224497"/>
                  </a:lnTo>
                  <a:lnTo>
                    <a:pt x="404825" y="31419"/>
                  </a:lnTo>
                  <a:lnTo>
                    <a:pt x="406920" y="29337"/>
                  </a:lnTo>
                  <a:lnTo>
                    <a:pt x="486194" y="29337"/>
                  </a:lnTo>
                  <a:lnTo>
                    <a:pt x="488289" y="31419"/>
                  </a:lnTo>
                  <a:lnTo>
                    <a:pt x="488289" y="0"/>
                  </a:lnTo>
                  <a:lnTo>
                    <a:pt x="409473" y="0"/>
                  </a:lnTo>
                  <a:lnTo>
                    <a:pt x="396252" y="2679"/>
                  </a:lnTo>
                  <a:lnTo>
                    <a:pt x="385445" y="9969"/>
                  </a:lnTo>
                  <a:lnTo>
                    <a:pt x="378155" y="20777"/>
                  </a:lnTo>
                  <a:lnTo>
                    <a:pt x="375488" y="33985"/>
                  </a:lnTo>
                  <a:lnTo>
                    <a:pt x="375488" y="428117"/>
                  </a:lnTo>
                  <a:lnTo>
                    <a:pt x="437222" y="520344"/>
                  </a:lnTo>
                  <a:lnTo>
                    <a:pt x="441718" y="522719"/>
                  </a:lnTo>
                  <a:lnTo>
                    <a:pt x="451370" y="522719"/>
                  </a:lnTo>
                  <a:lnTo>
                    <a:pt x="455891" y="520344"/>
                  </a:lnTo>
                  <a:lnTo>
                    <a:pt x="482180" y="482193"/>
                  </a:lnTo>
                  <a:lnTo>
                    <a:pt x="508228" y="444360"/>
                  </a:lnTo>
                  <a:lnTo>
                    <a:pt x="515493" y="433832"/>
                  </a:lnTo>
                  <a:lnTo>
                    <a:pt x="515924" y="433044"/>
                  </a:lnTo>
                  <a:lnTo>
                    <a:pt x="517131" y="430339"/>
                  </a:lnTo>
                  <a:lnTo>
                    <a:pt x="517613" y="428117"/>
                  </a:lnTo>
                  <a:lnTo>
                    <a:pt x="517613" y="415023"/>
                  </a:lnTo>
                  <a:lnTo>
                    <a:pt x="517613" y="253834"/>
                  </a:lnTo>
                  <a:lnTo>
                    <a:pt x="517613" y="224497"/>
                  </a:lnTo>
                  <a:lnTo>
                    <a:pt x="517613" y="32385"/>
                  </a:lnTo>
                  <a:lnTo>
                    <a:pt x="517347" y="30873"/>
                  </a:lnTo>
                  <a:lnTo>
                    <a:pt x="517144" y="29337"/>
                  </a:lnTo>
                  <a:lnTo>
                    <a:pt x="551599" y="29337"/>
                  </a:lnTo>
                  <a:lnTo>
                    <a:pt x="552246" y="29984"/>
                  </a:lnTo>
                  <a:lnTo>
                    <a:pt x="552246" y="201980"/>
                  </a:lnTo>
                  <a:lnTo>
                    <a:pt x="558812" y="208546"/>
                  </a:lnTo>
                  <a:lnTo>
                    <a:pt x="575005" y="208546"/>
                  </a:lnTo>
                  <a:lnTo>
                    <a:pt x="581583" y="201980"/>
                  </a:lnTo>
                  <a:lnTo>
                    <a:pt x="581583" y="30784"/>
                  </a:lnTo>
                  <a:close/>
                </a:path>
              </a:pathLst>
            </a:custGeom>
            <a:solidFill>
              <a:srgbClr val="004A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5" name="Google Shape;195;p4"/>
          <p:cNvSpPr/>
          <p:nvPr/>
        </p:nvSpPr>
        <p:spPr>
          <a:xfrm>
            <a:off x="9328993" y="464549"/>
            <a:ext cx="2090914" cy="1619155"/>
          </a:xfrm>
          <a:custGeom>
            <a:avLst/>
            <a:gdLst/>
            <a:ahLst/>
            <a:cxnLst/>
            <a:rect l="l" t="t" r="r" b="b"/>
            <a:pathLst>
              <a:path w="3132455" h="2425700" extrusionOk="0">
                <a:moveTo>
                  <a:pt x="1909207" y="12700"/>
                </a:moveTo>
                <a:lnTo>
                  <a:pt x="1238966" y="12700"/>
                </a:lnTo>
                <a:lnTo>
                  <a:pt x="1290307" y="0"/>
                </a:lnTo>
                <a:lnTo>
                  <a:pt x="1857714" y="0"/>
                </a:lnTo>
                <a:lnTo>
                  <a:pt x="1909207" y="12700"/>
                </a:lnTo>
                <a:close/>
              </a:path>
              <a:path w="3132455" h="2425700" extrusionOk="0">
                <a:moveTo>
                  <a:pt x="2063127" y="38100"/>
                </a:moveTo>
                <a:lnTo>
                  <a:pt x="1034534" y="38100"/>
                </a:lnTo>
                <a:lnTo>
                  <a:pt x="1085484" y="25400"/>
                </a:lnTo>
                <a:lnTo>
                  <a:pt x="1136546" y="25400"/>
                </a:lnTo>
                <a:lnTo>
                  <a:pt x="1187709" y="12700"/>
                </a:lnTo>
                <a:lnTo>
                  <a:pt x="1960618" y="12700"/>
                </a:lnTo>
                <a:lnTo>
                  <a:pt x="2063127" y="38100"/>
                </a:lnTo>
                <a:close/>
              </a:path>
              <a:path w="3132455" h="2425700" extrusionOk="0">
                <a:moveTo>
                  <a:pt x="1160851" y="63500"/>
                </a:moveTo>
                <a:lnTo>
                  <a:pt x="905545" y="63500"/>
                </a:lnTo>
                <a:lnTo>
                  <a:pt x="991403" y="38100"/>
                </a:lnTo>
                <a:lnTo>
                  <a:pt x="2099494" y="38100"/>
                </a:lnTo>
                <a:lnTo>
                  <a:pt x="2135788" y="50800"/>
                </a:lnTo>
                <a:lnTo>
                  <a:pt x="1176561" y="50800"/>
                </a:lnTo>
                <a:lnTo>
                  <a:pt x="1160851" y="63500"/>
                </a:lnTo>
                <a:close/>
              </a:path>
              <a:path w="3132455" h="2425700" extrusionOk="0">
                <a:moveTo>
                  <a:pt x="2208119" y="63500"/>
                </a:moveTo>
                <a:lnTo>
                  <a:pt x="1864622" y="63500"/>
                </a:lnTo>
                <a:lnTo>
                  <a:pt x="1814022" y="50800"/>
                </a:lnTo>
                <a:lnTo>
                  <a:pt x="2172000" y="50800"/>
                </a:lnTo>
                <a:lnTo>
                  <a:pt x="2208119" y="63500"/>
                </a:lnTo>
                <a:close/>
              </a:path>
              <a:path w="3132455" h="2425700" extrusionOk="0">
                <a:moveTo>
                  <a:pt x="1025373" y="76200"/>
                </a:moveTo>
                <a:lnTo>
                  <a:pt x="851141" y="76200"/>
                </a:lnTo>
                <a:lnTo>
                  <a:pt x="862886" y="63500"/>
                </a:lnTo>
                <a:lnTo>
                  <a:pt x="1050285" y="63500"/>
                </a:lnTo>
                <a:lnTo>
                  <a:pt x="1025373" y="76200"/>
                </a:lnTo>
                <a:close/>
              </a:path>
              <a:path w="3132455" h="2425700" extrusionOk="0">
                <a:moveTo>
                  <a:pt x="2391924" y="1612900"/>
                </a:moveTo>
                <a:lnTo>
                  <a:pt x="2182638" y="1612900"/>
                </a:lnTo>
                <a:lnTo>
                  <a:pt x="2234484" y="1600200"/>
                </a:lnTo>
                <a:lnTo>
                  <a:pt x="2286166" y="1600200"/>
                </a:lnTo>
                <a:lnTo>
                  <a:pt x="2638381" y="1511300"/>
                </a:lnTo>
                <a:lnTo>
                  <a:pt x="2686039" y="1485900"/>
                </a:lnTo>
                <a:lnTo>
                  <a:pt x="2732484" y="1460500"/>
                </a:lnTo>
                <a:lnTo>
                  <a:pt x="2823003" y="1409700"/>
                </a:lnTo>
                <a:lnTo>
                  <a:pt x="2866226" y="1371600"/>
                </a:lnTo>
                <a:lnTo>
                  <a:pt x="2906576" y="1346200"/>
                </a:lnTo>
                <a:lnTo>
                  <a:pt x="2943497" y="1308100"/>
                </a:lnTo>
                <a:lnTo>
                  <a:pt x="2960557" y="1282700"/>
                </a:lnTo>
                <a:lnTo>
                  <a:pt x="2976613" y="1257300"/>
                </a:lnTo>
                <a:lnTo>
                  <a:pt x="2991612" y="1231900"/>
                </a:lnTo>
                <a:lnTo>
                  <a:pt x="3005505" y="1219200"/>
                </a:lnTo>
                <a:lnTo>
                  <a:pt x="3029629" y="1168400"/>
                </a:lnTo>
                <a:lnTo>
                  <a:pt x="3049068" y="1117600"/>
                </a:lnTo>
                <a:lnTo>
                  <a:pt x="3063822" y="1066800"/>
                </a:lnTo>
                <a:lnTo>
                  <a:pt x="3074033" y="1016000"/>
                </a:lnTo>
                <a:lnTo>
                  <a:pt x="3079986" y="952500"/>
                </a:lnTo>
                <a:lnTo>
                  <a:pt x="3081964" y="901700"/>
                </a:lnTo>
                <a:lnTo>
                  <a:pt x="3079479" y="850900"/>
                </a:lnTo>
                <a:lnTo>
                  <a:pt x="3072044" y="800100"/>
                </a:lnTo>
                <a:lnTo>
                  <a:pt x="3059753" y="749300"/>
                </a:lnTo>
                <a:lnTo>
                  <a:pt x="3042702" y="698500"/>
                </a:lnTo>
                <a:lnTo>
                  <a:pt x="3023994" y="647700"/>
                </a:lnTo>
                <a:lnTo>
                  <a:pt x="3002160" y="609600"/>
                </a:lnTo>
                <a:lnTo>
                  <a:pt x="2977446" y="571500"/>
                </a:lnTo>
                <a:lnTo>
                  <a:pt x="2950095" y="533400"/>
                </a:lnTo>
                <a:lnTo>
                  <a:pt x="2920355" y="495300"/>
                </a:lnTo>
                <a:lnTo>
                  <a:pt x="2888466" y="457200"/>
                </a:lnTo>
                <a:lnTo>
                  <a:pt x="2854690" y="431800"/>
                </a:lnTo>
                <a:lnTo>
                  <a:pt x="2819196" y="393700"/>
                </a:lnTo>
                <a:lnTo>
                  <a:pt x="2782154" y="368300"/>
                </a:lnTo>
                <a:lnTo>
                  <a:pt x="2743733" y="342900"/>
                </a:lnTo>
                <a:lnTo>
                  <a:pt x="2719123" y="330200"/>
                </a:lnTo>
                <a:lnTo>
                  <a:pt x="2694096" y="304800"/>
                </a:lnTo>
                <a:lnTo>
                  <a:pt x="2668683" y="292100"/>
                </a:lnTo>
                <a:lnTo>
                  <a:pt x="2616762" y="266700"/>
                </a:lnTo>
                <a:lnTo>
                  <a:pt x="2536498" y="228600"/>
                </a:lnTo>
                <a:lnTo>
                  <a:pt x="2492736" y="203200"/>
                </a:lnTo>
                <a:lnTo>
                  <a:pt x="2403538" y="177800"/>
                </a:lnTo>
                <a:lnTo>
                  <a:pt x="2358231" y="152400"/>
                </a:lnTo>
                <a:lnTo>
                  <a:pt x="2312539" y="139700"/>
                </a:lnTo>
                <a:lnTo>
                  <a:pt x="2165222" y="101600"/>
                </a:lnTo>
                <a:lnTo>
                  <a:pt x="2115596" y="101600"/>
                </a:lnTo>
                <a:lnTo>
                  <a:pt x="2015705" y="76200"/>
                </a:lnTo>
                <a:lnTo>
                  <a:pt x="1965487" y="76200"/>
                </a:lnTo>
                <a:lnTo>
                  <a:pt x="1915118" y="63500"/>
                </a:lnTo>
                <a:lnTo>
                  <a:pt x="2244112" y="63500"/>
                </a:lnTo>
                <a:lnTo>
                  <a:pt x="2351229" y="101600"/>
                </a:lnTo>
                <a:lnTo>
                  <a:pt x="2445090" y="127000"/>
                </a:lnTo>
                <a:lnTo>
                  <a:pt x="2491368" y="152400"/>
                </a:lnTo>
                <a:lnTo>
                  <a:pt x="2537109" y="165100"/>
                </a:lnTo>
                <a:lnTo>
                  <a:pt x="2582234" y="190500"/>
                </a:lnTo>
                <a:lnTo>
                  <a:pt x="2626667" y="203200"/>
                </a:lnTo>
                <a:lnTo>
                  <a:pt x="2672103" y="228600"/>
                </a:lnTo>
                <a:lnTo>
                  <a:pt x="2716726" y="254000"/>
                </a:lnTo>
                <a:lnTo>
                  <a:pt x="2760349" y="292100"/>
                </a:lnTo>
                <a:lnTo>
                  <a:pt x="2802789" y="317500"/>
                </a:lnTo>
                <a:lnTo>
                  <a:pt x="2843862" y="355600"/>
                </a:lnTo>
                <a:lnTo>
                  <a:pt x="2883382" y="381000"/>
                </a:lnTo>
                <a:lnTo>
                  <a:pt x="2911870" y="406400"/>
                </a:lnTo>
                <a:lnTo>
                  <a:pt x="2939304" y="444500"/>
                </a:lnTo>
                <a:lnTo>
                  <a:pt x="2965504" y="469900"/>
                </a:lnTo>
                <a:lnTo>
                  <a:pt x="2990288" y="495300"/>
                </a:lnTo>
                <a:lnTo>
                  <a:pt x="3002112" y="520700"/>
                </a:lnTo>
                <a:lnTo>
                  <a:pt x="3007920" y="520700"/>
                </a:lnTo>
                <a:lnTo>
                  <a:pt x="3013517" y="533400"/>
                </a:lnTo>
                <a:lnTo>
                  <a:pt x="3017222" y="533400"/>
                </a:lnTo>
                <a:lnTo>
                  <a:pt x="3021024" y="546100"/>
                </a:lnTo>
                <a:lnTo>
                  <a:pt x="3024644" y="546100"/>
                </a:lnTo>
                <a:lnTo>
                  <a:pt x="3035155" y="558800"/>
                </a:lnTo>
                <a:lnTo>
                  <a:pt x="3038737" y="571500"/>
                </a:lnTo>
                <a:lnTo>
                  <a:pt x="3042082" y="571500"/>
                </a:lnTo>
                <a:lnTo>
                  <a:pt x="3045286" y="584200"/>
                </a:lnTo>
                <a:lnTo>
                  <a:pt x="3055074" y="596900"/>
                </a:lnTo>
                <a:lnTo>
                  <a:pt x="3064126" y="622300"/>
                </a:lnTo>
                <a:lnTo>
                  <a:pt x="3070135" y="622300"/>
                </a:lnTo>
                <a:lnTo>
                  <a:pt x="3072796" y="635000"/>
                </a:lnTo>
                <a:lnTo>
                  <a:pt x="3081037" y="647700"/>
                </a:lnTo>
                <a:lnTo>
                  <a:pt x="3088502" y="673100"/>
                </a:lnTo>
                <a:lnTo>
                  <a:pt x="3092188" y="685800"/>
                </a:lnTo>
                <a:lnTo>
                  <a:pt x="3095559" y="685800"/>
                </a:lnTo>
                <a:lnTo>
                  <a:pt x="3098798" y="698500"/>
                </a:lnTo>
                <a:lnTo>
                  <a:pt x="3102089" y="711200"/>
                </a:lnTo>
                <a:lnTo>
                  <a:pt x="3107786" y="723900"/>
                </a:lnTo>
                <a:lnTo>
                  <a:pt x="3113088" y="749300"/>
                </a:lnTo>
                <a:lnTo>
                  <a:pt x="3117784" y="762000"/>
                </a:lnTo>
                <a:lnTo>
                  <a:pt x="3121666" y="787400"/>
                </a:lnTo>
                <a:lnTo>
                  <a:pt x="3127880" y="825500"/>
                </a:lnTo>
                <a:lnTo>
                  <a:pt x="3131295" y="863600"/>
                </a:lnTo>
                <a:lnTo>
                  <a:pt x="3132222" y="901700"/>
                </a:lnTo>
                <a:lnTo>
                  <a:pt x="3130972" y="939800"/>
                </a:lnTo>
                <a:lnTo>
                  <a:pt x="3129440" y="965200"/>
                </a:lnTo>
                <a:lnTo>
                  <a:pt x="3127538" y="990600"/>
                </a:lnTo>
                <a:lnTo>
                  <a:pt x="3125112" y="1003300"/>
                </a:lnTo>
                <a:lnTo>
                  <a:pt x="3122008" y="1028700"/>
                </a:lnTo>
                <a:lnTo>
                  <a:pt x="3120376" y="1028700"/>
                </a:lnTo>
                <a:lnTo>
                  <a:pt x="3118461" y="1041400"/>
                </a:lnTo>
                <a:lnTo>
                  <a:pt x="3114381" y="1066800"/>
                </a:lnTo>
                <a:lnTo>
                  <a:pt x="3109544" y="1079500"/>
                </a:lnTo>
                <a:lnTo>
                  <a:pt x="3106994" y="1092200"/>
                </a:lnTo>
                <a:lnTo>
                  <a:pt x="3104145" y="1104900"/>
                </a:lnTo>
                <a:lnTo>
                  <a:pt x="3098242" y="1117600"/>
                </a:lnTo>
                <a:lnTo>
                  <a:pt x="3091620" y="1143000"/>
                </a:lnTo>
                <a:lnTo>
                  <a:pt x="3084342" y="1155700"/>
                </a:lnTo>
                <a:lnTo>
                  <a:pt x="3076471" y="1181100"/>
                </a:lnTo>
                <a:lnTo>
                  <a:pt x="3068046" y="1193800"/>
                </a:lnTo>
                <a:lnTo>
                  <a:pt x="3058918" y="1219200"/>
                </a:lnTo>
                <a:lnTo>
                  <a:pt x="3049143" y="1231900"/>
                </a:lnTo>
                <a:lnTo>
                  <a:pt x="3038776" y="1244600"/>
                </a:lnTo>
                <a:lnTo>
                  <a:pt x="3012740" y="1282700"/>
                </a:lnTo>
                <a:lnTo>
                  <a:pt x="2983967" y="1320800"/>
                </a:lnTo>
                <a:lnTo>
                  <a:pt x="2952687" y="1358900"/>
                </a:lnTo>
                <a:lnTo>
                  <a:pt x="2919126" y="1384300"/>
                </a:lnTo>
                <a:lnTo>
                  <a:pt x="2883669" y="1422400"/>
                </a:lnTo>
                <a:lnTo>
                  <a:pt x="2846603" y="1447800"/>
                </a:lnTo>
                <a:lnTo>
                  <a:pt x="2808170" y="1473200"/>
                </a:lnTo>
                <a:lnTo>
                  <a:pt x="2768611" y="1485900"/>
                </a:lnTo>
                <a:lnTo>
                  <a:pt x="2722179" y="1511300"/>
                </a:lnTo>
                <a:lnTo>
                  <a:pt x="2674836" y="1536700"/>
                </a:lnTo>
                <a:lnTo>
                  <a:pt x="2577952" y="1562100"/>
                </a:lnTo>
                <a:lnTo>
                  <a:pt x="2528682" y="1587500"/>
                </a:lnTo>
                <a:lnTo>
                  <a:pt x="2479038" y="1587500"/>
                </a:lnTo>
                <a:lnTo>
                  <a:pt x="2429157" y="1600200"/>
                </a:lnTo>
                <a:lnTo>
                  <a:pt x="2391924" y="1612900"/>
                </a:lnTo>
                <a:close/>
              </a:path>
              <a:path w="3132455" h="2425700" extrusionOk="0">
                <a:moveTo>
                  <a:pt x="1119186" y="1587500"/>
                </a:moveTo>
                <a:lnTo>
                  <a:pt x="826426" y="1587500"/>
                </a:lnTo>
                <a:lnTo>
                  <a:pt x="541075" y="1511300"/>
                </a:lnTo>
                <a:lnTo>
                  <a:pt x="488011" y="1485900"/>
                </a:lnTo>
                <a:lnTo>
                  <a:pt x="435569" y="1473200"/>
                </a:lnTo>
                <a:lnTo>
                  <a:pt x="383987" y="1447800"/>
                </a:lnTo>
                <a:lnTo>
                  <a:pt x="333505" y="1422400"/>
                </a:lnTo>
                <a:lnTo>
                  <a:pt x="321062" y="1409700"/>
                </a:lnTo>
                <a:lnTo>
                  <a:pt x="308670" y="1409700"/>
                </a:lnTo>
                <a:lnTo>
                  <a:pt x="284460" y="1397000"/>
                </a:lnTo>
                <a:lnTo>
                  <a:pt x="272364" y="1384300"/>
                </a:lnTo>
                <a:lnTo>
                  <a:pt x="260662" y="1371600"/>
                </a:lnTo>
                <a:lnTo>
                  <a:pt x="237284" y="1358900"/>
                </a:lnTo>
                <a:lnTo>
                  <a:pt x="214856" y="1346200"/>
                </a:lnTo>
                <a:lnTo>
                  <a:pt x="203684" y="1333500"/>
                </a:lnTo>
                <a:lnTo>
                  <a:pt x="182429" y="1308100"/>
                </a:lnTo>
                <a:lnTo>
                  <a:pt x="171938" y="1308100"/>
                </a:lnTo>
                <a:lnTo>
                  <a:pt x="146888" y="1270000"/>
                </a:lnTo>
                <a:lnTo>
                  <a:pt x="141968" y="1270000"/>
                </a:lnTo>
                <a:lnTo>
                  <a:pt x="122745" y="1244600"/>
                </a:lnTo>
                <a:lnTo>
                  <a:pt x="118088" y="1244600"/>
                </a:lnTo>
                <a:lnTo>
                  <a:pt x="113691" y="1231900"/>
                </a:lnTo>
                <a:lnTo>
                  <a:pt x="96156" y="1206500"/>
                </a:lnTo>
                <a:lnTo>
                  <a:pt x="80343" y="1181100"/>
                </a:lnTo>
                <a:lnTo>
                  <a:pt x="76415" y="1181100"/>
                </a:lnTo>
                <a:lnTo>
                  <a:pt x="72838" y="1168400"/>
                </a:lnTo>
                <a:lnTo>
                  <a:pt x="69406" y="1168400"/>
                </a:lnTo>
                <a:lnTo>
                  <a:pt x="65911" y="1155700"/>
                </a:lnTo>
                <a:lnTo>
                  <a:pt x="58969" y="1143000"/>
                </a:lnTo>
                <a:lnTo>
                  <a:pt x="56629" y="1143000"/>
                </a:lnTo>
                <a:lnTo>
                  <a:pt x="54896" y="1130300"/>
                </a:lnTo>
                <a:lnTo>
                  <a:pt x="52833" y="1130300"/>
                </a:lnTo>
                <a:lnTo>
                  <a:pt x="49867" y="1117600"/>
                </a:lnTo>
                <a:lnTo>
                  <a:pt x="46868" y="1117600"/>
                </a:lnTo>
                <a:lnTo>
                  <a:pt x="43923" y="1104900"/>
                </a:lnTo>
                <a:lnTo>
                  <a:pt x="41117" y="1104900"/>
                </a:lnTo>
                <a:lnTo>
                  <a:pt x="28794" y="1066800"/>
                </a:lnTo>
                <a:lnTo>
                  <a:pt x="20941" y="1041400"/>
                </a:lnTo>
                <a:lnTo>
                  <a:pt x="19033" y="1028700"/>
                </a:lnTo>
                <a:lnTo>
                  <a:pt x="17302" y="1028700"/>
                </a:lnTo>
                <a:lnTo>
                  <a:pt x="10044" y="990600"/>
                </a:lnTo>
                <a:lnTo>
                  <a:pt x="5804" y="952500"/>
                </a:lnTo>
                <a:lnTo>
                  <a:pt x="2672" y="927100"/>
                </a:lnTo>
                <a:lnTo>
                  <a:pt x="717" y="901700"/>
                </a:lnTo>
                <a:lnTo>
                  <a:pt x="0" y="863600"/>
                </a:lnTo>
                <a:lnTo>
                  <a:pt x="585" y="838200"/>
                </a:lnTo>
                <a:lnTo>
                  <a:pt x="4342" y="787400"/>
                </a:lnTo>
                <a:lnTo>
                  <a:pt x="11750" y="736600"/>
                </a:lnTo>
                <a:lnTo>
                  <a:pt x="37644" y="647700"/>
                </a:lnTo>
                <a:lnTo>
                  <a:pt x="56191" y="596900"/>
                </a:lnTo>
                <a:lnTo>
                  <a:pt x="78104" y="558800"/>
                </a:lnTo>
                <a:lnTo>
                  <a:pt x="103146" y="520700"/>
                </a:lnTo>
                <a:lnTo>
                  <a:pt x="131045" y="482600"/>
                </a:lnTo>
                <a:lnTo>
                  <a:pt x="161525" y="444500"/>
                </a:lnTo>
                <a:lnTo>
                  <a:pt x="194313" y="406400"/>
                </a:lnTo>
                <a:lnTo>
                  <a:pt x="234512" y="368300"/>
                </a:lnTo>
                <a:lnTo>
                  <a:pt x="276609" y="330200"/>
                </a:lnTo>
                <a:lnTo>
                  <a:pt x="320395" y="304800"/>
                </a:lnTo>
                <a:lnTo>
                  <a:pt x="365658" y="266700"/>
                </a:lnTo>
                <a:lnTo>
                  <a:pt x="412186" y="241300"/>
                </a:lnTo>
                <a:lnTo>
                  <a:pt x="459843" y="215900"/>
                </a:lnTo>
                <a:lnTo>
                  <a:pt x="557978" y="165100"/>
                </a:lnTo>
                <a:lnTo>
                  <a:pt x="608258" y="152400"/>
                </a:lnTo>
                <a:lnTo>
                  <a:pt x="659214" y="127000"/>
                </a:lnTo>
                <a:lnTo>
                  <a:pt x="690623" y="127000"/>
                </a:lnTo>
                <a:lnTo>
                  <a:pt x="729336" y="114300"/>
                </a:lnTo>
                <a:lnTo>
                  <a:pt x="774289" y="101600"/>
                </a:lnTo>
                <a:lnTo>
                  <a:pt x="824419" y="88900"/>
                </a:lnTo>
                <a:lnTo>
                  <a:pt x="830013" y="76200"/>
                </a:lnTo>
                <a:lnTo>
                  <a:pt x="1000493" y="76200"/>
                </a:lnTo>
                <a:lnTo>
                  <a:pt x="948469" y="88900"/>
                </a:lnTo>
                <a:lnTo>
                  <a:pt x="896777" y="88900"/>
                </a:lnTo>
                <a:lnTo>
                  <a:pt x="794566" y="114300"/>
                </a:lnTo>
                <a:lnTo>
                  <a:pt x="744140" y="139700"/>
                </a:lnTo>
                <a:lnTo>
                  <a:pt x="644922" y="165100"/>
                </a:lnTo>
                <a:lnTo>
                  <a:pt x="548382" y="215900"/>
                </a:lnTo>
                <a:lnTo>
                  <a:pt x="501404" y="241300"/>
                </a:lnTo>
                <a:lnTo>
                  <a:pt x="455457" y="266700"/>
                </a:lnTo>
                <a:lnTo>
                  <a:pt x="410668" y="292100"/>
                </a:lnTo>
                <a:lnTo>
                  <a:pt x="376138" y="304800"/>
                </a:lnTo>
                <a:lnTo>
                  <a:pt x="342525" y="330200"/>
                </a:lnTo>
                <a:lnTo>
                  <a:pt x="309915" y="355600"/>
                </a:lnTo>
                <a:lnTo>
                  <a:pt x="278394" y="381000"/>
                </a:lnTo>
                <a:lnTo>
                  <a:pt x="248276" y="419100"/>
                </a:lnTo>
                <a:lnTo>
                  <a:pt x="219542" y="444500"/>
                </a:lnTo>
                <a:lnTo>
                  <a:pt x="192443" y="469900"/>
                </a:lnTo>
                <a:lnTo>
                  <a:pt x="167228" y="508000"/>
                </a:lnTo>
                <a:lnTo>
                  <a:pt x="143931" y="546100"/>
                </a:lnTo>
                <a:lnTo>
                  <a:pt x="122958" y="571500"/>
                </a:lnTo>
                <a:lnTo>
                  <a:pt x="104382" y="609600"/>
                </a:lnTo>
                <a:lnTo>
                  <a:pt x="88277" y="647700"/>
                </a:lnTo>
                <a:lnTo>
                  <a:pt x="81332" y="673100"/>
                </a:lnTo>
                <a:lnTo>
                  <a:pt x="75033" y="685800"/>
                </a:lnTo>
                <a:lnTo>
                  <a:pt x="69381" y="711200"/>
                </a:lnTo>
                <a:lnTo>
                  <a:pt x="64375" y="723900"/>
                </a:lnTo>
                <a:lnTo>
                  <a:pt x="60245" y="749300"/>
                </a:lnTo>
                <a:lnTo>
                  <a:pt x="56804" y="762000"/>
                </a:lnTo>
                <a:lnTo>
                  <a:pt x="54013" y="787400"/>
                </a:lnTo>
                <a:lnTo>
                  <a:pt x="51835" y="800100"/>
                </a:lnTo>
                <a:lnTo>
                  <a:pt x="49689" y="850900"/>
                </a:lnTo>
                <a:lnTo>
                  <a:pt x="50506" y="889000"/>
                </a:lnTo>
                <a:lnTo>
                  <a:pt x="54179" y="939800"/>
                </a:lnTo>
                <a:lnTo>
                  <a:pt x="60602" y="977900"/>
                </a:lnTo>
                <a:lnTo>
                  <a:pt x="69993" y="1028700"/>
                </a:lnTo>
                <a:lnTo>
                  <a:pt x="82675" y="1066800"/>
                </a:lnTo>
                <a:lnTo>
                  <a:pt x="98697" y="1104900"/>
                </a:lnTo>
                <a:lnTo>
                  <a:pt x="118107" y="1143000"/>
                </a:lnTo>
                <a:lnTo>
                  <a:pt x="141051" y="1181100"/>
                </a:lnTo>
                <a:lnTo>
                  <a:pt x="167316" y="1219200"/>
                </a:lnTo>
                <a:lnTo>
                  <a:pt x="196490" y="1257300"/>
                </a:lnTo>
                <a:lnTo>
                  <a:pt x="228158" y="1282700"/>
                </a:lnTo>
                <a:lnTo>
                  <a:pt x="262087" y="1308100"/>
                </a:lnTo>
                <a:lnTo>
                  <a:pt x="297949" y="1333500"/>
                </a:lnTo>
                <a:lnTo>
                  <a:pt x="335464" y="1358900"/>
                </a:lnTo>
                <a:lnTo>
                  <a:pt x="374355" y="1384300"/>
                </a:lnTo>
                <a:lnTo>
                  <a:pt x="422022" y="1409700"/>
                </a:lnTo>
                <a:lnTo>
                  <a:pt x="470789" y="1422400"/>
                </a:lnTo>
                <a:lnTo>
                  <a:pt x="520514" y="1447800"/>
                </a:lnTo>
                <a:lnTo>
                  <a:pt x="571052" y="1460500"/>
                </a:lnTo>
                <a:lnTo>
                  <a:pt x="622259" y="1485900"/>
                </a:lnTo>
                <a:lnTo>
                  <a:pt x="831143" y="1536700"/>
                </a:lnTo>
                <a:lnTo>
                  <a:pt x="884076" y="1536700"/>
                </a:lnTo>
                <a:lnTo>
                  <a:pt x="949878" y="1549400"/>
                </a:lnTo>
                <a:lnTo>
                  <a:pt x="1030411" y="1574800"/>
                </a:lnTo>
                <a:lnTo>
                  <a:pt x="1096570" y="1574800"/>
                </a:lnTo>
                <a:lnTo>
                  <a:pt x="1119186" y="1587500"/>
                </a:lnTo>
                <a:close/>
              </a:path>
              <a:path w="3132455" h="2425700" extrusionOk="0">
                <a:moveTo>
                  <a:pt x="1278462" y="1612900"/>
                </a:moveTo>
                <a:lnTo>
                  <a:pt x="971148" y="1612900"/>
                </a:lnTo>
                <a:lnTo>
                  <a:pt x="946962" y="1600200"/>
                </a:lnTo>
                <a:lnTo>
                  <a:pt x="922827" y="1600200"/>
                </a:lnTo>
                <a:lnTo>
                  <a:pt x="874570" y="1587500"/>
                </a:lnTo>
                <a:lnTo>
                  <a:pt x="1164571" y="1587500"/>
                </a:lnTo>
                <a:lnTo>
                  <a:pt x="1209548" y="1600200"/>
                </a:lnTo>
                <a:lnTo>
                  <a:pt x="1278462" y="1612900"/>
                </a:lnTo>
                <a:close/>
              </a:path>
              <a:path w="3132455" h="2425700" extrusionOk="0">
                <a:moveTo>
                  <a:pt x="1392509" y="1625600"/>
                </a:moveTo>
                <a:lnTo>
                  <a:pt x="1067976" y="1625600"/>
                </a:lnTo>
                <a:lnTo>
                  <a:pt x="1019526" y="1612900"/>
                </a:lnTo>
                <a:lnTo>
                  <a:pt x="1340610" y="1612900"/>
                </a:lnTo>
                <a:lnTo>
                  <a:pt x="1392509" y="1625600"/>
                </a:lnTo>
                <a:close/>
              </a:path>
              <a:path w="3132455" h="2425700" extrusionOk="0">
                <a:moveTo>
                  <a:pt x="2005523" y="2336800"/>
                </a:moveTo>
                <a:lnTo>
                  <a:pt x="1975809" y="2336800"/>
                </a:lnTo>
                <a:lnTo>
                  <a:pt x="1968957" y="2311400"/>
                </a:lnTo>
                <a:lnTo>
                  <a:pt x="1962043" y="2286000"/>
                </a:lnTo>
                <a:lnTo>
                  <a:pt x="1955004" y="2273300"/>
                </a:lnTo>
                <a:lnTo>
                  <a:pt x="1947778" y="2247900"/>
                </a:lnTo>
                <a:lnTo>
                  <a:pt x="1936032" y="2209800"/>
                </a:lnTo>
                <a:lnTo>
                  <a:pt x="1924905" y="2159000"/>
                </a:lnTo>
                <a:lnTo>
                  <a:pt x="1913730" y="2120900"/>
                </a:lnTo>
                <a:lnTo>
                  <a:pt x="1901838" y="2082800"/>
                </a:lnTo>
                <a:lnTo>
                  <a:pt x="1888691" y="2044700"/>
                </a:lnTo>
                <a:lnTo>
                  <a:pt x="1876369" y="1993900"/>
                </a:lnTo>
                <a:lnTo>
                  <a:pt x="1864408" y="1955800"/>
                </a:lnTo>
                <a:lnTo>
                  <a:pt x="1843401" y="1879600"/>
                </a:lnTo>
                <a:lnTo>
                  <a:pt x="1834838" y="1841500"/>
                </a:lnTo>
                <a:lnTo>
                  <a:pt x="1826797" y="1803400"/>
                </a:lnTo>
                <a:lnTo>
                  <a:pt x="1819416" y="1778000"/>
                </a:lnTo>
                <a:lnTo>
                  <a:pt x="1813728" y="1739900"/>
                </a:lnTo>
                <a:lnTo>
                  <a:pt x="1809113" y="1689100"/>
                </a:lnTo>
                <a:lnTo>
                  <a:pt x="1806397" y="1651000"/>
                </a:lnTo>
                <a:lnTo>
                  <a:pt x="1806405" y="1638300"/>
                </a:lnTo>
                <a:lnTo>
                  <a:pt x="1806990" y="1625600"/>
                </a:lnTo>
                <a:lnTo>
                  <a:pt x="2026446" y="1625600"/>
                </a:lnTo>
                <a:lnTo>
                  <a:pt x="2078586" y="1612900"/>
                </a:lnTo>
                <a:lnTo>
                  <a:pt x="2346916" y="1612900"/>
                </a:lnTo>
                <a:lnTo>
                  <a:pt x="2295218" y="1625600"/>
                </a:lnTo>
                <a:lnTo>
                  <a:pt x="2237914" y="1638300"/>
                </a:lnTo>
                <a:lnTo>
                  <a:pt x="1830020" y="1638300"/>
                </a:lnTo>
                <a:lnTo>
                  <a:pt x="1832537" y="1651000"/>
                </a:lnTo>
                <a:lnTo>
                  <a:pt x="1834922" y="1651000"/>
                </a:lnTo>
                <a:lnTo>
                  <a:pt x="1837091" y="1663700"/>
                </a:lnTo>
                <a:lnTo>
                  <a:pt x="1851501" y="1701800"/>
                </a:lnTo>
                <a:lnTo>
                  <a:pt x="1864771" y="1752600"/>
                </a:lnTo>
                <a:lnTo>
                  <a:pt x="1877303" y="1803400"/>
                </a:lnTo>
                <a:lnTo>
                  <a:pt x="1889499" y="1841500"/>
                </a:lnTo>
                <a:lnTo>
                  <a:pt x="1896714" y="1879600"/>
                </a:lnTo>
                <a:lnTo>
                  <a:pt x="1904156" y="1905000"/>
                </a:lnTo>
                <a:lnTo>
                  <a:pt x="1911307" y="1930400"/>
                </a:lnTo>
                <a:lnTo>
                  <a:pt x="1917653" y="1955800"/>
                </a:lnTo>
                <a:lnTo>
                  <a:pt x="1928865" y="1993900"/>
                </a:lnTo>
                <a:lnTo>
                  <a:pt x="1941041" y="2044700"/>
                </a:lnTo>
                <a:lnTo>
                  <a:pt x="1953141" y="2082800"/>
                </a:lnTo>
                <a:lnTo>
                  <a:pt x="1964125" y="2133600"/>
                </a:lnTo>
                <a:lnTo>
                  <a:pt x="1972950" y="2171700"/>
                </a:lnTo>
                <a:lnTo>
                  <a:pt x="1979096" y="2209800"/>
                </a:lnTo>
                <a:lnTo>
                  <a:pt x="1986163" y="2247900"/>
                </a:lnTo>
                <a:lnTo>
                  <a:pt x="1993136" y="2273300"/>
                </a:lnTo>
                <a:lnTo>
                  <a:pt x="1999002" y="2311400"/>
                </a:lnTo>
                <a:lnTo>
                  <a:pt x="2002809" y="2324100"/>
                </a:lnTo>
                <a:lnTo>
                  <a:pt x="2005523" y="2336800"/>
                </a:lnTo>
                <a:close/>
              </a:path>
              <a:path w="3132455" h="2425700" extrusionOk="0">
                <a:moveTo>
                  <a:pt x="1473465" y="1638300"/>
                </a:moveTo>
                <a:lnTo>
                  <a:pt x="1213538" y="1638300"/>
                </a:lnTo>
                <a:lnTo>
                  <a:pt x="1164982" y="1625600"/>
                </a:lnTo>
                <a:lnTo>
                  <a:pt x="1464520" y="1625600"/>
                </a:lnTo>
                <a:lnTo>
                  <a:pt x="1473465" y="1638300"/>
                </a:lnTo>
                <a:close/>
              </a:path>
              <a:path w="3132455" h="2425700" extrusionOk="0">
                <a:moveTo>
                  <a:pt x="1482791" y="1651000"/>
                </a:moveTo>
                <a:lnTo>
                  <a:pt x="1376699" y="1651000"/>
                </a:lnTo>
                <a:lnTo>
                  <a:pt x="1343702" y="1638300"/>
                </a:lnTo>
                <a:lnTo>
                  <a:pt x="1478552" y="1638300"/>
                </a:lnTo>
                <a:lnTo>
                  <a:pt x="1482791" y="1651000"/>
                </a:lnTo>
                <a:close/>
              </a:path>
              <a:path w="3132455" h="2425700" extrusionOk="0">
                <a:moveTo>
                  <a:pt x="2033755" y="1651000"/>
                </a:moveTo>
                <a:lnTo>
                  <a:pt x="1935880" y="1651000"/>
                </a:lnTo>
                <a:lnTo>
                  <a:pt x="1887306" y="1638300"/>
                </a:lnTo>
                <a:lnTo>
                  <a:pt x="2082216" y="1638300"/>
                </a:lnTo>
                <a:lnTo>
                  <a:pt x="2033755" y="1651000"/>
                </a:lnTo>
                <a:close/>
              </a:path>
              <a:path w="3132455" h="2425700" extrusionOk="0">
                <a:moveTo>
                  <a:pt x="2016167" y="2413000"/>
                </a:moveTo>
                <a:lnTo>
                  <a:pt x="1974186" y="2413000"/>
                </a:lnTo>
                <a:lnTo>
                  <a:pt x="1967901" y="2400300"/>
                </a:lnTo>
                <a:lnTo>
                  <a:pt x="1961769" y="2400300"/>
                </a:lnTo>
                <a:lnTo>
                  <a:pt x="1926733" y="2349500"/>
                </a:lnTo>
                <a:lnTo>
                  <a:pt x="1892832" y="2298700"/>
                </a:lnTo>
                <a:lnTo>
                  <a:pt x="1859666" y="2260600"/>
                </a:lnTo>
                <a:lnTo>
                  <a:pt x="1826833" y="2209800"/>
                </a:lnTo>
                <a:lnTo>
                  <a:pt x="1807855" y="2184400"/>
                </a:lnTo>
                <a:lnTo>
                  <a:pt x="1788652" y="2159000"/>
                </a:lnTo>
                <a:lnTo>
                  <a:pt x="1769737" y="2133600"/>
                </a:lnTo>
                <a:lnTo>
                  <a:pt x="1751625" y="2108200"/>
                </a:lnTo>
                <a:lnTo>
                  <a:pt x="1720844" y="2057400"/>
                </a:lnTo>
                <a:lnTo>
                  <a:pt x="1689098" y="2019300"/>
                </a:lnTo>
                <a:lnTo>
                  <a:pt x="1657429" y="1968500"/>
                </a:lnTo>
                <a:lnTo>
                  <a:pt x="1626878" y="1930400"/>
                </a:lnTo>
                <a:lnTo>
                  <a:pt x="1598486" y="1879600"/>
                </a:lnTo>
                <a:lnTo>
                  <a:pt x="1578198" y="1854200"/>
                </a:lnTo>
                <a:lnTo>
                  <a:pt x="1556991" y="1816100"/>
                </a:lnTo>
                <a:lnTo>
                  <a:pt x="1535882" y="1790700"/>
                </a:lnTo>
                <a:lnTo>
                  <a:pt x="1515890" y="1752600"/>
                </a:lnTo>
                <a:lnTo>
                  <a:pt x="1504496" y="1739900"/>
                </a:lnTo>
                <a:lnTo>
                  <a:pt x="1488870" y="1714500"/>
                </a:lnTo>
                <a:lnTo>
                  <a:pt x="1471700" y="1676400"/>
                </a:lnTo>
                <a:lnTo>
                  <a:pt x="1455674" y="1651000"/>
                </a:lnTo>
                <a:lnTo>
                  <a:pt x="1486556" y="1651000"/>
                </a:lnTo>
                <a:lnTo>
                  <a:pt x="1569803" y="1765300"/>
                </a:lnTo>
                <a:lnTo>
                  <a:pt x="1597973" y="1803400"/>
                </a:lnTo>
                <a:lnTo>
                  <a:pt x="1627462" y="1841500"/>
                </a:lnTo>
                <a:lnTo>
                  <a:pt x="1685254" y="1917700"/>
                </a:lnTo>
                <a:lnTo>
                  <a:pt x="1714882" y="1955800"/>
                </a:lnTo>
                <a:lnTo>
                  <a:pt x="1747524" y="1993900"/>
                </a:lnTo>
                <a:lnTo>
                  <a:pt x="1779342" y="2044700"/>
                </a:lnTo>
                <a:lnTo>
                  <a:pt x="1810798" y="2082800"/>
                </a:lnTo>
                <a:lnTo>
                  <a:pt x="1865750" y="2159000"/>
                </a:lnTo>
                <a:lnTo>
                  <a:pt x="1888762" y="2197100"/>
                </a:lnTo>
                <a:lnTo>
                  <a:pt x="1911250" y="2222500"/>
                </a:lnTo>
                <a:lnTo>
                  <a:pt x="1933076" y="2260600"/>
                </a:lnTo>
                <a:lnTo>
                  <a:pt x="1942510" y="2273300"/>
                </a:lnTo>
                <a:lnTo>
                  <a:pt x="1953231" y="2298700"/>
                </a:lnTo>
                <a:lnTo>
                  <a:pt x="1964557" y="2311400"/>
                </a:lnTo>
                <a:lnTo>
                  <a:pt x="1975809" y="2336800"/>
                </a:lnTo>
                <a:lnTo>
                  <a:pt x="2005523" y="2336800"/>
                </a:lnTo>
                <a:lnTo>
                  <a:pt x="2008238" y="2349500"/>
                </a:lnTo>
                <a:lnTo>
                  <a:pt x="2013340" y="2387600"/>
                </a:lnTo>
                <a:lnTo>
                  <a:pt x="2016167" y="2413000"/>
                </a:lnTo>
                <a:close/>
              </a:path>
              <a:path w="3132455" h="2425700" extrusionOk="0">
                <a:moveTo>
                  <a:pt x="2017203" y="2425700"/>
                </a:moveTo>
                <a:lnTo>
                  <a:pt x="1987327" y="2425700"/>
                </a:lnTo>
                <a:lnTo>
                  <a:pt x="1980653" y="2413000"/>
                </a:lnTo>
                <a:lnTo>
                  <a:pt x="2016242" y="2413000"/>
                </a:lnTo>
                <a:lnTo>
                  <a:pt x="2017203" y="2425700"/>
                </a:lnTo>
                <a:close/>
              </a:path>
            </a:pathLst>
          </a:custGeom>
          <a:solidFill>
            <a:srgbClr val="508CD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4"/>
          <p:cNvSpPr/>
          <p:nvPr/>
        </p:nvSpPr>
        <p:spPr>
          <a:xfrm>
            <a:off x="9499216" y="3994302"/>
            <a:ext cx="1918123" cy="1490133"/>
          </a:xfrm>
          <a:custGeom>
            <a:avLst/>
            <a:gdLst/>
            <a:ahLst/>
            <a:cxnLst/>
            <a:rect l="l" t="t" r="r" b="b"/>
            <a:pathLst>
              <a:path w="2877184" h="2235200" extrusionOk="0">
                <a:moveTo>
                  <a:pt x="1737935" y="12699"/>
                </a:moveTo>
                <a:lnTo>
                  <a:pt x="1158997" y="12699"/>
                </a:lnTo>
                <a:lnTo>
                  <a:pt x="1211435" y="0"/>
                </a:lnTo>
                <a:lnTo>
                  <a:pt x="1685352" y="0"/>
                </a:lnTo>
                <a:lnTo>
                  <a:pt x="1737935" y="12699"/>
                </a:lnTo>
                <a:close/>
              </a:path>
              <a:path w="2877184" h="2235200" extrusionOk="0">
                <a:moveTo>
                  <a:pt x="1928481" y="38099"/>
                </a:moveTo>
                <a:lnTo>
                  <a:pt x="950267" y="38099"/>
                </a:lnTo>
                <a:lnTo>
                  <a:pt x="1054405" y="12699"/>
                </a:lnTo>
                <a:lnTo>
                  <a:pt x="1790431" y="12699"/>
                </a:lnTo>
                <a:lnTo>
                  <a:pt x="1842818" y="25399"/>
                </a:lnTo>
                <a:lnTo>
                  <a:pt x="1895076" y="25399"/>
                </a:lnTo>
                <a:lnTo>
                  <a:pt x="1928481" y="38099"/>
                </a:lnTo>
                <a:close/>
              </a:path>
              <a:path w="2877184" h="2235200" extrusionOk="0">
                <a:moveTo>
                  <a:pt x="1191044" y="50799"/>
                </a:moveTo>
                <a:lnTo>
                  <a:pt x="871136" y="50799"/>
                </a:lnTo>
                <a:lnTo>
                  <a:pt x="910649" y="38099"/>
                </a:lnTo>
                <a:lnTo>
                  <a:pt x="1246128" y="38099"/>
                </a:lnTo>
                <a:lnTo>
                  <a:pt x="1191044" y="50799"/>
                </a:lnTo>
                <a:close/>
              </a:path>
              <a:path w="2877184" h="2235200" extrusionOk="0">
                <a:moveTo>
                  <a:pt x="1995081" y="50799"/>
                </a:moveTo>
                <a:lnTo>
                  <a:pt x="1580278" y="50799"/>
                </a:lnTo>
                <a:lnTo>
                  <a:pt x="1530058" y="38099"/>
                </a:lnTo>
                <a:lnTo>
                  <a:pt x="1961819" y="38099"/>
                </a:lnTo>
                <a:lnTo>
                  <a:pt x="1995081" y="50799"/>
                </a:lnTo>
                <a:close/>
              </a:path>
              <a:path w="2877184" h="2235200" extrusionOk="0">
                <a:moveTo>
                  <a:pt x="1020399" y="63499"/>
                </a:moveTo>
                <a:lnTo>
                  <a:pt x="812159" y="63499"/>
                </a:lnTo>
                <a:lnTo>
                  <a:pt x="831785" y="50799"/>
                </a:lnTo>
                <a:lnTo>
                  <a:pt x="1023925" y="50799"/>
                </a:lnTo>
                <a:lnTo>
                  <a:pt x="1020399" y="63499"/>
                </a:lnTo>
                <a:close/>
              </a:path>
              <a:path w="2877184" h="2235200" extrusionOk="0">
                <a:moveTo>
                  <a:pt x="2231291" y="1473199"/>
                </a:moveTo>
                <a:lnTo>
                  <a:pt x="2052476" y="1473199"/>
                </a:lnTo>
                <a:lnTo>
                  <a:pt x="2099948" y="1460499"/>
                </a:lnTo>
                <a:lnTo>
                  <a:pt x="2147239" y="1460499"/>
                </a:lnTo>
                <a:lnTo>
                  <a:pt x="2423474" y="1384299"/>
                </a:lnTo>
                <a:lnTo>
                  <a:pt x="2467250" y="1358899"/>
                </a:lnTo>
                <a:lnTo>
                  <a:pt x="2509912" y="1346199"/>
                </a:lnTo>
                <a:lnTo>
                  <a:pt x="2593057" y="1295399"/>
                </a:lnTo>
                <a:lnTo>
                  <a:pt x="2632760" y="1269999"/>
                </a:lnTo>
                <a:lnTo>
                  <a:pt x="2669823" y="1231899"/>
                </a:lnTo>
                <a:lnTo>
                  <a:pt x="2703736" y="1193799"/>
                </a:lnTo>
                <a:lnTo>
                  <a:pt x="2719407" y="1181099"/>
                </a:lnTo>
                <a:lnTo>
                  <a:pt x="2734155" y="1155699"/>
                </a:lnTo>
                <a:lnTo>
                  <a:pt x="2747932" y="1130299"/>
                </a:lnTo>
                <a:lnTo>
                  <a:pt x="2760694" y="1117599"/>
                </a:lnTo>
                <a:lnTo>
                  <a:pt x="2772307" y="1092199"/>
                </a:lnTo>
                <a:lnTo>
                  <a:pt x="2782853" y="1066799"/>
                </a:lnTo>
                <a:lnTo>
                  <a:pt x="2792323" y="1054099"/>
                </a:lnTo>
                <a:lnTo>
                  <a:pt x="2814261" y="977899"/>
                </a:lnTo>
                <a:lnTo>
                  <a:pt x="2823640" y="927099"/>
                </a:lnTo>
                <a:lnTo>
                  <a:pt x="2829108" y="876299"/>
                </a:lnTo>
                <a:lnTo>
                  <a:pt x="2830925" y="825499"/>
                </a:lnTo>
                <a:lnTo>
                  <a:pt x="2828642" y="787399"/>
                </a:lnTo>
                <a:lnTo>
                  <a:pt x="2821813" y="736599"/>
                </a:lnTo>
                <a:lnTo>
                  <a:pt x="2810523" y="685799"/>
                </a:lnTo>
                <a:lnTo>
                  <a:pt x="2794861" y="634999"/>
                </a:lnTo>
                <a:lnTo>
                  <a:pt x="2772923" y="584199"/>
                </a:lnTo>
                <a:lnTo>
                  <a:pt x="2746587" y="546099"/>
                </a:lnTo>
                <a:lnTo>
                  <a:pt x="2716293" y="495299"/>
                </a:lnTo>
                <a:lnTo>
                  <a:pt x="2682479" y="457199"/>
                </a:lnTo>
                <a:lnTo>
                  <a:pt x="2645588" y="419099"/>
                </a:lnTo>
                <a:lnTo>
                  <a:pt x="2606049" y="380999"/>
                </a:lnTo>
                <a:lnTo>
                  <a:pt x="2564166" y="342899"/>
                </a:lnTo>
                <a:lnTo>
                  <a:pt x="2520244" y="317499"/>
                </a:lnTo>
                <a:lnTo>
                  <a:pt x="2497639" y="292099"/>
                </a:lnTo>
                <a:lnTo>
                  <a:pt x="2451307" y="266699"/>
                </a:lnTo>
                <a:lnTo>
                  <a:pt x="2403616" y="241299"/>
                </a:lnTo>
                <a:lnTo>
                  <a:pt x="2329890" y="203199"/>
                </a:lnTo>
                <a:lnTo>
                  <a:pt x="2279557" y="190499"/>
                </a:lnTo>
                <a:lnTo>
                  <a:pt x="2228416" y="165099"/>
                </a:lnTo>
                <a:lnTo>
                  <a:pt x="2176583" y="152399"/>
                </a:lnTo>
                <a:lnTo>
                  <a:pt x="2124173" y="126999"/>
                </a:lnTo>
                <a:lnTo>
                  <a:pt x="2027251" y="101599"/>
                </a:lnTo>
                <a:lnTo>
                  <a:pt x="1978355" y="101599"/>
                </a:lnTo>
                <a:lnTo>
                  <a:pt x="1830246" y="63499"/>
                </a:lnTo>
                <a:lnTo>
                  <a:pt x="1730593" y="63499"/>
                </a:lnTo>
                <a:lnTo>
                  <a:pt x="1680572" y="50799"/>
                </a:lnTo>
                <a:lnTo>
                  <a:pt x="2028259" y="50799"/>
                </a:lnTo>
                <a:lnTo>
                  <a:pt x="2094253" y="76199"/>
                </a:lnTo>
                <a:lnTo>
                  <a:pt x="2127053" y="76199"/>
                </a:lnTo>
                <a:lnTo>
                  <a:pt x="2159711" y="88899"/>
                </a:lnTo>
                <a:lnTo>
                  <a:pt x="2211611" y="101599"/>
                </a:lnTo>
                <a:lnTo>
                  <a:pt x="2262985" y="126999"/>
                </a:lnTo>
                <a:lnTo>
                  <a:pt x="2313708" y="139699"/>
                </a:lnTo>
                <a:lnTo>
                  <a:pt x="2412713" y="190499"/>
                </a:lnTo>
                <a:lnTo>
                  <a:pt x="2454449" y="215899"/>
                </a:lnTo>
                <a:lnTo>
                  <a:pt x="2495437" y="241299"/>
                </a:lnTo>
                <a:lnTo>
                  <a:pt x="2535507" y="266699"/>
                </a:lnTo>
                <a:lnTo>
                  <a:pt x="2574490" y="292099"/>
                </a:lnTo>
                <a:lnTo>
                  <a:pt x="2612217" y="317499"/>
                </a:lnTo>
                <a:lnTo>
                  <a:pt x="2648518" y="355599"/>
                </a:lnTo>
                <a:lnTo>
                  <a:pt x="2674686" y="380999"/>
                </a:lnTo>
                <a:lnTo>
                  <a:pt x="2723951" y="431799"/>
                </a:lnTo>
                <a:lnTo>
                  <a:pt x="2757577" y="469899"/>
                </a:lnTo>
                <a:lnTo>
                  <a:pt x="2762912" y="482599"/>
                </a:lnTo>
                <a:lnTo>
                  <a:pt x="2768053" y="482599"/>
                </a:lnTo>
                <a:lnTo>
                  <a:pt x="2771456" y="495299"/>
                </a:lnTo>
                <a:lnTo>
                  <a:pt x="2774949" y="495299"/>
                </a:lnTo>
                <a:lnTo>
                  <a:pt x="2778273" y="507999"/>
                </a:lnTo>
                <a:lnTo>
                  <a:pt x="2787928" y="520699"/>
                </a:lnTo>
                <a:lnTo>
                  <a:pt x="2791218" y="520699"/>
                </a:lnTo>
                <a:lnTo>
                  <a:pt x="2794291" y="533399"/>
                </a:lnTo>
                <a:lnTo>
                  <a:pt x="2797235" y="533399"/>
                </a:lnTo>
                <a:lnTo>
                  <a:pt x="2806225" y="546099"/>
                </a:lnTo>
                <a:lnTo>
                  <a:pt x="2814539" y="571499"/>
                </a:lnTo>
                <a:lnTo>
                  <a:pt x="2820059" y="571499"/>
                </a:lnTo>
                <a:lnTo>
                  <a:pt x="2822503" y="584199"/>
                </a:lnTo>
                <a:lnTo>
                  <a:pt x="2830073" y="596899"/>
                </a:lnTo>
                <a:lnTo>
                  <a:pt x="2836930" y="622299"/>
                </a:lnTo>
                <a:lnTo>
                  <a:pt x="2840316" y="622299"/>
                </a:lnTo>
                <a:lnTo>
                  <a:pt x="2843412" y="634999"/>
                </a:lnTo>
                <a:lnTo>
                  <a:pt x="2846388" y="647699"/>
                </a:lnTo>
                <a:lnTo>
                  <a:pt x="2849410" y="647699"/>
                </a:lnTo>
                <a:lnTo>
                  <a:pt x="2854644" y="673099"/>
                </a:lnTo>
                <a:lnTo>
                  <a:pt x="2859514" y="685799"/>
                </a:lnTo>
                <a:lnTo>
                  <a:pt x="2863827" y="698499"/>
                </a:lnTo>
                <a:lnTo>
                  <a:pt x="2867393" y="723899"/>
                </a:lnTo>
                <a:lnTo>
                  <a:pt x="2873101" y="761999"/>
                </a:lnTo>
                <a:lnTo>
                  <a:pt x="2876237" y="800099"/>
                </a:lnTo>
                <a:lnTo>
                  <a:pt x="2877089" y="825499"/>
                </a:lnTo>
                <a:lnTo>
                  <a:pt x="2875940" y="863599"/>
                </a:lnTo>
                <a:lnTo>
                  <a:pt x="2874533" y="888999"/>
                </a:lnTo>
                <a:lnTo>
                  <a:pt x="2872786" y="901699"/>
                </a:lnTo>
                <a:lnTo>
                  <a:pt x="2870558" y="927099"/>
                </a:lnTo>
                <a:lnTo>
                  <a:pt x="2867707" y="939799"/>
                </a:lnTo>
                <a:lnTo>
                  <a:pt x="2866208" y="952499"/>
                </a:lnTo>
                <a:lnTo>
                  <a:pt x="2864449" y="952499"/>
                </a:lnTo>
                <a:lnTo>
                  <a:pt x="2860702" y="977899"/>
                </a:lnTo>
                <a:lnTo>
                  <a:pt x="2856258" y="990599"/>
                </a:lnTo>
                <a:lnTo>
                  <a:pt x="2853916" y="1003299"/>
                </a:lnTo>
                <a:lnTo>
                  <a:pt x="2851299" y="1015999"/>
                </a:lnTo>
                <a:lnTo>
                  <a:pt x="2845877" y="1028699"/>
                </a:lnTo>
                <a:lnTo>
                  <a:pt x="2839794" y="1041399"/>
                </a:lnTo>
                <a:lnTo>
                  <a:pt x="2833109" y="1066799"/>
                </a:lnTo>
                <a:lnTo>
                  <a:pt x="2825879" y="1079499"/>
                </a:lnTo>
                <a:lnTo>
                  <a:pt x="2818140" y="1092199"/>
                </a:lnTo>
                <a:lnTo>
                  <a:pt x="2809756" y="1117599"/>
                </a:lnTo>
                <a:lnTo>
                  <a:pt x="2800777" y="1130299"/>
                </a:lnTo>
                <a:lnTo>
                  <a:pt x="2791254" y="1142999"/>
                </a:lnTo>
                <a:lnTo>
                  <a:pt x="2767339" y="1181099"/>
                </a:lnTo>
                <a:lnTo>
                  <a:pt x="2740910" y="1219199"/>
                </a:lnTo>
                <a:lnTo>
                  <a:pt x="2712177" y="1244599"/>
                </a:lnTo>
                <a:lnTo>
                  <a:pt x="2681351" y="1269999"/>
                </a:lnTo>
                <a:lnTo>
                  <a:pt x="2648782" y="1295399"/>
                </a:lnTo>
                <a:lnTo>
                  <a:pt x="2614735" y="1320799"/>
                </a:lnTo>
                <a:lnTo>
                  <a:pt x="2579432" y="1346199"/>
                </a:lnTo>
                <a:lnTo>
                  <a:pt x="2543096" y="1371599"/>
                </a:lnTo>
                <a:lnTo>
                  <a:pt x="2500446" y="1384299"/>
                </a:lnTo>
                <a:lnTo>
                  <a:pt x="2456959" y="1409699"/>
                </a:lnTo>
                <a:lnTo>
                  <a:pt x="2231291" y="1473199"/>
                </a:lnTo>
                <a:close/>
              </a:path>
              <a:path w="2877184" h="2235200" extrusionOk="0">
                <a:moveTo>
                  <a:pt x="966403" y="1447799"/>
                </a:moveTo>
                <a:lnTo>
                  <a:pt x="715000" y="1447799"/>
                </a:lnTo>
                <a:lnTo>
                  <a:pt x="497002" y="1384299"/>
                </a:lnTo>
                <a:lnTo>
                  <a:pt x="448261" y="1371599"/>
                </a:lnTo>
                <a:lnTo>
                  <a:pt x="400090" y="1346199"/>
                </a:lnTo>
                <a:lnTo>
                  <a:pt x="352710" y="1333499"/>
                </a:lnTo>
                <a:lnTo>
                  <a:pt x="306339" y="1308099"/>
                </a:lnTo>
                <a:lnTo>
                  <a:pt x="294910" y="1295399"/>
                </a:lnTo>
                <a:lnTo>
                  <a:pt x="283528" y="1295399"/>
                </a:lnTo>
                <a:lnTo>
                  <a:pt x="261290" y="1282699"/>
                </a:lnTo>
                <a:lnTo>
                  <a:pt x="250178" y="1269999"/>
                </a:lnTo>
                <a:lnTo>
                  <a:pt x="239430" y="1257299"/>
                </a:lnTo>
                <a:lnTo>
                  <a:pt x="217956" y="1244599"/>
                </a:lnTo>
                <a:lnTo>
                  <a:pt x="197355" y="1231899"/>
                </a:lnTo>
                <a:lnTo>
                  <a:pt x="187093" y="1219199"/>
                </a:lnTo>
                <a:lnTo>
                  <a:pt x="167570" y="1206499"/>
                </a:lnTo>
                <a:lnTo>
                  <a:pt x="162715" y="1206499"/>
                </a:lnTo>
                <a:lnTo>
                  <a:pt x="157932" y="1193799"/>
                </a:lnTo>
                <a:lnTo>
                  <a:pt x="134923" y="1168399"/>
                </a:lnTo>
                <a:lnTo>
                  <a:pt x="130404" y="1168399"/>
                </a:lnTo>
                <a:lnTo>
                  <a:pt x="112747" y="1142999"/>
                </a:lnTo>
                <a:lnTo>
                  <a:pt x="108469" y="1142999"/>
                </a:lnTo>
                <a:lnTo>
                  <a:pt x="88323" y="1104899"/>
                </a:lnTo>
                <a:lnTo>
                  <a:pt x="73799" y="1092199"/>
                </a:lnTo>
                <a:lnTo>
                  <a:pt x="70190" y="1079499"/>
                </a:lnTo>
                <a:lnTo>
                  <a:pt x="66905" y="1079499"/>
                </a:lnTo>
                <a:lnTo>
                  <a:pt x="63752" y="1066799"/>
                </a:lnTo>
                <a:lnTo>
                  <a:pt x="60542" y="1066799"/>
                </a:lnTo>
                <a:lnTo>
                  <a:pt x="54165" y="1054099"/>
                </a:lnTo>
                <a:lnTo>
                  <a:pt x="52016" y="1041399"/>
                </a:lnTo>
                <a:lnTo>
                  <a:pt x="48529" y="1041399"/>
                </a:lnTo>
                <a:lnTo>
                  <a:pt x="45805" y="1028699"/>
                </a:lnTo>
                <a:lnTo>
                  <a:pt x="43051" y="1028699"/>
                </a:lnTo>
                <a:lnTo>
                  <a:pt x="40345" y="1015999"/>
                </a:lnTo>
                <a:lnTo>
                  <a:pt x="37768" y="1015999"/>
                </a:lnTo>
                <a:lnTo>
                  <a:pt x="26448" y="977899"/>
                </a:lnTo>
                <a:lnTo>
                  <a:pt x="19235" y="952499"/>
                </a:lnTo>
                <a:lnTo>
                  <a:pt x="17483" y="939799"/>
                </a:lnTo>
                <a:lnTo>
                  <a:pt x="15893" y="939799"/>
                </a:lnTo>
                <a:lnTo>
                  <a:pt x="9226" y="901699"/>
                </a:lnTo>
                <a:lnTo>
                  <a:pt x="2455" y="850899"/>
                </a:lnTo>
                <a:lnTo>
                  <a:pt x="0" y="800099"/>
                </a:lnTo>
                <a:lnTo>
                  <a:pt x="537" y="761999"/>
                </a:lnTo>
                <a:lnTo>
                  <a:pt x="5374" y="711199"/>
                </a:lnTo>
                <a:lnTo>
                  <a:pt x="15462" y="660399"/>
                </a:lnTo>
                <a:lnTo>
                  <a:pt x="30857" y="609599"/>
                </a:lnTo>
                <a:lnTo>
                  <a:pt x="51614" y="558799"/>
                </a:lnTo>
                <a:lnTo>
                  <a:pt x="77233" y="507999"/>
                </a:lnTo>
                <a:lnTo>
                  <a:pt x="107245" y="457199"/>
                </a:lnTo>
                <a:lnTo>
                  <a:pt x="141160" y="419099"/>
                </a:lnTo>
                <a:lnTo>
                  <a:pt x="178485" y="368299"/>
                </a:lnTo>
                <a:lnTo>
                  <a:pt x="215410" y="342899"/>
                </a:lnTo>
                <a:lnTo>
                  <a:pt x="254078" y="304799"/>
                </a:lnTo>
                <a:lnTo>
                  <a:pt x="294298" y="279399"/>
                </a:lnTo>
                <a:lnTo>
                  <a:pt x="335873" y="253999"/>
                </a:lnTo>
                <a:lnTo>
                  <a:pt x="378612" y="215899"/>
                </a:lnTo>
                <a:lnTo>
                  <a:pt x="422387" y="203199"/>
                </a:lnTo>
                <a:lnTo>
                  <a:pt x="467056" y="177799"/>
                </a:lnTo>
                <a:lnTo>
                  <a:pt x="512528" y="152399"/>
                </a:lnTo>
                <a:lnTo>
                  <a:pt x="558713" y="139699"/>
                </a:lnTo>
                <a:lnTo>
                  <a:pt x="605518" y="114299"/>
                </a:lnTo>
                <a:lnTo>
                  <a:pt x="634369" y="114299"/>
                </a:lnTo>
                <a:lnTo>
                  <a:pt x="669929" y="101599"/>
                </a:lnTo>
                <a:lnTo>
                  <a:pt x="711220" y="88899"/>
                </a:lnTo>
                <a:lnTo>
                  <a:pt x="757266" y="76199"/>
                </a:lnTo>
                <a:lnTo>
                  <a:pt x="762405" y="76199"/>
                </a:lnTo>
                <a:lnTo>
                  <a:pt x="771167" y="63499"/>
                </a:lnTo>
                <a:lnTo>
                  <a:pt x="918999" y="63499"/>
                </a:lnTo>
                <a:lnTo>
                  <a:pt x="592390" y="152399"/>
                </a:lnTo>
                <a:lnTo>
                  <a:pt x="547696" y="177799"/>
                </a:lnTo>
                <a:lnTo>
                  <a:pt x="503714" y="190499"/>
                </a:lnTo>
                <a:lnTo>
                  <a:pt x="460562" y="215899"/>
                </a:lnTo>
                <a:lnTo>
                  <a:pt x="418358" y="241299"/>
                </a:lnTo>
                <a:lnTo>
                  <a:pt x="377217" y="266699"/>
                </a:lnTo>
                <a:lnTo>
                  <a:pt x="345500" y="279399"/>
                </a:lnTo>
                <a:lnTo>
                  <a:pt x="314625" y="304799"/>
                </a:lnTo>
                <a:lnTo>
                  <a:pt x="284671" y="330199"/>
                </a:lnTo>
                <a:lnTo>
                  <a:pt x="255718" y="355599"/>
                </a:lnTo>
                <a:lnTo>
                  <a:pt x="201659" y="406399"/>
                </a:lnTo>
                <a:lnTo>
                  <a:pt x="153606" y="469899"/>
                </a:lnTo>
                <a:lnTo>
                  <a:pt x="132207" y="495299"/>
                </a:lnTo>
                <a:lnTo>
                  <a:pt x="112943" y="533399"/>
                </a:lnTo>
                <a:lnTo>
                  <a:pt x="95880" y="558799"/>
                </a:lnTo>
                <a:lnTo>
                  <a:pt x="81087" y="596899"/>
                </a:lnTo>
                <a:lnTo>
                  <a:pt x="74707" y="609599"/>
                </a:lnTo>
                <a:lnTo>
                  <a:pt x="68922" y="634999"/>
                </a:lnTo>
                <a:lnTo>
                  <a:pt x="63730" y="647699"/>
                </a:lnTo>
                <a:lnTo>
                  <a:pt x="59132" y="660399"/>
                </a:lnTo>
                <a:lnTo>
                  <a:pt x="55338" y="685799"/>
                </a:lnTo>
                <a:lnTo>
                  <a:pt x="52177" y="698499"/>
                </a:lnTo>
                <a:lnTo>
                  <a:pt x="49613" y="723899"/>
                </a:lnTo>
                <a:lnTo>
                  <a:pt x="47613" y="736599"/>
                </a:lnTo>
                <a:lnTo>
                  <a:pt x="45641" y="774699"/>
                </a:lnTo>
                <a:lnTo>
                  <a:pt x="46392" y="825499"/>
                </a:lnTo>
                <a:lnTo>
                  <a:pt x="49766" y="863599"/>
                </a:lnTo>
                <a:lnTo>
                  <a:pt x="55665" y="901699"/>
                </a:lnTo>
                <a:lnTo>
                  <a:pt x="64292" y="939799"/>
                </a:lnTo>
                <a:lnTo>
                  <a:pt x="75941" y="977899"/>
                </a:lnTo>
                <a:lnTo>
                  <a:pt x="90657" y="1015999"/>
                </a:lnTo>
                <a:lnTo>
                  <a:pt x="108487" y="1054099"/>
                </a:lnTo>
                <a:lnTo>
                  <a:pt x="129561" y="1092199"/>
                </a:lnTo>
                <a:lnTo>
                  <a:pt x="153687" y="1117599"/>
                </a:lnTo>
                <a:lnTo>
                  <a:pt x="180485" y="1155699"/>
                </a:lnTo>
                <a:lnTo>
                  <a:pt x="209573" y="1181099"/>
                </a:lnTo>
                <a:lnTo>
                  <a:pt x="240739" y="1206499"/>
                </a:lnTo>
                <a:lnTo>
                  <a:pt x="273680" y="1231899"/>
                </a:lnTo>
                <a:lnTo>
                  <a:pt x="308139" y="1244599"/>
                </a:lnTo>
                <a:lnTo>
                  <a:pt x="343862" y="1269999"/>
                </a:lnTo>
                <a:lnTo>
                  <a:pt x="387646" y="1295399"/>
                </a:lnTo>
                <a:lnTo>
                  <a:pt x="432442" y="1308099"/>
                </a:lnTo>
                <a:lnTo>
                  <a:pt x="478116" y="1333499"/>
                </a:lnTo>
                <a:lnTo>
                  <a:pt x="812064" y="1422399"/>
                </a:lnTo>
                <a:lnTo>
                  <a:pt x="872507" y="1422399"/>
                </a:lnTo>
                <a:lnTo>
                  <a:pt x="946479" y="1435099"/>
                </a:lnTo>
                <a:lnTo>
                  <a:pt x="966403" y="1447799"/>
                </a:lnTo>
                <a:close/>
              </a:path>
              <a:path w="2877184" h="2235200" extrusionOk="0">
                <a:moveTo>
                  <a:pt x="1306734" y="1498599"/>
                </a:moveTo>
                <a:lnTo>
                  <a:pt x="1025525" y="1498599"/>
                </a:lnTo>
                <a:lnTo>
                  <a:pt x="1003245" y="1485899"/>
                </a:lnTo>
                <a:lnTo>
                  <a:pt x="936481" y="1485899"/>
                </a:lnTo>
                <a:lnTo>
                  <a:pt x="892044" y="1473199"/>
                </a:lnTo>
                <a:lnTo>
                  <a:pt x="847658" y="1473199"/>
                </a:lnTo>
                <a:lnTo>
                  <a:pt x="759110" y="1447799"/>
                </a:lnTo>
                <a:lnTo>
                  <a:pt x="1028024" y="1447799"/>
                </a:lnTo>
                <a:lnTo>
                  <a:pt x="1069711" y="1460499"/>
                </a:lnTo>
                <a:lnTo>
                  <a:pt x="1111025" y="1460499"/>
                </a:lnTo>
                <a:lnTo>
                  <a:pt x="1189304" y="1473199"/>
                </a:lnTo>
                <a:lnTo>
                  <a:pt x="1256624" y="1485899"/>
                </a:lnTo>
                <a:lnTo>
                  <a:pt x="1306734" y="1498599"/>
                </a:lnTo>
                <a:close/>
              </a:path>
              <a:path w="2877184" h="2235200" extrusionOk="0">
                <a:moveTo>
                  <a:pt x="2108263" y="1498599"/>
                </a:moveTo>
                <a:lnTo>
                  <a:pt x="1691618" y="1498599"/>
                </a:lnTo>
                <a:lnTo>
                  <a:pt x="1722075" y="1485899"/>
                </a:lnTo>
                <a:lnTo>
                  <a:pt x="1957110" y="1485899"/>
                </a:lnTo>
                <a:lnTo>
                  <a:pt x="2004853" y="1473199"/>
                </a:lnTo>
                <a:lnTo>
                  <a:pt x="2197091" y="1473199"/>
                </a:lnTo>
                <a:lnTo>
                  <a:pt x="2155750" y="1485899"/>
                </a:lnTo>
                <a:lnTo>
                  <a:pt x="2108263" y="1498599"/>
                </a:lnTo>
                <a:close/>
              </a:path>
              <a:path w="2877184" h="2235200" extrusionOk="0">
                <a:moveTo>
                  <a:pt x="1673866" y="1498599"/>
                </a:moveTo>
                <a:lnTo>
                  <a:pt x="1659486" y="1498599"/>
                </a:lnTo>
                <a:lnTo>
                  <a:pt x="1671427" y="1485899"/>
                </a:lnTo>
                <a:lnTo>
                  <a:pt x="1673866" y="1498599"/>
                </a:lnTo>
                <a:close/>
              </a:path>
              <a:path w="2877184" h="2235200" extrusionOk="0">
                <a:moveTo>
                  <a:pt x="1358117" y="1511299"/>
                </a:moveTo>
                <a:lnTo>
                  <a:pt x="1203940" y="1511299"/>
                </a:lnTo>
                <a:lnTo>
                  <a:pt x="1159311" y="1498599"/>
                </a:lnTo>
                <a:lnTo>
                  <a:pt x="1354134" y="1498599"/>
                </a:lnTo>
                <a:lnTo>
                  <a:pt x="1358117" y="1511299"/>
                </a:lnTo>
                <a:close/>
              </a:path>
              <a:path w="2877184" h="2235200" extrusionOk="0">
                <a:moveTo>
                  <a:pt x="1842165" y="2146299"/>
                </a:moveTo>
                <a:lnTo>
                  <a:pt x="1814870" y="2146299"/>
                </a:lnTo>
                <a:lnTo>
                  <a:pt x="1808577" y="2120899"/>
                </a:lnTo>
                <a:lnTo>
                  <a:pt x="1802226" y="2108199"/>
                </a:lnTo>
                <a:lnTo>
                  <a:pt x="1795761" y="2082799"/>
                </a:lnTo>
                <a:lnTo>
                  <a:pt x="1789123" y="2057399"/>
                </a:lnTo>
                <a:lnTo>
                  <a:pt x="1778334" y="2019299"/>
                </a:lnTo>
                <a:lnTo>
                  <a:pt x="1768113" y="1981199"/>
                </a:lnTo>
                <a:lnTo>
                  <a:pt x="1757848" y="1955799"/>
                </a:lnTo>
                <a:lnTo>
                  <a:pt x="1746925" y="1917699"/>
                </a:lnTo>
                <a:lnTo>
                  <a:pt x="1734849" y="1879599"/>
                </a:lnTo>
                <a:lnTo>
                  <a:pt x="1723530" y="1828799"/>
                </a:lnTo>
                <a:lnTo>
                  <a:pt x="1712544" y="1790699"/>
                </a:lnTo>
                <a:lnTo>
                  <a:pt x="1693248" y="1727199"/>
                </a:lnTo>
                <a:lnTo>
                  <a:pt x="1685383" y="1689099"/>
                </a:lnTo>
                <a:lnTo>
                  <a:pt x="1677997" y="1663699"/>
                </a:lnTo>
                <a:lnTo>
                  <a:pt x="1671217" y="1625599"/>
                </a:lnTo>
                <a:lnTo>
                  <a:pt x="1665992" y="1600199"/>
                </a:lnTo>
                <a:lnTo>
                  <a:pt x="1661753" y="1562099"/>
                </a:lnTo>
                <a:lnTo>
                  <a:pt x="1659258" y="1523999"/>
                </a:lnTo>
                <a:lnTo>
                  <a:pt x="1659265" y="1498599"/>
                </a:lnTo>
                <a:lnTo>
                  <a:pt x="1998835" y="1498599"/>
                </a:lnTo>
                <a:lnTo>
                  <a:pt x="1949106" y="1511299"/>
                </a:lnTo>
                <a:lnTo>
                  <a:pt x="1683269" y="1511299"/>
                </a:lnTo>
                <a:lnTo>
                  <a:pt x="1685460" y="1523999"/>
                </a:lnTo>
                <a:lnTo>
                  <a:pt x="1687452" y="1523999"/>
                </a:lnTo>
                <a:lnTo>
                  <a:pt x="1700688" y="1562099"/>
                </a:lnTo>
                <a:lnTo>
                  <a:pt x="1712878" y="1612899"/>
                </a:lnTo>
                <a:lnTo>
                  <a:pt x="1724389" y="1650999"/>
                </a:lnTo>
                <a:lnTo>
                  <a:pt x="1735591" y="1701799"/>
                </a:lnTo>
                <a:lnTo>
                  <a:pt x="1742219" y="1714499"/>
                </a:lnTo>
                <a:lnTo>
                  <a:pt x="1749054" y="1739899"/>
                </a:lnTo>
                <a:lnTo>
                  <a:pt x="1755623" y="1765299"/>
                </a:lnTo>
                <a:lnTo>
                  <a:pt x="1761452" y="1790699"/>
                </a:lnTo>
                <a:lnTo>
                  <a:pt x="1774501" y="1841499"/>
                </a:lnTo>
                <a:lnTo>
                  <a:pt x="1788561" y="1892299"/>
                </a:lnTo>
                <a:lnTo>
                  <a:pt x="1801764" y="1943099"/>
                </a:lnTo>
                <a:lnTo>
                  <a:pt x="1812245" y="1993899"/>
                </a:lnTo>
                <a:lnTo>
                  <a:pt x="1817890" y="2031999"/>
                </a:lnTo>
                <a:lnTo>
                  <a:pt x="1824381" y="2057399"/>
                </a:lnTo>
                <a:lnTo>
                  <a:pt x="1830786" y="2082799"/>
                </a:lnTo>
                <a:lnTo>
                  <a:pt x="1836175" y="2120899"/>
                </a:lnTo>
                <a:lnTo>
                  <a:pt x="1839671" y="2133599"/>
                </a:lnTo>
                <a:lnTo>
                  <a:pt x="1842165" y="2146299"/>
                </a:lnTo>
                <a:close/>
              </a:path>
              <a:path w="2877184" h="2235200" extrusionOk="0">
                <a:moveTo>
                  <a:pt x="1851941" y="2222499"/>
                </a:moveTo>
                <a:lnTo>
                  <a:pt x="1819320" y="2222499"/>
                </a:lnTo>
                <a:lnTo>
                  <a:pt x="1813380" y="2209799"/>
                </a:lnTo>
                <a:lnTo>
                  <a:pt x="1807607" y="2209799"/>
                </a:lnTo>
                <a:lnTo>
                  <a:pt x="1801975" y="2197099"/>
                </a:lnTo>
                <a:lnTo>
                  <a:pt x="1769793" y="2158999"/>
                </a:lnTo>
                <a:lnTo>
                  <a:pt x="1738653" y="2120899"/>
                </a:lnTo>
                <a:lnTo>
                  <a:pt x="1708188" y="2070099"/>
                </a:lnTo>
                <a:lnTo>
                  <a:pt x="1678029" y="2031999"/>
                </a:lnTo>
                <a:lnTo>
                  <a:pt x="1660597" y="2006599"/>
                </a:lnTo>
                <a:lnTo>
                  <a:pt x="1642958" y="1981199"/>
                </a:lnTo>
                <a:lnTo>
                  <a:pt x="1625584" y="1955799"/>
                </a:lnTo>
                <a:lnTo>
                  <a:pt x="1608948" y="1930399"/>
                </a:lnTo>
                <a:lnTo>
                  <a:pt x="1580673" y="1892299"/>
                </a:lnTo>
                <a:lnTo>
                  <a:pt x="1522424" y="1816099"/>
                </a:lnTo>
                <a:lnTo>
                  <a:pt x="1494362" y="1777999"/>
                </a:lnTo>
                <a:lnTo>
                  <a:pt x="1468282" y="1727199"/>
                </a:lnTo>
                <a:lnTo>
                  <a:pt x="1449647" y="1701799"/>
                </a:lnTo>
                <a:lnTo>
                  <a:pt x="1430167" y="1663699"/>
                </a:lnTo>
                <a:lnTo>
                  <a:pt x="1410778" y="1638299"/>
                </a:lnTo>
                <a:lnTo>
                  <a:pt x="1392414" y="1612899"/>
                </a:lnTo>
                <a:lnTo>
                  <a:pt x="1381949" y="1587499"/>
                </a:lnTo>
                <a:lnTo>
                  <a:pt x="1367595" y="1574799"/>
                </a:lnTo>
                <a:lnTo>
                  <a:pt x="1351824" y="1536699"/>
                </a:lnTo>
                <a:lnTo>
                  <a:pt x="1337103" y="1511299"/>
                </a:lnTo>
                <a:lnTo>
                  <a:pt x="1365470" y="1511299"/>
                </a:lnTo>
                <a:lnTo>
                  <a:pt x="1416405" y="1587499"/>
                </a:lnTo>
                <a:lnTo>
                  <a:pt x="1441936" y="1612899"/>
                </a:lnTo>
                <a:lnTo>
                  <a:pt x="1467811" y="1650999"/>
                </a:lnTo>
                <a:lnTo>
                  <a:pt x="1494898" y="1689099"/>
                </a:lnTo>
                <a:lnTo>
                  <a:pt x="1547983" y="1765299"/>
                </a:lnTo>
                <a:lnTo>
                  <a:pt x="1575198" y="1790699"/>
                </a:lnTo>
                <a:lnTo>
                  <a:pt x="1605180" y="1841499"/>
                </a:lnTo>
                <a:lnTo>
                  <a:pt x="1634407" y="1879599"/>
                </a:lnTo>
                <a:lnTo>
                  <a:pt x="1663300" y="1917699"/>
                </a:lnTo>
                <a:lnTo>
                  <a:pt x="1713777" y="1981199"/>
                </a:lnTo>
                <a:lnTo>
                  <a:pt x="1734914" y="2019299"/>
                </a:lnTo>
                <a:lnTo>
                  <a:pt x="1755570" y="2044699"/>
                </a:lnTo>
                <a:lnTo>
                  <a:pt x="1775618" y="2070099"/>
                </a:lnTo>
                <a:lnTo>
                  <a:pt x="1784284" y="2095499"/>
                </a:lnTo>
                <a:lnTo>
                  <a:pt x="1794132" y="2108199"/>
                </a:lnTo>
                <a:lnTo>
                  <a:pt x="1804536" y="2133599"/>
                </a:lnTo>
                <a:lnTo>
                  <a:pt x="1814870" y="2146299"/>
                </a:lnTo>
                <a:lnTo>
                  <a:pt x="1842165" y="2146299"/>
                </a:lnTo>
                <a:lnTo>
                  <a:pt x="1844658" y="2158999"/>
                </a:lnTo>
                <a:lnTo>
                  <a:pt x="1849345" y="2184399"/>
                </a:lnTo>
                <a:lnTo>
                  <a:pt x="1851941" y="2222499"/>
                </a:lnTo>
                <a:close/>
              </a:path>
              <a:path w="2877184" h="2235200" extrusionOk="0">
                <a:moveTo>
                  <a:pt x="1831519" y="2235199"/>
                </a:moveTo>
                <a:lnTo>
                  <a:pt x="1827757" y="2222499"/>
                </a:lnTo>
                <a:lnTo>
                  <a:pt x="1839706" y="2222499"/>
                </a:lnTo>
                <a:lnTo>
                  <a:pt x="1831519" y="2235199"/>
                </a:lnTo>
                <a:close/>
              </a:path>
            </a:pathLst>
          </a:custGeom>
          <a:solidFill>
            <a:srgbClr val="508CD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7" name="Google Shape;197;p4"/>
          <p:cNvPicPr preferRelativeResize="0"/>
          <p:nvPr/>
        </p:nvPicPr>
        <p:blipFill rotWithShape="1">
          <a:blip r:embed="rId11">
            <a:alphaModFix/>
          </a:blip>
          <a:srcRect/>
          <a:stretch/>
        </p:blipFill>
        <p:spPr>
          <a:xfrm>
            <a:off x="0" y="6538390"/>
            <a:ext cx="12191999" cy="319610"/>
          </a:xfrm>
          <a:prstGeom prst="rect">
            <a:avLst/>
          </a:prstGeom>
          <a:noFill/>
          <a:ln>
            <a:noFill/>
          </a:ln>
        </p:spPr>
      </p:pic>
      <p:sp>
        <p:nvSpPr>
          <p:cNvPr id="198" name="Google Shape;198;p4"/>
          <p:cNvSpPr txBox="1"/>
          <p:nvPr/>
        </p:nvSpPr>
        <p:spPr>
          <a:xfrm>
            <a:off x="4982981" y="4035508"/>
            <a:ext cx="3171463" cy="905445"/>
          </a:xfrm>
          <a:prstGeom prst="rect">
            <a:avLst/>
          </a:prstGeom>
          <a:noFill/>
          <a:ln>
            <a:noFill/>
          </a:ln>
        </p:spPr>
        <p:txBody>
          <a:bodyPr spcFirstLastPara="1" wrap="square" lIns="0" tIns="8450" rIns="0" bIns="0" anchor="t" anchorCtr="0">
            <a:spAutoFit/>
          </a:bodyPr>
          <a:lstStyle/>
          <a:p>
            <a:pPr marL="8467" marR="3387" lvl="0" indent="0" algn="just" rtl="0">
              <a:lnSpc>
                <a:spcPct val="115100"/>
              </a:lnSpc>
              <a:spcBef>
                <a:spcPts val="0"/>
              </a:spcBef>
              <a:spcAft>
                <a:spcPts val="0"/>
              </a:spcAft>
              <a:buClr>
                <a:srgbClr val="000000"/>
              </a:buClr>
              <a:buSzPts val="1267"/>
              <a:buFont typeface="Arial"/>
              <a:buNone/>
            </a:pPr>
            <a:r>
              <a:rPr lang="en-US" sz="1267" b="0" i="0" u="none" strike="noStrike" cap="none">
                <a:solidFill>
                  <a:srgbClr val="1B1818"/>
                </a:solidFill>
                <a:latin typeface="Georgia"/>
                <a:ea typeface="Georgia"/>
                <a:cs typeface="Georgia"/>
                <a:sym typeface="Georgia"/>
              </a:rPr>
              <a:t>No contact in any manner with any requesting party concerning any application or request except during submission of documents.</a:t>
            </a:r>
            <a:endParaRPr sz="1267" b="0" i="0" u="none" strike="noStrike" cap="none">
              <a:solidFill>
                <a:schemeClr val="dk1"/>
              </a:solidFill>
              <a:latin typeface="Georgia"/>
              <a:ea typeface="Georgia"/>
              <a:cs typeface="Georgia"/>
              <a:sym typeface="Georgia"/>
            </a:endParaRPr>
          </a:p>
        </p:txBody>
      </p:sp>
      <p:sp>
        <p:nvSpPr>
          <p:cNvPr id="199" name="Google Shape;199;p4"/>
          <p:cNvSpPr txBox="1"/>
          <p:nvPr/>
        </p:nvSpPr>
        <p:spPr>
          <a:xfrm>
            <a:off x="4982981" y="5063328"/>
            <a:ext cx="3171462" cy="1173270"/>
          </a:xfrm>
          <a:prstGeom prst="rect">
            <a:avLst/>
          </a:prstGeom>
          <a:noFill/>
          <a:ln>
            <a:noFill/>
          </a:ln>
        </p:spPr>
        <p:txBody>
          <a:bodyPr spcFirstLastPara="1" wrap="square" lIns="0" tIns="89725" rIns="0" bIns="0" anchor="t" anchorCtr="0">
            <a:spAutoFit/>
          </a:bodyPr>
          <a:lstStyle/>
          <a:p>
            <a:pPr marL="8467" marR="0" lvl="0" indent="0" algn="l" rtl="0">
              <a:lnSpc>
                <a:spcPct val="100000"/>
              </a:lnSpc>
              <a:spcBef>
                <a:spcPts val="0"/>
              </a:spcBef>
              <a:spcAft>
                <a:spcPts val="0"/>
              </a:spcAft>
              <a:buClr>
                <a:srgbClr val="000000"/>
              </a:buClr>
              <a:buSzPts val="1467"/>
              <a:buFont typeface="Arial"/>
              <a:buNone/>
            </a:pPr>
            <a:r>
              <a:rPr lang="en-US" sz="1467" b="0" i="0" u="none" strike="noStrike" cap="none">
                <a:solidFill>
                  <a:schemeClr val="dk1"/>
                </a:solidFill>
                <a:latin typeface="Georgia"/>
                <a:ea typeface="Georgia"/>
                <a:cs typeface="Georgia"/>
                <a:sym typeface="Georgia"/>
              </a:rPr>
              <a:t>REPORT CARD SURVEY 2.0</a:t>
            </a:r>
            <a:endParaRPr sz="1467" b="0" i="0" u="none" strike="noStrike" cap="none">
              <a:solidFill>
                <a:schemeClr val="dk1"/>
              </a:solidFill>
              <a:latin typeface="Georgia"/>
              <a:ea typeface="Georgia"/>
              <a:cs typeface="Georgia"/>
              <a:sym typeface="Georgia"/>
            </a:endParaRPr>
          </a:p>
          <a:p>
            <a:pPr marL="10160" marR="0" lvl="0" indent="0" algn="just" rtl="0">
              <a:lnSpc>
                <a:spcPct val="100000"/>
              </a:lnSpc>
              <a:spcBef>
                <a:spcPts val="550"/>
              </a:spcBef>
              <a:spcAft>
                <a:spcPts val="0"/>
              </a:spcAft>
              <a:buNone/>
            </a:pPr>
            <a:r>
              <a:rPr lang="en-US" sz="1267" b="0" i="0" u="none" strike="noStrike" cap="none">
                <a:solidFill>
                  <a:srgbClr val="1B1818"/>
                </a:solidFill>
                <a:latin typeface="Georgia"/>
                <a:ea typeface="Georgia"/>
                <a:cs typeface="Georgia"/>
                <a:sym typeface="Georgia"/>
              </a:rPr>
              <a:t>Implementation of a holistic tool that will measure  the  effectiveness  of  the Citizen’s  Charter  in  efficiently  delivering public services.</a:t>
            </a:r>
            <a:endParaRPr sz="1267" b="0" i="0" u="none" strike="noStrike" cap="none">
              <a:solidFill>
                <a:schemeClr val="dk1"/>
              </a:solidFill>
              <a:latin typeface="Georgia"/>
              <a:ea typeface="Georgia"/>
              <a:cs typeface="Georgia"/>
              <a:sym typeface="Georgia"/>
            </a:endParaRPr>
          </a:p>
        </p:txBody>
      </p:sp>
      <p:grpSp>
        <p:nvGrpSpPr>
          <p:cNvPr id="200" name="Google Shape;200;p4"/>
          <p:cNvGrpSpPr/>
          <p:nvPr/>
        </p:nvGrpSpPr>
        <p:grpSpPr>
          <a:xfrm>
            <a:off x="5018398" y="1960531"/>
            <a:ext cx="50800" cy="1162049"/>
            <a:chOff x="5018398" y="1960531"/>
            <a:chExt cx="50800" cy="1162049"/>
          </a:xfrm>
        </p:grpSpPr>
        <p:pic>
          <p:nvPicPr>
            <p:cNvPr id="201" name="Google Shape;201;p4"/>
            <p:cNvPicPr preferRelativeResize="0"/>
            <p:nvPr/>
          </p:nvPicPr>
          <p:blipFill rotWithShape="1">
            <a:blip r:embed="rId12">
              <a:alphaModFix/>
            </a:blip>
            <a:srcRect/>
            <a:stretch/>
          </p:blipFill>
          <p:spPr>
            <a:xfrm>
              <a:off x="5018398" y="1960531"/>
              <a:ext cx="50800" cy="50799"/>
            </a:xfrm>
            <a:prstGeom prst="rect">
              <a:avLst/>
            </a:prstGeom>
            <a:noFill/>
            <a:ln>
              <a:noFill/>
            </a:ln>
          </p:spPr>
        </p:pic>
        <p:pic>
          <p:nvPicPr>
            <p:cNvPr id="202" name="Google Shape;202;p4"/>
            <p:cNvPicPr preferRelativeResize="0"/>
            <p:nvPr/>
          </p:nvPicPr>
          <p:blipFill rotWithShape="1">
            <a:blip r:embed="rId12">
              <a:alphaModFix/>
            </a:blip>
            <a:srcRect/>
            <a:stretch/>
          </p:blipFill>
          <p:spPr>
            <a:xfrm>
              <a:off x="5018398" y="2182781"/>
              <a:ext cx="50800" cy="50799"/>
            </a:xfrm>
            <a:prstGeom prst="rect">
              <a:avLst/>
            </a:prstGeom>
            <a:noFill/>
            <a:ln>
              <a:noFill/>
            </a:ln>
          </p:spPr>
        </p:pic>
        <p:pic>
          <p:nvPicPr>
            <p:cNvPr id="203" name="Google Shape;203;p4"/>
            <p:cNvPicPr preferRelativeResize="0"/>
            <p:nvPr/>
          </p:nvPicPr>
          <p:blipFill rotWithShape="1">
            <a:blip r:embed="rId12">
              <a:alphaModFix/>
            </a:blip>
            <a:srcRect/>
            <a:stretch/>
          </p:blipFill>
          <p:spPr>
            <a:xfrm>
              <a:off x="5018398" y="2627281"/>
              <a:ext cx="50800" cy="50799"/>
            </a:xfrm>
            <a:prstGeom prst="rect">
              <a:avLst/>
            </a:prstGeom>
            <a:noFill/>
            <a:ln>
              <a:noFill/>
            </a:ln>
          </p:spPr>
        </p:pic>
        <p:pic>
          <p:nvPicPr>
            <p:cNvPr id="204" name="Google Shape;204;p4"/>
            <p:cNvPicPr preferRelativeResize="0"/>
            <p:nvPr/>
          </p:nvPicPr>
          <p:blipFill rotWithShape="1">
            <a:blip r:embed="rId12">
              <a:alphaModFix/>
            </a:blip>
            <a:srcRect/>
            <a:stretch/>
          </p:blipFill>
          <p:spPr>
            <a:xfrm>
              <a:off x="5018398" y="3071781"/>
              <a:ext cx="50800" cy="50799"/>
            </a:xfrm>
            <a:prstGeom prst="rect">
              <a:avLst/>
            </a:prstGeom>
            <a:noFill/>
            <a:ln>
              <a:noFill/>
            </a:ln>
          </p:spPr>
        </p:pic>
      </p:grpSp>
      <p:sp>
        <p:nvSpPr>
          <p:cNvPr id="205" name="Google Shape;205;p4"/>
          <p:cNvSpPr txBox="1"/>
          <p:nvPr/>
        </p:nvSpPr>
        <p:spPr>
          <a:xfrm>
            <a:off x="1092505" y="878568"/>
            <a:ext cx="2668269" cy="785348"/>
          </a:xfrm>
          <a:prstGeom prst="rect">
            <a:avLst/>
          </a:prstGeom>
          <a:noFill/>
          <a:ln>
            <a:noFill/>
          </a:ln>
        </p:spPr>
        <p:txBody>
          <a:bodyPr spcFirstLastPara="1" wrap="square" lIns="0" tIns="8450" rIns="0" bIns="0" anchor="t" anchorCtr="0">
            <a:spAutoFit/>
          </a:bodyPr>
          <a:lstStyle/>
          <a:p>
            <a:pPr marL="215900" marR="0" lvl="0" indent="0" algn="l" rtl="0">
              <a:lnSpc>
                <a:spcPct val="100000"/>
              </a:lnSpc>
              <a:spcBef>
                <a:spcPts val="0"/>
              </a:spcBef>
              <a:spcAft>
                <a:spcPts val="0"/>
              </a:spcAft>
              <a:buClr>
                <a:srgbClr val="000000"/>
              </a:buClr>
              <a:buSzPts val="1467"/>
              <a:buFont typeface="Arial"/>
              <a:buNone/>
            </a:pPr>
            <a:r>
              <a:rPr lang="en-US" sz="1467" b="0" i="0" u="none" strike="noStrike" cap="none">
                <a:solidFill>
                  <a:srgbClr val="1B1818"/>
                </a:solidFill>
                <a:latin typeface="Georgia"/>
                <a:ea typeface="Georgia"/>
                <a:cs typeface="Georgia"/>
                <a:sym typeface="Georgia"/>
              </a:rPr>
              <a:t>CITIZEN’S CHARTER</a:t>
            </a:r>
            <a:endParaRPr sz="1467" b="0" i="0" u="none" strike="noStrike" cap="none">
              <a:solidFill>
                <a:schemeClr val="dk1"/>
              </a:solidFill>
              <a:latin typeface="Georgia"/>
              <a:ea typeface="Georgia"/>
              <a:cs typeface="Georgia"/>
              <a:sym typeface="Georgia"/>
            </a:endParaRPr>
          </a:p>
          <a:p>
            <a:pPr marL="8467" marR="3387" lvl="0" indent="0" algn="just" rtl="0">
              <a:lnSpc>
                <a:spcPct val="115100"/>
              </a:lnSpc>
              <a:spcBef>
                <a:spcPts val="770"/>
              </a:spcBef>
              <a:spcAft>
                <a:spcPts val="0"/>
              </a:spcAft>
              <a:buClr>
                <a:srgbClr val="000000"/>
              </a:buClr>
              <a:buSzPts val="1267"/>
              <a:buFont typeface="Arial"/>
              <a:buNone/>
            </a:pPr>
            <a:r>
              <a:rPr lang="en-US" sz="1267" b="0" i="0" u="none" strike="noStrike" cap="none">
                <a:solidFill>
                  <a:srgbClr val="1B1818"/>
                </a:solidFill>
                <a:latin typeface="Georgia"/>
                <a:ea typeface="Georgia"/>
                <a:cs typeface="Georgia"/>
                <a:sym typeface="Georgia"/>
              </a:rPr>
              <a:t>Citizen’s guide regarding the services of government agencies.</a:t>
            </a:r>
            <a:endParaRPr sz="1267" b="0" i="0" u="none" strike="noStrike" cap="none">
              <a:solidFill>
                <a:schemeClr val="dk1"/>
              </a:solidFill>
              <a:latin typeface="Georgia"/>
              <a:ea typeface="Georgia"/>
              <a:cs typeface="Georgia"/>
              <a:sym typeface="Georgia"/>
            </a:endParaRPr>
          </a:p>
        </p:txBody>
      </p:sp>
      <p:sp>
        <p:nvSpPr>
          <p:cNvPr id="206" name="Google Shape;206;p4"/>
          <p:cNvSpPr txBox="1"/>
          <p:nvPr/>
        </p:nvSpPr>
        <p:spPr>
          <a:xfrm>
            <a:off x="1150855" y="1787512"/>
            <a:ext cx="2386800" cy="837600"/>
          </a:xfrm>
          <a:prstGeom prst="rect">
            <a:avLst/>
          </a:prstGeom>
          <a:noFill/>
          <a:ln>
            <a:noFill/>
          </a:ln>
        </p:spPr>
        <p:txBody>
          <a:bodyPr spcFirstLastPara="1" wrap="square" lIns="0" tIns="118525" rIns="0" bIns="0" anchor="t" anchorCtr="0">
            <a:spAutoFit/>
          </a:bodyPr>
          <a:lstStyle/>
          <a:p>
            <a:pPr marL="125729" marR="0" lvl="0" indent="0" algn="l" rtl="0">
              <a:lnSpc>
                <a:spcPct val="100000"/>
              </a:lnSpc>
              <a:spcBef>
                <a:spcPts val="0"/>
              </a:spcBef>
              <a:spcAft>
                <a:spcPts val="0"/>
              </a:spcAft>
              <a:buClr>
                <a:srgbClr val="000000"/>
              </a:buClr>
              <a:buSzPts val="1533"/>
              <a:buFont typeface="Arial"/>
              <a:buNone/>
            </a:pPr>
            <a:r>
              <a:rPr lang="en-US" sz="1533" b="0" i="0" u="none" strike="noStrike" cap="none">
                <a:solidFill>
                  <a:srgbClr val="1B1818"/>
                </a:solidFill>
                <a:latin typeface="Georgia"/>
                <a:ea typeface="Georgia"/>
                <a:cs typeface="Georgia"/>
                <a:sym typeface="Georgia"/>
              </a:rPr>
              <a:t>3-7-20</a:t>
            </a:r>
            <a:endParaRPr sz="1533" b="0" i="0" u="none" strike="noStrike" cap="none">
              <a:solidFill>
                <a:schemeClr val="dk1"/>
              </a:solidFill>
              <a:latin typeface="Georgia"/>
              <a:ea typeface="Georgia"/>
              <a:cs typeface="Georgia"/>
              <a:sym typeface="Georgia"/>
            </a:endParaRPr>
          </a:p>
          <a:p>
            <a:pPr marL="8467" marR="3387" lvl="0" indent="0" algn="l" rtl="0">
              <a:lnSpc>
                <a:spcPct val="115100"/>
              </a:lnSpc>
              <a:spcBef>
                <a:spcPts val="487"/>
              </a:spcBef>
              <a:spcAft>
                <a:spcPts val="0"/>
              </a:spcAft>
              <a:buClr>
                <a:srgbClr val="000000"/>
              </a:buClr>
              <a:buSzPts val="1267"/>
              <a:buFont typeface="Arial"/>
              <a:buNone/>
            </a:pPr>
            <a:r>
              <a:rPr lang="en-US" sz="1267" b="0" i="0" u="none" strike="noStrike" cap="none">
                <a:solidFill>
                  <a:srgbClr val="1B1818"/>
                </a:solidFill>
                <a:latin typeface="Georgia"/>
                <a:ea typeface="Georgia"/>
                <a:cs typeface="Georgia"/>
                <a:sym typeface="Georgia"/>
              </a:rPr>
              <a:t>Standard processing time for all government transactions</a:t>
            </a:r>
            <a:endParaRPr sz="1267" b="0" i="0" u="none" strike="noStrike" cap="none">
              <a:solidFill>
                <a:schemeClr val="dk1"/>
              </a:solidFill>
              <a:latin typeface="Georgia"/>
              <a:ea typeface="Georgia"/>
              <a:cs typeface="Georgia"/>
              <a:sym typeface="Georgia"/>
            </a:endParaRPr>
          </a:p>
        </p:txBody>
      </p:sp>
      <p:grpSp>
        <p:nvGrpSpPr>
          <p:cNvPr id="207" name="Google Shape;207;p4"/>
          <p:cNvGrpSpPr/>
          <p:nvPr/>
        </p:nvGrpSpPr>
        <p:grpSpPr>
          <a:xfrm>
            <a:off x="1375664" y="2819400"/>
            <a:ext cx="50800" cy="495299"/>
            <a:chOff x="1369140" y="2901150"/>
            <a:chExt cx="50800" cy="495299"/>
          </a:xfrm>
        </p:grpSpPr>
        <p:pic>
          <p:nvPicPr>
            <p:cNvPr id="208" name="Google Shape;208;p4"/>
            <p:cNvPicPr preferRelativeResize="0"/>
            <p:nvPr/>
          </p:nvPicPr>
          <p:blipFill rotWithShape="1">
            <a:blip r:embed="rId12">
              <a:alphaModFix/>
            </a:blip>
            <a:srcRect/>
            <a:stretch/>
          </p:blipFill>
          <p:spPr>
            <a:xfrm>
              <a:off x="1369140" y="2901150"/>
              <a:ext cx="50800" cy="50799"/>
            </a:xfrm>
            <a:prstGeom prst="rect">
              <a:avLst/>
            </a:prstGeom>
            <a:noFill/>
            <a:ln>
              <a:noFill/>
            </a:ln>
          </p:spPr>
        </p:pic>
        <p:pic>
          <p:nvPicPr>
            <p:cNvPr id="209" name="Google Shape;209;p4"/>
            <p:cNvPicPr preferRelativeResize="0"/>
            <p:nvPr/>
          </p:nvPicPr>
          <p:blipFill rotWithShape="1">
            <a:blip r:embed="rId12">
              <a:alphaModFix/>
            </a:blip>
            <a:srcRect/>
            <a:stretch/>
          </p:blipFill>
          <p:spPr>
            <a:xfrm>
              <a:off x="1369140" y="3123400"/>
              <a:ext cx="50800" cy="50799"/>
            </a:xfrm>
            <a:prstGeom prst="rect">
              <a:avLst/>
            </a:prstGeom>
            <a:noFill/>
            <a:ln>
              <a:noFill/>
            </a:ln>
          </p:spPr>
        </p:pic>
        <p:pic>
          <p:nvPicPr>
            <p:cNvPr id="210" name="Google Shape;210;p4"/>
            <p:cNvPicPr preferRelativeResize="0"/>
            <p:nvPr/>
          </p:nvPicPr>
          <p:blipFill rotWithShape="1">
            <a:blip r:embed="rId12">
              <a:alphaModFix/>
            </a:blip>
            <a:srcRect/>
            <a:stretch/>
          </p:blipFill>
          <p:spPr>
            <a:xfrm>
              <a:off x="1369140" y="3345650"/>
              <a:ext cx="50800" cy="50799"/>
            </a:xfrm>
            <a:prstGeom prst="rect">
              <a:avLst/>
            </a:prstGeom>
            <a:noFill/>
            <a:ln>
              <a:noFill/>
            </a:ln>
          </p:spPr>
        </p:pic>
      </p:grpSp>
      <p:sp>
        <p:nvSpPr>
          <p:cNvPr id="211" name="Google Shape;211;p4"/>
          <p:cNvSpPr txBox="1"/>
          <p:nvPr/>
        </p:nvSpPr>
        <p:spPr>
          <a:xfrm>
            <a:off x="1500777" y="2667000"/>
            <a:ext cx="2187300" cy="652500"/>
          </a:xfrm>
          <a:prstGeom prst="rect">
            <a:avLst/>
          </a:prstGeom>
          <a:noFill/>
          <a:ln>
            <a:noFill/>
          </a:ln>
        </p:spPr>
        <p:txBody>
          <a:bodyPr spcFirstLastPara="1" wrap="square" lIns="0" tIns="37675" rIns="0" bIns="0" anchor="t" anchorCtr="0">
            <a:spAutoFit/>
          </a:bodyPr>
          <a:lstStyle/>
          <a:p>
            <a:pPr marL="8467" marR="0" lvl="0" indent="0" algn="l" rtl="0">
              <a:lnSpc>
                <a:spcPct val="100000"/>
              </a:lnSpc>
              <a:spcBef>
                <a:spcPts val="0"/>
              </a:spcBef>
              <a:spcAft>
                <a:spcPts val="0"/>
              </a:spcAft>
              <a:buClr>
                <a:srgbClr val="000000"/>
              </a:buClr>
              <a:buSzPts val="1267"/>
              <a:buFont typeface="Arial"/>
              <a:buNone/>
            </a:pPr>
            <a:r>
              <a:rPr lang="en-US" sz="1267" b="0" i="0" u="none" strike="noStrike" cap="none">
                <a:solidFill>
                  <a:srgbClr val="1B1818"/>
                </a:solidFill>
                <a:latin typeface="Georgia"/>
                <a:ea typeface="Georgia"/>
                <a:cs typeface="Georgia"/>
                <a:sym typeface="Georgia"/>
              </a:rPr>
              <a:t>3 days if simple</a:t>
            </a:r>
            <a:endParaRPr sz="1267" b="0" i="0" u="none" strike="noStrike" cap="none">
              <a:solidFill>
                <a:schemeClr val="dk1"/>
              </a:solidFill>
              <a:latin typeface="Georgia"/>
              <a:ea typeface="Georgia"/>
              <a:cs typeface="Georgia"/>
              <a:sym typeface="Georgia"/>
            </a:endParaRPr>
          </a:p>
          <a:p>
            <a:pPr marL="8467" marR="0" lvl="0" indent="0" algn="l" rtl="0">
              <a:lnSpc>
                <a:spcPct val="100000"/>
              </a:lnSpc>
              <a:spcBef>
                <a:spcPts val="230"/>
              </a:spcBef>
              <a:spcAft>
                <a:spcPts val="0"/>
              </a:spcAft>
              <a:buClr>
                <a:srgbClr val="000000"/>
              </a:buClr>
              <a:buSzPts val="1267"/>
              <a:buFont typeface="Arial"/>
              <a:buNone/>
            </a:pPr>
            <a:r>
              <a:rPr lang="en-US" sz="1267" b="0" i="0" u="none" strike="noStrike" cap="none">
                <a:solidFill>
                  <a:srgbClr val="1B1818"/>
                </a:solidFill>
                <a:latin typeface="Georgia"/>
                <a:ea typeface="Georgia"/>
                <a:cs typeface="Georgia"/>
                <a:sym typeface="Georgia"/>
              </a:rPr>
              <a:t>7 days if complex</a:t>
            </a:r>
            <a:endParaRPr sz="1267" b="0" i="0" u="none" strike="noStrike" cap="none">
              <a:solidFill>
                <a:schemeClr val="dk1"/>
              </a:solidFill>
              <a:latin typeface="Georgia"/>
              <a:ea typeface="Georgia"/>
              <a:cs typeface="Georgia"/>
              <a:sym typeface="Georgia"/>
            </a:endParaRPr>
          </a:p>
          <a:p>
            <a:pPr marL="8467" marR="3387" lvl="0" indent="0" algn="l" rtl="0">
              <a:lnSpc>
                <a:spcPct val="115100"/>
              </a:lnSpc>
              <a:spcBef>
                <a:spcPts val="0"/>
              </a:spcBef>
              <a:spcAft>
                <a:spcPts val="0"/>
              </a:spcAft>
              <a:buClr>
                <a:srgbClr val="000000"/>
              </a:buClr>
              <a:buSzPts val="1267"/>
              <a:buFont typeface="Arial"/>
              <a:buNone/>
            </a:pPr>
            <a:r>
              <a:rPr lang="en-US" sz="1267" b="0" i="0" u="none" strike="noStrike" cap="none">
                <a:solidFill>
                  <a:srgbClr val="1B1818"/>
                </a:solidFill>
                <a:latin typeface="Georgia"/>
                <a:ea typeface="Georgia"/>
                <a:cs typeface="Georgia"/>
                <a:sym typeface="Georgia"/>
              </a:rPr>
              <a:t>20 days if highly technical</a:t>
            </a:r>
            <a:endParaRPr sz="1267" b="0" i="0" u="none" strike="noStrike" cap="none">
              <a:solidFill>
                <a:schemeClr val="dk1"/>
              </a:solidFill>
              <a:latin typeface="Georgia"/>
              <a:ea typeface="Georgia"/>
              <a:cs typeface="Georgia"/>
              <a:sym typeface="Georgia"/>
            </a:endParaRPr>
          </a:p>
        </p:txBody>
      </p:sp>
      <p:sp>
        <p:nvSpPr>
          <p:cNvPr id="212" name="Google Shape;212;p4"/>
          <p:cNvSpPr txBox="1"/>
          <p:nvPr/>
        </p:nvSpPr>
        <p:spPr>
          <a:xfrm>
            <a:off x="4981276" y="3693900"/>
            <a:ext cx="2625900" cy="234900"/>
          </a:xfrm>
          <a:prstGeom prst="rect">
            <a:avLst/>
          </a:prstGeom>
          <a:noFill/>
          <a:ln>
            <a:noFill/>
          </a:ln>
        </p:spPr>
        <p:txBody>
          <a:bodyPr spcFirstLastPara="1" wrap="square" lIns="0" tIns="8875" rIns="0" bIns="0" anchor="t" anchorCtr="0">
            <a:spAutoFit/>
          </a:bodyPr>
          <a:lstStyle/>
          <a:p>
            <a:pPr marL="8467" marR="0" lvl="0" indent="0" algn="l" rtl="0">
              <a:lnSpc>
                <a:spcPct val="100000"/>
              </a:lnSpc>
              <a:spcBef>
                <a:spcPts val="0"/>
              </a:spcBef>
              <a:spcAft>
                <a:spcPts val="0"/>
              </a:spcAft>
              <a:buClr>
                <a:srgbClr val="000000"/>
              </a:buClr>
              <a:buSzPts val="1467"/>
              <a:buFont typeface="Arial"/>
              <a:buNone/>
            </a:pPr>
            <a:r>
              <a:rPr lang="en-US" sz="1467" b="0" i="0" u="none" strike="noStrike" cap="none">
                <a:solidFill>
                  <a:schemeClr val="dk1"/>
                </a:solidFill>
                <a:latin typeface="Georgia"/>
                <a:ea typeface="Georgia"/>
                <a:cs typeface="Georgia"/>
                <a:sym typeface="Georgia"/>
              </a:rPr>
              <a:t>ZERO CONTACT POLICY</a:t>
            </a:r>
            <a:endParaRPr sz="1467" b="0" i="0" u="none" strike="noStrike" cap="none">
              <a:solidFill>
                <a:schemeClr val="dk1"/>
              </a:solidFill>
              <a:latin typeface="Georgia"/>
              <a:ea typeface="Georgia"/>
              <a:cs typeface="Georgia"/>
              <a:sym typeface="Georgia"/>
            </a:endParaRPr>
          </a:p>
        </p:txBody>
      </p:sp>
      <p:sp>
        <p:nvSpPr>
          <p:cNvPr id="213" name="Google Shape;213;p4"/>
          <p:cNvSpPr txBox="1"/>
          <p:nvPr/>
        </p:nvSpPr>
        <p:spPr>
          <a:xfrm>
            <a:off x="1163403" y="3841348"/>
            <a:ext cx="3039110" cy="537633"/>
          </a:xfrm>
          <a:prstGeom prst="rect">
            <a:avLst/>
          </a:prstGeom>
          <a:noFill/>
          <a:ln>
            <a:noFill/>
          </a:ln>
        </p:spPr>
        <p:txBody>
          <a:bodyPr spcFirstLastPara="1" wrap="square" lIns="0" tIns="8450" rIns="0" bIns="0" anchor="t" anchorCtr="0">
            <a:spAutoFit/>
          </a:bodyPr>
          <a:lstStyle/>
          <a:p>
            <a:pPr marL="8467" marR="3387" lvl="0" indent="0" algn="l" rtl="0">
              <a:lnSpc>
                <a:spcPct val="116500"/>
              </a:lnSpc>
              <a:spcBef>
                <a:spcPts val="0"/>
              </a:spcBef>
              <a:spcAft>
                <a:spcPts val="0"/>
              </a:spcAft>
              <a:buClr>
                <a:srgbClr val="000000"/>
              </a:buClr>
              <a:buSzPts val="1467"/>
              <a:buFont typeface="Arial"/>
              <a:buNone/>
            </a:pPr>
            <a:r>
              <a:rPr lang="en-US" sz="1467" b="0" i="0" u="none" strike="noStrike" cap="none">
                <a:solidFill>
                  <a:srgbClr val="1B1818"/>
                </a:solidFill>
                <a:latin typeface="Georgia"/>
                <a:ea typeface="Georgia"/>
                <a:cs typeface="Georgia"/>
                <a:sym typeface="Georgia"/>
              </a:rPr>
              <a:t>INTERCONNECTIVITY INFRASTRUCTURE DEVELOPMENT</a:t>
            </a:r>
            <a:endParaRPr sz="1467" b="0" i="0" u="none" strike="noStrike" cap="none">
              <a:solidFill>
                <a:schemeClr val="dk1"/>
              </a:solidFill>
              <a:latin typeface="Georgia"/>
              <a:ea typeface="Georgia"/>
              <a:cs typeface="Georgia"/>
              <a:sym typeface="Georgia"/>
            </a:endParaRPr>
          </a:p>
        </p:txBody>
      </p:sp>
      <p:sp>
        <p:nvSpPr>
          <p:cNvPr id="214" name="Google Shape;214;p4"/>
          <p:cNvSpPr txBox="1"/>
          <p:nvPr/>
        </p:nvSpPr>
        <p:spPr>
          <a:xfrm>
            <a:off x="1183055" y="4596140"/>
            <a:ext cx="2741507" cy="1802357"/>
          </a:xfrm>
          <a:prstGeom prst="rect">
            <a:avLst/>
          </a:prstGeom>
          <a:noFill/>
          <a:ln>
            <a:noFill/>
          </a:ln>
        </p:spPr>
        <p:txBody>
          <a:bodyPr spcFirstLastPara="1" wrap="square" lIns="0" tIns="8450" rIns="0" bIns="0" anchor="t" anchorCtr="0">
            <a:spAutoFit/>
          </a:bodyPr>
          <a:lstStyle/>
          <a:p>
            <a:pPr marL="8467" marR="3387" lvl="0" indent="0" algn="just" rtl="0">
              <a:lnSpc>
                <a:spcPct val="115100"/>
              </a:lnSpc>
              <a:spcBef>
                <a:spcPts val="0"/>
              </a:spcBef>
              <a:spcAft>
                <a:spcPts val="0"/>
              </a:spcAft>
              <a:buNone/>
            </a:pPr>
            <a:r>
              <a:rPr lang="en-US" sz="1267" b="0" i="0" u="none" strike="noStrike" cap="none">
                <a:solidFill>
                  <a:srgbClr val="1B1818"/>
                </a:solidFill>
                <a:latin typeface="Georgia"/>
                <a:ea typeface="Georgia"/>
                <a:cs typeface="Georgia"/>
                <a:sym typeface="Georgia"/>
              </a:rPr>
              <a:t>Processing and approval of licenses, clearances,	permits, or authorization for the installation and operation of broadcast telecommunications, equipment towers, facilities, expedited.</a:t>
            </a:r>
            <a:endParaRPr sz="1267" b="0" i="0" u="none" strike="noStrike" cap="none">
              <a:solidFill>
                <a:schemeClr val="dk1"/>
              </a:solidFill>
              <a:latin typeface="Georgia"/>
              <a:ea typeface="Georgia"/>
              <a:cs typeface="Georgia"/>
              <a:sym typeface="Georgia"/>
            </a:endParaRPr>
          </a:p>
          <a:p>
            <a:pPr marL="8467" marR="3387" lvl="0" indent="0" algn="just" rtl="0">
              <a:lnSpc>
                <a:spcPct val="115100"/>
              </a:lnSpc>
              <a:spcBef>
                <a:spcPts val="0"/>
              </a:spcBef>
              <a:spcAft>
                <a:spcPts val="0"/>
              </a:spcAft>
              <a:buNone/>
            </a:pPr>
            <a:endParaRPr sz="1267" b="0" i="0" u="none" strike="noStrike" cap="none">
              <a:solidFill>
                <a:schemeClr val="dk1"/>
              </a:solidFill>
              <a:latin typeface="Georgia"/>
              <a:ea typeface="Georgia"/>
              <a:cs typeface="Georgia"/>
              <a:sym typeface="Georgia"/>
            </a:endParaRPr>
          </a:p>
          <a:p>
            <a:pPr marL="8467" marR="3387" lvl="0" indent="0" algn="just" rtl="0">
              <a:lnSpc>
                <a:spcPct val="115100"/>
              </a:lnSpc>
              <a:spcBef>
                <a:spcPts val="0"/>
              </a:spcBef>
              <a:spcAft>
                <a:spcPts val="0"/>
              </a:spcAft>
              <a:buClr>
                <a:srgbClr val="000000"/>
              </a:buClr>
              <a:buSzPts val="1267"/>
              <a:buFont typeface="Arial"/>
              <a:buNone/>
            </a:pPr>
            <a:endParaRPr sz="1267" b="0" i="0" u="none" strike="noStrike" cap="none">
              <a:solidFill>
                <a:schemeClr val="dk1"/>
              </a:solidFill>
              <a:latin typeface="Georgia"/>
              <a:ea typeface="Georgia"/>
              <a:cs typeface="Georgia"/>
              <a:sym typeface="Georgia"/>
            </a:endParaRPr>
          </a:p>
        </p:txBody>
      </p:sp>
      <p:sp>
        <p:nvSpPr>
          <p:cNvPr id="215" name="Google Shape;215;p4"/>
          <p:cNvSpPr txBox="1"/>
          <p:nvPr/>
        </p:nvSpPr>
        <p:spPr>
          <a:xfrm>
            <a:off x="2066139" y="5648025"/>
            <a:ext cx="1791000" cy="203700"/>
          </a:xfrm>
          <a:prstGeom prst="rect">
            <a:avLst/>
          </a:prstGeom>
          <a:noFill/>
          <a:ln>
            <a:noFill/>
          </a:ln>
        </p:spPr>
        <p:txBody>
          <a:bodyPr spcFirstLastPara="1" wrap="square" lIns="0" tIns="8450" rIns="0" bIns="0" anchor="t" anchorCtr="0">
            <a:spAutoFit/>
          </a:bodyPr>
          <a:lstStyle/>
          <a:p>
            <a:pPr marL="0" marR="0" lvl="0" indent="0" algn="l" rtl="0">
              <a:lnSpc>
                <a:spcPct val="100000"/>
              </a:lnSpc>
              <a:spcBef>
                <a:spcPts val="0"/>
              </a:spcBef>
              <a:spcAft>
                <a:spcPts val="0"/>
              </a:spcAft>
              <a:buClr>
                <a:srgbClr val="000000"/>
              </a:buClr>
              <a:buSzPts val="1267"/>
              <a:buFont typeface="Arial"/>
              <a:buNone/>
            </a:pPr>
            <a:endParaRPr sz="1267" b="0" i="0" u="none" strike="noStrike" cap="none">
              <a:solidFill>
                <a:schemeClr val="dk1"/>
              </a:solidFill>
              <a:latin typeface="Georgia"/>
              <a:ea typeface="Georgia"/>
              <a:cs typeface="Georgia"/>
              <a:sym typeface="Georgia"/>
            </a:endParaRPr>
          </a:p>
        </p:txBody>
      </p:sp>
      <p:sp>
        <p:nvSpPr>
          <p:cNvPr id="216" name="Google Shape;216;p4"/>
          <p:cNvSpPr txBox="1">
            <a:spLocks noGrp="1"/>
          </p:cNvSpPr>
          <p:nvPr>
            <p:ph type="title"/>
          </p:nvPr>
        </p:nvSpPr>
        <p:spPr>
          <a:xfrm>
            <a:off x="3406412" y="199685"/>
            <a:ext cx="6575777" cy="388205"/>
          </a:xfrm>
          <a:prstGeom prst="rect">
            <a:avLst/>
          </a:prstGeom>
          <a:noFill/>
          <a:ln>
            <a:noFill/>
          </a:ln>
        </p:spPr>
        <p:txBody>
          <a:bodyPr spcFirstLastPara="1" wrap="square" lIns="0" tIns="8450" rIns="0" bIns="0" anchor="t" anchorCtr="0">
            <a:spAutoFit/>
          </a:bodyPr>
          <a:lstStyle/>
          <a:p>
            <a:pPr marL="8467" lvl="0" indent="0" algn="l" rtl="0">
              <a:lnSpc>
                <a:spcPct val="100000"/>
              </a:lnSpc>
              <a:spcBef>
                <a:spcPts val="0"/>
              </a:spcBef>
              <a:spcAft>
                <a:spcPts val="0"/>
              </a:spcAft>
              <a:buSzPts val="1400"/>
              <a:buNone/>
            </a:pPr>
            <a:r>
              <a:rPr lang="en-US"/>
              <a:t>NOTABLE SALIENT PROVISIONS</a:t>
            </a:r>
            <a:endParaRPr/>
          </a:p>
        </p:txBody>
      </p:sp>
      <p:sp>
        <p:nvSpPr>
          <p:cNvPr id="217" name="Google Shape;217;p4"/>
          <p:cNvSpPr txBox="1"/>
          <p:nvPr/>
        </p:nvSpPr>
        <p:spPr>
          <a:xfrm>
            <a:off x="4849729" y="754268"/>
            <a:ext cx="3304716" cy="2872740"/>
          </a:xfrm>
          <a:prstGeom prst="rect">
            <a:avLst/>
          </a:prstGeom>
          <a:noFill/>
          <a:ln>
            <a:noFill/>
          </a:ln>
        </p:spPr>
        <p:txBody>
          <a:bodyPr spcFirstLastPara="1" wrap="square" lIns="0" tIns="8025" rIns="0" bIns="0" anchor="t" anchorCtr="0">
            <a:spAutoFit/>
          </a:bodyPr>
          <a:lstStyle/>
          <a:p>
            <a:pPr marL="8467" marR="3387" lvl="0" indent="0" algn="l" rtl="0">
              <a:lnSpc>
                <a:spcPct val="117200"/>
              </a:lnSpc>
              <a:spcBef>
                <a:spcPts val="0"/>
              </a:spcBef>
              <a:spcAft>
                <a:spcPts val="0"/>
              </a:spcAft>
              <a:buClr>
                <a:srgbClr val="000000"/>
              </a:buClr>
              <a:buSzPts val="1400"/>
              <a:buFont typeface="Arial"/>
              <a:buNone/>
            </a:pPr>
            <a:r>
              <a:rPr lang="en-US" sz="1400" b="0" i="0" u="none" strike="noStrike" cap="none">
                <a:solidFill>
                  <a:schemeClr val="dk1"/>
                </a:solidFill>
                <a:latin typeface="Georgia"/>
                <a:ea typeface="Georgia"/>
                <a:cs typeface="Georgia"/>
                <a:sym typeface="Georgia"/>
              </a:rPr>
              <a:t>STREAMLINED PROCEDURES FOR THE ISSUANCE OF LOCAL BUSINESS LICENSES, CLEARANCES, PERMITS, OR AUTHORIZATIONS</a:t>
            </a:r>
            <a:endParaRPr sz="1400" b="0" i="0" u="none" strike="noStrike" cap="none">
              <a:solidFill>
                <a:schemeClr val="dk1"/>
              </a:solidFill>
              <a:latin typeface="Georgia"/>
              <a:ea typeface="Georgia"/>
              <a:cs typeface="Georgia"/>
              <a:sym typeface="Georgia"/>
            </a:endParaRPr>
          </a:p>
          <a:p>
            <a:pPr marL="308610" marR="38946" lvl="0" indent="0" algn="l" rtl="0">
              <a:lnSpc>
                <a:spcPct val="115100"/>
              </a:lnSpc>
              <a:spcBef>
                <a:spcPts val="613"/>
              </a:spcBef>
              <a:spcAft>
                <a:spcPts val="0"/>
              </a:spcAft>
              <a:buClr>
                <a:srgbClr val="000000"/>
              </a:buClr>
              <a:buSzPts val="1267"/>
              <a:buFont typeface="Arial"/>
              <a:buNone/>
            </a:pPr>
            <a:r>
              <a:rPr lang="en-US" sz="1267" b="0" i="0" u="none" strike="noStrike" cap="none">
                <a:solidFill>
                  <a:srgbClr val="1B1818"/>
                </a:solidFill>
                <a:latin typeface="Georgia"/>
                <a:ea typeface="Georgia"/>
                <a:cs typeface="Georgia"/>
                <a:sym typeface="Georgia"/>
              </a:rPr>
              <a:t>Provision of a Unified Application Form Automation of the Business Permits and Licensing Systems in LGUs Establishment of an electronic Business One-Stop-Shop (BOSS)</a:t>
            </a:r>
            <a:endParaRPr sz="1267" b="0" i="0" u="none" strike="noStrike" cap="none">
              <a:solidFill>
                <a:schemeClr val="dk1"/>
              </a:solidFill>
              <a:latin typeface="Georgia"/>
              <a:ea typeface="Georgia"/>
              <a:cs typeface="Georgia"/>
              <a:sym typeface="Georgia"/>
            </a:endParaRPr>
          </a:p>
          <a:p>
            <a:pPr marL="308610" marR="38946" lvl="0" indent="0" algn="just" rtl="0">
              <a:lnSpc>
                <a:spcPct val="115100"/>
              </a:lnSpc>
              <a:spcBef>
                <a:spcPts val="0"/>
              </a:spcBef>
              <a:spcAft>
                <a:spcPts val="0"/>
              </a:spcAft>
              <a:buClr>
                <a:srgbClr val="000000"/>
              </a:buClr>
              <a:buSzPts val="1267"/>
              <a:buFont typeface="Arial"/>
              <a:buNone/>
            </a:pPr>
            <a:r>
              <a:rPr lang="en-US" sz="1267" b="0" i="0" u="none" strike="noStrike" cap="none">
                <a:solidFill>
                  <a:srgbClr val="1B1818"/>
                </a:solidFill>
                <a:latin typeface="Georgia"/>
                <a:ea typeface="Georgia"/>
                <a:cs typeface="Georgia"/>
                <a:sym typeface="Georgia"/>
              </a:rPr>
              <a:t>Issuance  of  barangay  clearances  and permits is now at the city or municipality</a:t>
            </a:r>
            <a:endParaRPr sz="1267" b="0" i="0" u="none" strike="noStrike" cap="none">
              <a:solidFill>
                <a:schemeClr val="dk1"/>
              </a:solidFill>
              <a:latin typeface="Georgia"/>
              <a:ea typeface="Georgia"/>
              <a:cs typeface="Georgia"/>
              <a:sym typeface="Georgia"/>
            </a:endParaRPr>
          </a:p>
        </p:txBody>
      </p:sp>
      <p:grpSp>
        <p:nvGrpSpPr>
          <p:cNvPr id="218" name="Google Shape;218;p4"/>
          <p:cNvGrpSpPr/>
          <p:nvPr/>
        </p:nvGrpSpPr>
        <p:grpSpPr>
          <a:xfrm>
            <a:off x="8585346" y="2231971"/>
            <a:ext cx="70248" cy="3626113"/>
            <a:chOff x="8585346" y="2231971"/>
            <a:chExt cx="70248" cy="3626113"/>
          </a:xfrm>
        </p:grpSpPr>
        <p:pic>
          <p:nvPicPr>
            <p:cNvPr id="219" name="Google Shape;219;p4"/>
            <p:cNvPicPr preferRelativeResize="0"/>
            <p:nvPr/>
          </p:nvPicPr>
          <p:blipFill rotWithShape="1">
            <a:blip r:embed="rId13">
              <a:alphaModFix/>
            </a:blip>
            <a:srcRect/>
            <a:stretch/>
          </p:blipFill>
          <p:spPr>
            <a:xfrm>
              <a:off x="8585346" y="2231971"/>
              <a:ext cx="50800" cy="50799"/>
            </a:xfrm>
            <a:prstGeom prst="rect">
              <a:avLst/>
            </a:prstGeom>
            <a:noFill/>
            <a:ln>
              <a:noFill/>
            </a:ln>
          </p:spPr>
        </p:pic>
        <p:pic>
          <p:nvPicPr>
            <p:cNvPr id="220" name="Google Shape;220;p4"/>
            <p:cNvPicPr preferRelativeResize="0"/>
            <p:nvPr/>
          </p:nvPicPr>
          <p:blipFill rotWithShape="1">
            <a:blip r:embed="rId13">
              <a:alphaModFix/>
            </a:blip>
            <a:srcRect/>
            <a:stretch/>
          </p:blipFill>
          <p:spPr>
            <a:xfrm>
              <a:off x="8604794" y="5362786"/>
              <a:ext cx="50800" cy="50799"/>
            </a:xfrm>
            <a:prstGeom prst="rect">
              <a:avLst/>
            </a:prstGeom>
            <a:noFill/>
            <a:ln>
              <a:noFill/>
            </a:ln>
          </p:spPr>
        </p:pic>
        <p:pic>
          <p:nvPicPr>
            <p:cNvPr id="221" name="Google Shape;221;p4"/>
            <p:cNvPicPr preferRelativeResize="0"/>
            <p:nvPr/>
          </p:nvPicPr>
          <p:blipFill rotWithShape="1">
            <a:blip r:embed="rId13">
              <a:alphaModFix/>
            </a:blip>
            <a:srcRect/>
            <a:stretch/>
          </p:blipFill>
          <p:spPr>
            <a:xfrm>
              <a:off x="8604794" y="5585036"/>
              <a:ext cx="50800" cy="50799"/>
            </a:xfrm>
            <a:prstGeom prst="rect">
              <a:avLst/>
            </a:prstGeom>
            <a:noFill/>
            <a:ln>
              <a:noFill/>
            </a:ln>
          </p:spPr>
        </p:pic>
        <p:pic>
          <p:nvPicPr>
            <p:cNvPr id="222" name="Google Shape;222;p4"/>
            <p:cNvPicPr preferRelativeResize="0"/>
            <p:nvPr/>
          </p:nvPicPr>
          <p:blipFill rotWithShape="1">
            <a:blip r:embed="rId13">
              <a:alphaModFix/>
            </a:blip>
            <a:srcRect/>
            <a:stretch/>
          </p:blipFill>
          <p:spPr>
            <a:xfrm>
              <a:off x="8604794" y="5807285"/>
              <a:ext cx="50800" cy="50799"/>
            </a:xfrm>
            <a:prstGeom prst="rect">
              <a:avLst/>
            </a:prstGeom>
            <a:noFill/>
            <a:ln>
              <a:noFill/>
            </a:ln>
          </p:spPr>
        </p:pic>
        <p:pic>
          <p:nvPicPr>
            <p:cNvPr id="223" name="Google Shape;223;p4"/>
            <p:cNvPicPr preferRelativeResize="0"/>
            <p:nvPr/>
          </p:nvPicPr>
          <p:blipFill rotWithShape="1">
            <a:blip r:embed="rId13">
              <a:alphaModFix/>
            </a:blip>
            <a:srcRect/>
            <a:stretch/>
          </p:blipFill>
          <p:spPr>
            <a:xfrm>
              <a:off x="8585346" y="3196904"/>
              <a:ext cx="50800" cy="50799"/>
            </a:xfrm>
            <a:prstGeom prst="rect">
              <a:avLst/>
            </a:prstGeom>
            <a:noFill/>
            <a:ln>
              <a:noFill/>
            </a:ln>
          </p:spPr>
        </p:pic>
      </p:grpSp>
      <p:sp>
        <p:nvSpPr>
          <p:cNvPr id="224" name="Google Shape;224;p4"/>
          <p:cNvSpPr txBox="1"/>
          <p:nvPr/>
        </p:nvSpPr>
        <p:spPr>
          <a:xfrm>
            <a:off x="8736424" y="5234089"/>
            <a:ext cx="2726267" cy="905933"/>
          </a:xfrm>
          <a:prstGeom prst="rect">
            <a:avLst/>
          </a:prstGeom>
          <a:noFill/>
          <a:ln>
            <a:noFill/>
          </a:ln>
        </p:spPr>
        <p:txBody>
          <a:bodyPr spcFirstLastPara="1" wrap="square" lIns="0" tIns="8450" rIns="0" bIns="0" anchor="t" anchorCtr="0">
            <a:spAutoFit/>
          </a:bodyPr>
          <a:lstStyle/>
          <a:p>
            <a:pPr marL="8467" marR="2266103" lvl="0" indent="0" algn="l" rtl="0">
              <a:lnSpc>
                <a:spcPct val="115100"/>
              </a:lnSpc>
              <a:spcBef>
                <a:spcPts val="0"/>
              </a:spcBef>
              <a:spcAft>
                <a:spcPts val="0"/>
              </a:spcAft>
              <a:buClr>
                <a:srgbClr val="000000"/>
              </a:buClr>
              <a:buSzPts val="1267"/>
              <a:buFont typeface="Arial"/>
              <a:buNone/>
            </a:pPr>
            <a:r>
              <a:rPr lang="en-US" sz="1267" b="0" i="0" u="none" strike="noStrike" cap="none">
                <a:solidFill>
                  <a:schemeClr val="dk1"/>
                </a:solidFill>
                <a:latin typeface="Georgia"/>
                <a:ea typeface="Georgia"/>
                <a:cs typeface="Georgia"/>
                <a:sym typeface="Georgia"/>
              </a:rPr>
              <a:t>Faster Easier</a:t>
            </a:r>
            <a:endParaRPr sz="1267" b="0" i="0" u="none" strike="noStrike" cap="none">
              <a:solidFill>
                <a:schemeClr val="dk1"/>
              </a:solidFill>
              <a:latin typeface="Georgia"/>
              <a:ea typeface="Georgia"/>
              <a:cs typeface="Georgia"/>
              <a:sym typeface="Georgia"/>
            </a:endParaRPr>
          </a:p>
          <a:p>
            <a:pPr marL="8467" marR="3387" lvl="0" indent="0" algn="l" rtl="0">
              <a:lnSpc>
                <a:spcPct val="115100"/>
              </a:lnSpc>
              <a:spcBef>
                <a:spcPts val="0"/>
              </a:spcBef>
              <a:spcAft>
                <a:spcPts val="0"/>
              </a:spcAft>
              <a:buClr>
                <a:srgbClr val="000000"/>
              </a:buClr>
              <a:buSzPts val="1267"/>
              <a:buFont typeface="Arial"/>
              <a:buNone/>
            </a:pPr>
            <a:r>
              <a:rPr lang="en-US" sz="1267" b="0" i="0" u="none" strike="noStrike" cap="none">
                <a:solidFill>
                  <a:schemeClr val="dk1"/>
                </a:solidFill>
                <a:latin typeface="Georgia"/>
                <a:ea typeface="Georgia"/>
                <a:cs typeface="Georgia"/>
                <a:sym typeface="Georgia"/>
              </a:rPr>
              <a:t>More convenient business permitting process</a:t>
            </a:r>
            <a:endParaRPr sz="1267" b="0" i="0" u="none" strike="noStrike" cap="none">
              <a:solidFill>
                <a:schemeClr val="dk1"/>
              </a:solidFill>
              <a:latin typeface="Georgia"/>
              <a:ea typeface="Georgia"/>
              <a:cs typeface="Georgia"/>
              <a:sym typeface="Georgia"/>
            </a:endParaRPr>
          </a:p>
        </p:txBody>
      </p:sp>
      <p:sp>
        <p:nvSpPr>
          <p:cNvPr id="225" name="Google Shape;225;p4"/>
          <p:cNvSpPr txBox="1"/>
          <p:nvPr/>
        </p:nvSpPr>
        <p:spPr>
          <a:xfrm>
            <a:off x="9781079" y="563099"/>
            <a:ext cx="1225200" cy="876900"/>
          </a:xfrm>
          <a:prstGeom prst="rect">
            <a:avLst/>
          </a:prstGeom>
          <a:noFill/>
          <a:ln>
            <a:noFill/>
          </a:ln>
        </p:spPr>
        <p:txBody>
          <a:bodyPr spcFirstLastPara="1" wrap="square" lIns="0" tIns="8450" rIns="0" bIns="0" anchor="t" anchorCtr="0">
            <a:spAutoFit/>
          </a:bodyPr>
          <a:lstStyle/>
          <a:p>
            <a:pPr marL="8043" marR="3387" lvl="0" indent="-421" algn="ctr" rtl="0">
              <a:lnSpc>
                <a:spcPct val="115100"/>
              </a:lnSpc>
              <a:spcBef>
                <a:spcPts val="0"/>
              </a:spcBef>
              <a:spcAft>
                <a:spcPts val="0"/>
              </a:spcAft>
              <a:buClr>
                <a:srgbClr val="000000"/>
              </a:buClr>
              <a:buSzPts val="1267"/>
              <a:buFont typeface="Arial"/>
              <a:buNone/>
            </a:pPr>
            <a:r>
              <a:rPr lang="en-US" sz="1267" b="1" i="0" u="none" strike="noStrike" cap="none">
                <a:solidFill>
                  <a:schemeClr val="dk1"/>
                </a:solidFill>
                <a:latin typeface="Times New Roman"/>
                <a:ea typeface="Times New Roman"/>
                <a:cs typeface="Times New Roman"/>
                <a:sym typeface="Times New Roman"/>
              </a:rPr>
              <a:t>WHAT’S IN IT FOR THE TRANSACTING PUBLIC?</a:t>
            </a:r>
            <a:endParaRPr sz="1267" b="0" i="0" u="none" strike="noStrike" cap="none">
              <a:solidFill>
                <a:schemeClr val="dk1"/>
              </a:solidFill>
              <a:latin typeface="Times New Roman"/>
              <a:ea typeface="Times New Roman"/>
              <a:cs typeface="Times New Roman"/>
              <a:sym typeface="Times New Roman"/>
            </a:endParaRPr>
          </a:p>
        </p:txBody>
      </p:sp>
      <p:sp>
        <p:nvSpPr>
          <p:cNvPr id="226" name="Google Shape;226;p4"/>
          <p:cNvSpPr txBox="1"/>
          <p:nvPr/>
        </p:nvSpPr>
        <p:spPr>
          <a:xfrm>
            <a:off x="8716975" y="2103275"/>
            <a:ext cx="3164062" cy="1777493"/>
          </a:xfrm>
          <a:prstGeom prst="rect">
            <a:avLst/>
          </a:prstGeom>
          <a:noFill/>
          <a:ln>
            <a:noFill/>
          </a:ln>
        </p:spPr>
        <p:txBody>
          <a:bodyPr spcFirstLastPara="1" wrap="square" lIns="0" tIns="37675" rIns="0" bIns="0" anchor="t" anchorCtr="0">
            <a:spAutoFit/>
          </a:bodyPr>
          <a:lstStyle/>
          <a:p>
            <a:pPr marL="8467" marR="0" lvl="0" indent="0" algn="l" rtl="0">
              <a:lnSpc>
                <a:spcPct val="100000"/>
              </a:lnSpc>
              <a:spcBef>
                <a:spcPts val="0"/>
              </a:spcBef>
              <a:spcAft>
                <a:spcPts val="0"/>
              </a:spcAft>
              <a:buClr>
                <a:srgbClr val="000000"/>
              </a:buClr>
              <a:buSzPts val="1267"/>
              <a:buFont typeface="Arial"/>
              <a:buNone/>
            </a:pPr>
            <a:r>
              <a:rPr lang="en-US" sz="1267" b="0" i="0" u="none" strike="noStrike" cap="none">
                <a:solidFill>
                  <a:schemeClr val="dk1"/>
                </a:solidFill>
                <a:latin typeface="Georgia"/>
                <a:ea typeface="Georgia"/>
                <a:cs typeface="Georgia"/>
                <a:sym typeface="Georgia"/>
              </a:rPr>
              <a:t>Faster and easier application for:</a:t>
            </a:r>
            <a:endParaRPr sz="1267" b="0" i="0" u="none" strike="noStrike" cap="none">
              <a:solidFill>
                <a:schemeClr val="dk1"/>
              </a:solidFill>
              <a:latin typeface="Georgia"/>
              <a:ea typeface="Georgia"/>
              <a:cs typeface="Georgia"/>
              <a:sym typeface="Georgia"/>
            </a:endParaRPr>
          </a:p>
          <a:p>
            <a:pPr marL="334433" marR="0" lvl="0" indent="-97367" algn="l" rtl="0">
              <a:lnSpc>
                <a:spcPct val="100000"/>
              </a:lnSpc>
              <a:spcBef>
                <a:spcPts val="230"/>
              </a:spcBef>
              <a:spcAft>
                <a:spcPts val="0"/>
              </a:spcAft>
              <a:buClr>
                <a:schemeClr val="dk1"/>
              </a:buClr>
              <a:buSzPts val="1267"/>
              <a:buFont typeface="Georgia"/>
              <a:buChar char="-"/>
            </a:pPr>
            <a:r>
              <a:rPr lang="en-US" sz="1267" b="0" i="0" u="none" strike="noStrike" cap="none">
                <a:solidFill>
                  <a:schemeClr val="dk1"/>
                </a:solidFill>
                <a:latin typeface="Georgia"/>
                <a:ea typeface="Georgia"/>
                <a:cs typeface="Georgia"/>
                <a:sym typeface="Georgia"/>
              </a:rPr>
              <a:t>Permit</a:t>
            </a:r>
            <a:endParaRPr sz="1267" b="0" i="0" u="none" strike="noStrike" cap="none">
              <a:solidFill>
                <a:schemeClr val="dk1"/>
              </a:solidFill>
              <a:latin typeface="Georgia"/>
              <a:ea typeface="Georgia"/>
              <a:cs typeface="Georgia"/>
              <a:sym typeface="Georgia"/>
            </a:endParaRPr>
          </a:p>
          <a:p>
            <a:pPr marL="334433" marR="0" lvl="0" indent="-97367" algn="l" rtl="0">
              <a:lnSpc>
                <a:spcPct val="100000"/>
              </a:lnSpc>
              <a:spcBef>
                <a:spcPts val="230"/>
              </a:spcBef>
              <a:spcAft>
                <a:spcPts val="0"/>
              </a:spcAft>
              <a:buClr>
                <a:schemeClr val="dk1"/>
              </a:buClr>
              <a:buSzPts val="1267"/>
              <a:buFont typeface="Georgia"/>
              <a:buChar char="-"/>
            </a:pPr>
            <a:r>
              <a:rPr lang="en-US" sz="1267" b="0" i="0" u="none" strike="noStrike" cap="none">
                <a:solidFill>
                  <a:schemeClr val="dk1"/>
                </a:solidFill>
                <a:latin typeface="Georgia"/>
                <a:ea typeface="Georgia"/>
                <a:cs typeface="Georgia"/>
                <a:sym typeface="Georgia"/>
              </a:rPr>
              <a:t>License</a:t>
            </a:r>
            <a:endParaRPr sz="1267" b="0" i="0" u="none" strike="noStrike" cap="none">
              <a:solidFill>
                <a:schemeClr val="dk1"/>
              </a:solidFill>
              <a:latin typeface="Georgia"/>
              <a:ea typeface="Georgia"/>
              <a:cs typeface="Georgia"/>
              <a:sym typeface="Georgia"/>
            </a:endParaRPr>
          </a:p>
          <a:p>
            <a:pPr marL="334433" marR="0" lvl="0" indent="-97367" algn="l" rtl="0">
              <a:lnSpc>
                <a:spcPct val="100000"/>
              </a:lnSpc>
              <a:spcBef>
                <a:spcPts val="230"/>
              </a:spcBef>
              <a:spcAft>
                <a:spcPts val="0"/>
              </a:spcAft>
              <a:buClr>
                <a:schemeClr val="dk1"/>
              </a:buClr>
              <a:buSzPts val="1267"/>
              <a:buFont typeface="Georgia"/>
              <a:buChar char="-"/>
            </a:pPr>
            <a:r>
              <a:rPr lang="en-US" sz="1267" b="0" i="0" u="none" strike="noStrike" cap="none">
                <a:solidFill>
                  <a:schemeClr val="dk1"/>
                </a:solidFill>
                <a:latin typeface="Georgia"/>
                <a:ea typeface="Georgia"/>
                <a:cs typeface="Georgia"/>
                <a:sym typeface="Georgia"/>
              </a:rPr>
              <a:t>Certificates</a:t>
            </a:r>
            <a:endParaRPr sz="1267" b="0" i="0" u="none" strike="noStrike" cap="none">
              <a:solidFill>
                <a:schemeClr val="dk1"/>
              </a:solidFill>
              <a:latin typeface="Georgia"/>
              <a:ea typeface="Georgia"/>
              <a:cs typeface="Georgia"/>
              <a:sym typeface="Georgia"/>
            </a:endParaRPr>
          </a:p>
          <a:p>
            <a:pPr marL="8467" marR="0" lvl="0" indent="0" algn="just" rtl="0">
              <a:lnSpc>
                <a:spcPct val="100000"/>
              </a:lnSpc>
              <a:spcBef>
                <a:spcPts val="827"/>
              </a:spcBef>
              <a:spcAft>
                <a:spcPts val="0"/>
              </a:spcAft>
              <a:buNone/>
            </a:pPr>
            <a:r>
              <a:rPr lang="en-US" sz="1267" b="0" i="0" u="none" strike="noStrike" cap="none">
                <a:solidFill>
                  <a:schemeClr val="dk1"/>
                </a:solidFill>
                <a:latin typeface="Georgia"/>
                <a:ea typeface="Georgia"/>
                <a:cs typeface="Georgia"/>
                <a:sym typeface="Georgia"/>
              </a:rPr>
              <a:t>Customers are encouraged to provide feedback  for  service  improvement  if he/she is not satisfied with the service provided.</a:t>
            </a:r>
            <a:endParaRPr/>
          </a:p>
        </p:txBody>
      </p:sp>
      <p:sp>
        <p:nvSpPr>
          <p:cNvPr id="227" name="Google Shape;227;p4"/>
          <p:cNvSpPr txBox="1"/>
          <p:nvPr/>
        </p:nvSpPr>
        <p:spPr>
          <a:xfrm>
            <a:off x="9633747" y="4279273"/>
            <a:ext cx="1647300" cy="428100"/>
          </a:xfrm>
          <a:prstGeom prst="rect">
            <a:avLst/>
          </a:prstGeom>
          <a:noFill/>
          <a:ln>
            <a:noFill/>
          </a:ln>
        </p:spPr>
        <p:txBody>
          <a:bodyPr spcFirstLastPara="1" wrap="square" lIns="0" tIns="8450" rIns="0" bIns="0" anchor="t" anchorCtr="0">
            <a:spAutoFit/>
          </a:bodyPr>
          <a:lstStyle/>
          <a:p>
            <a:pPr marL="8467" marR="3387" lvl="0" indent="405130" algn="l" rtl="0">
              <a:lnSpc>
                <a:spcPct val="115100"/>
              </a:lnSpc>
              <a:spcBef>
                <a:spcPts val="0"/>
              </a:spcBef>
              <a:spcAft>
                <a:spcPts val="0"/>
              </a:spcAft>
              <a:buClr>
                <a:srgbClr val="000000"/>
              </a:buClr>
              <a:buSzPts val="1267"/>
              <a:buFont typeface="Arial"/>
              <a:buNone/>
            </a:pPr>
            <a:r>
              <a:rPr lang="en-US" sz="1267" b="1" i="0" u="none" strike="noStrike" cap="none">
                <a:solidFill>
                  <a:schemeClr val="dk1"/>
                </a:solidFill>
                <a:latin typeface="Times New Roman"/>
                <a:ea typeface="Times New Roman"/>
                <a:cs typeface="Times New Roman"/>
                <a:sym typeface="Times New Roman"/>
              </a:rPr>
              <a:t>HOW CAN BUSINESS BENEFIT?</a:t>
            </a:r>
            <a:endParaRPr sz="1267" b="0" i="0" u="none" strike="noStrike" cap="none">
              <a:solidFill>
                <a:schemeClr val="dk1"/>
              </a:solidFill>
              <a:latin typeface="Times New Roman"/>
              <a:ea typeface="Times New Roman"/>
              <a:cs typeface="Times New Roman"/>
              <a:sym typeface="Times New Roman"/>
            </a:endParaRPr>
          </a:p>
        </p:txBody>
      </p:sp>
      <p:pic>
        <p:nvPicPr>
          <p:cNvPr id="228" name="Google Shape;228;p4"/>
          <p:cNvPicPr preferRelativeResize="0"/>
          <p:nvPr/>
        </p:nvPicPr>
        <p:blipFill rotWithShape="1">
          <a:blip r:embed="rId11">
            <a:alphaModFix/>
          </a:blip>
          <a:srcRect/>
          <a:stretch/>
        </p:blipFill>
        <p:spPr>
          <a:xfrm>
            <a:off x="8850" y="-171335"/>
            <a:ext cx="12192000" cy="3196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graphicFrame>
        <p:nvGraphicFramePr>
          <p:cNvPr id="530" name="Google Shape;530;p36"/>
          <p:cNvGraphicFramePr/>
          <p:nvPr>
            <p:extLst>
              <p:ext uri="{D42A27DB-BD31-4B8C-83A1-F6EECF244321}">
                <p14:modId xmlns:p14="http://schemas.microsoft.com/office/powerpoint/2010/main" val="1495399782"/>
              </p:ext>
            </p:extLst>
          </p:nvPr>
        </p:nvGraphicFramePr>
        <p:xfrm>
          <a:off x="512788" y="1046692"/>
          <a:ext cx="11166400" cy="5731821"/>
        </p:xfrm>
        <a:graphic>
          <a:graphicData uri="http://schemas.openxmlformats.org/drawingml/2006/table">
            <a:tbl>
              <a:tblPr bandRow="1">
                <a:noFill/>
                <a:tableStyleId>{DE38D606-367A-46A1-801F-ABC1F025B626}</a:tableStyleId>
              </a:tblPr>
              <a:tblGrid>
                <a:gridCol w="2611875">
                  <a:extLst>
                    <a:ext uri="{9D8B030D-6E8A-4147-A177-3AD203B41FA5}">
                      <a16:colId xmlns:a16="http://schemas.microsoft.com/office/drawing/2014/main" val="20000"/>
                    </a:ext>
                  </a:extLst>
                </a:gridCol>
                <a:gridCol w="262455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524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384775">
                <a:tc>
                  <a:txBody>
                    <a:bodyPr/>
                    <a:lstStyle/>
                    <a:p>
                      <a:pPr marL="342900" marR="0" lvl="0" indent="-266700" algn="l" rtl="0">
                        <a:lnSpc>
                          <a:spcPct val="107000"/>
                        </a:lnSpc>
                        <a:spcBef>
                          <a:spcPts val="0"/>
                        </a:spcBef>
                        <a:spcAft>
                          <a:spcPts val="0"/>
                        </a:spcAft>
                        <a:buNone/>
                      </a:pPr>
                      <a:endParaRPr sz="1200" b="1" u="none" strike="noStrike" cap="none" dirty="0">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lnSpc>
                          <a:spcPct val="107000"/>
                        </a:lnSpc>
                        <a:spcBef>
                          <a:spcPts val="0"/>
                        </a:spcBef>
                        <a:spcAft>
                          <a:spcPts val="0"/>
                        </a:spcAft>
                        <a:buClr>
                          <a:schemeClr val="dk1"/>
                        </a:buClr>
                        <a:buSzPts val="1200"/>
                        <a:buFont typeface="Arial"/>
                        <a:buNone/>
                      </a:pPr>
                      <a:r>
                        <a:rPr lang="en-US" sz="1100" b="1">
                          <a:solidFill>
                            <a:srgbClr val="1F3864"/>
                          </a:solidFill>
                          <a:latin typeface="Arial"/>
                          <a:ea typeface="Arial"/>
                          <a:cs typeface="Arial"/>
                          <a:sym typeface="Arial"/>
                        </a:rPr>
                        <a:t>1.3 Forward documents to the concerned personnel</a:t>
                      </a:r>
                      <a:endParaRPr sz="11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endParaRPr sz="11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100" b="1">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100" b="1">
                          <a:solidFill>
                            <a:srgbClr val="1F3864"/>
                          </a:solidFill>
                          <a:latin typeface="Arial"/>
                          <a:ea typeface="Arial"/>
                          <a:cs typeface="Arial"/>
                          <a:sym typeface="Arial"/>
                        </a:rPr>
                        <a:t>2 minutes</a:t>
                      </a:r>
                      <a:endParaRPr sz="11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lnSpc>
                          <a:spcPct val="107000"/>
                        </a:lnSpc>
                        <a:spcBef>
                          <a:spcPts val="0"/>
                        </a:spcBef>
                        <a:spcAft>
                          <a:spcPts val="0"/>
                        </a:spcAft>
                        <a:buClr>
                          <a:schemeClr val="dk1"/>
                        </a:buClr>
                        <a:buSzPts val="1200"/>
                        <a:buFont typeface="Arial"/>
                        <a:buNone/>
                      </a:pPr>
                      <a:r>
                        <a:rPr lang="en-US" sz="1100" b="1" i="1">
                          <a:solidFill>
                            <a:srgbClr val="1F3864"/>
                          </a:solidFill>
                          <a:latin typeface="Arial"/>
                          <a:ea typeface="Arial"/>
                          <a:cs typeface="Arial"/>
                          <a:sym typeface="Arial"/>
                        </a:rPr>
                        <a:t>Treasury Operations Officer I </a:t>
                      </a:r>
                      <a:endParaRPr sz="1100" b="1" i="1">
                        <a:solidFill>
                          <a:srgbClr val="1F3864"/>
                        </a:solidFill>
                        <a:latin typeface="Arial"/>
                        <a:ea typeface="Arial"/>
                        <a:cs typeface="Arial"/>
                        <a:sym typeface="Arial"/>
                      </a:endParaRPr>
                    </a:p>
                    <a:p>
                      <a:pPr marL="0" lvl="0" indent="0" algn="ctr" rtl="0">
                        <a:lnSpc>
                          <a:spcPct val="107000"/>
                        </a:lnSpc>
                        <a:spcBef>
                          <a:spcPts val="0"/>
                        </a:spcBef>
                        <a:spcAft>
                          <a:spcPts val="0"/>
                        </a:spcAft>
                        <a:buClr>
                          <a:schemeClr val="dk1"/>
                        </a:buClr>
                        <a:buSzPts val="1200"/>
                        <a:buFont typeface="Arial"/>
                        <a:buNone/>
                      </a:pPr>
                      <a:endParaRPr sz="1100" b="1">
                        <a:solidFill>
                          <a:srgbClr val="1F3864"/>
                        </a:solidFill>
                        <a:latin typeface="Arial"/>
                        <a:ea typeface="Arial"/>
                        <a:cs typeface="Arial"/>
                        <a:sym typeface="Arial"/>
                      </a:endParaRPr>
                    </a:p>
                    <a:p>
                      <a:pPr marL="0" lvl="0" indent="0" algn="ctr" rtl="0">
                        <a:lnSpc>
                          <a:spcPct val="107000"/>
                        </a:lnSpc>
                        <a:spcBef>
                          <a:spcPts val="0"/>
                        </a:spcBef>
                        <a:spcAft>
                          <a:spcPts val="0"/>
                        </a:spcAft>
                        <a:buClr>
                          <a:schemeClr val="dk1"/>
                        </a:buClr>
                        <a:buSzPts val="1200"/>
                        <a:buFont typeface="Arial"/>
                        <a:buNone/>
                      </a:pPr>
                      <a:r>
                        <a:rPr lang="en-US" sz="1100" b="1">
                          <a:solidFill>
                            <a:srgbClr val="1F3864"/>
                          </a:solidFill>
                          <a:latin typeface="Arial"/>
                          <a:ea typeface="Arial"/>
                          <a:cs typeface="Arial"/>
                          <a:sym typeface="Arial"/>
                        </a:rPr>
                        <a:t>National Cash Accounting Division</a:t>
                      </a: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1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11900">
                <a:tc>
                  <a:txBody>
                    <a:bodyPr/>
                    <a:lstStyle/>
                    <a:p>
                      <a:pPr marL="342900" marR="0" lvl="0" indent="-266700" algn="l" rtl="0">
                        <a:lnSpc>
                          <a:spcPct val="107000"/>
                        </a:lnSpc>
                        <a:spcBef>
                          <a:spcPts val="0"/>
                        </a:spcBef>
                        <a:spcAft>
                          <a:spcPts val="0"/>
                        </a:spcAft>
                        <a:buClr>
                          <a:schemeClr val="dk1"/>
                        </a:buClr>
                        <a:buSzPts val="1200"/>
                        <a:buFont typeface="Calibri"/>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1.4 Receive and analyze the content and check the completeness of the document </a:t>
                      </a:r>
                      <a:endParaRPr sz="11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endParaRPr sz="11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Note: Each personnel are assigned with a number of NGAs to handle and process certification of deposits.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 N</a:t>
                      </a:r>
                      <a:r>
                        <a:rPr lang="en-US" sz="1100" b="1">
                          <a:solidFill>
                            <a:srgbClr val="1F3864"/>
                          </a:solidFill>
                          <a:latin typeface="Arial"/>
                          <a:ea typeface="Arial"/>
                          <a:cs typeface="Arial"/>
                          <a:sym typeface="Arial"/>
                        </a:rPr>
                        <a:t>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 day</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i="1">
                          <a:solidFill>
                            <a:srgbClr val="1F3864"/>
                          </a:solidFill>
                          <a:latin typeface="Arial"/>
                          <a:ea typeface="Arial"/>
                          <a:cs typeface="Arial"/>
                          <a:sym typeface="Arial"/>
                        </a:rPr>
                        <a:t>Treasury Operations Officer IV/ III/ II/ Accounts Analyst </a:t>
                      </a:r>
                      <a:endParaRPr sz="11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National Cash Accounting Division</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52400">
                <a:tc>
                  <a:txBody>
                    <a:bodyPr/>
                    <a:lstStyle/>
                    <a:p>
                      <a:pPr marL="0" marR="0" lvl="0" indent="0" algn="just" rtl="0">
                        <a:lnSpc>
                          <a:spcPct val="107000"/>
                        </a:lnSpc>
                        <a:spcBef>
                          <a:spcPts val="0"/>
                        </a:spcBef>
                        <a:spcAft>
                          <a:spcPts val="0"/>
                        </a:spcAft>
                        <a:buClr>
                          <a:srgbClr val="000000"/>
                        </a:buClr>
                        <a:buSzPts val="1200"/>
                        <a:buFont typeface="Calibri"/>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7000"/>
                        </a:lnSpc>
                        <a:spcBef>
                          <a:spcPts val="0"/>
                        </a:spcBef>
                        <a:spcAft>
                          <a:spcPts val="0"/>
                        </a:spcAft>
                        <a:buClr>
                          <a:srgbClr val="000000"/>
                        </a:buClr>
                        <a:buSzPts val="1200"/>
                        <a:buFont typeface="Calibri"/>
                        <a:buNone/>
                      </a:pPr>
                      <a:r>
                        <a:rPr lang="en-US" sz="1100" b="1">
                          <a:solidFill>
                            <a:srgbClr val="1F3864"/>
                          </a:solidFill>
                          <a:latin typeface="Arial"/>
                          <a:ea typeface="Arial"/>
                          <a:cs typeface="Arial"/>
                          <a:sym typeface="Arial"/>
                        </a:rPr>
                        <a:t>1.5 Coordinate with concerned Agencies, BTr ROs/ POs and Other Divisions in the Bureau to thresh out problems relating to the NGA’s request.</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100" b="1" i="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2 days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b="1" i="1">
                          <a:solidFill>
                            <a:srgbClr val="1F3864"/>
                          </a:solidFill>
                          <a:latin typeface="Arial"/>
                          <a:ea typeface="Arial"/>
                          <a:cs typeface="Arial"/>
                          <a:sym typeface="Arial"/>
                        </a:rPr>
                        <a:t>Treasury Operations Officer IV/ III/ II/ Accounts Analyst </a:t>
                      </a:r>
                      <a:endParaRPr sz="1100" b="1" i="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100" b="1" i="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100" b="1" i="1">
                          <a:solidFill>
                            <a:srgbClr val="1F3864"/>
                          </a:solidFill>
                          <a:latin typeface="Arial"/>
                          <a:ea typeface="Arial"/>
                          <a:cs typeface="Arial"/>
                          <a:sym typeface="Arial"/>
                        </a:rPr>
                        <a:t>National Cash Accounting Division </a:t>
                      </a:r>
                      <a:endParaRPr sz="1100" b="1" i="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100" b="1" i="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524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1.6 Verify/ validate deposited collections in the bank collection reports.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Arial"/>
                          <a:ea typeface="Arial"/>
                          <a:cs typeface="Arial"/>
                          <a:sym typeface="Arial"/>
                        </a:rPr>
                        <a:t>None</a:t>
                      </a:r>
                      <a:endParaRPr sz="1100">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10 days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b="1" i="1">
                          <a:solidFill>
                            <a:srgbClr val="1F3864"/>
                          </a:solidFill>
                          <a:latin typeface="Arial"/>
                          <a:ea typeface="Arial"/>
                          <a:cs typeface="Arial"/>
                          <a:sym typeface="Arial"/>
                        </a:rPr>
                        <a:t>Treasury Operations Officer IV/ III/ II/ Accounts Analyst </a:t>
                      </a:r>
                      <a:endParaRPr sz="1100" b="1" i="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100" b="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National Cash Accounting Division </a:t>
                      </a:r>
                      <a:endParaRPr sz="11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57125">
                <a:tc>
                  <a:txBody>
                    <a:bodyPr/>
                    <a:lstStyle/>
                    <a:p>
                      <a:pPr marL="0" marR="0" lvl="0" indent="0" algn="l" rtl="0">
                        <a:lnSpc>
                          <a:spcPct val="107000"/>
                        </a:lnSpc>
                        <a:spcBef>
                          <a:spcPts val="0"/>
                        </a:spcBef>
                        <a:spcAft>
                          <a:spcPts val="0"/>
                        </a:spcAft>
                        <a:buClr>
                          <a:srgbClr val="000000"/>
                        </a:buClr>
                        <a:buSzPts val="1200"/>
                        <a:buFont typeface="Arial"/>
                        <a:buNone/>
                      </a:pPr>
                      <a:r>
                        <a:rPr lang="en-US" sz="1200" b="1" i="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1.7 Prepare Journal Entry Voucher (JEV) to take up adjustment/ reclassification of deposits, if any.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Arial"/>
                          <a:ea typeface="Arial"/>
                          <a:cs typeface="Arial"/>
                          <a:sym typeface="Arial"/>
                        </a:rPr>
                        <a:t>None</a:t>
                      </a:r>
                      <a:endParaRPr sz="1100">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 day</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i="1">
                          <a:solidFill>
                            <a:srgbClr val="1F3864"/>
                          </a:solidFill>
                          <a:latin typeface="Arial"/>
                          <a:ea typeface="Arial"/>
                          <a:cs typeface="Arial"/>
                          <a:sym typeface="Arial"/>
                        </a:rPr>
                        <a:t>Treasury Operations Officer IV/ III/ II/ Accounts Analyst </a:t>
                      </a:r>
                      <a:endParaRPr sz="11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National Cash Accounting Division</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524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1.8 Prepare the Statement of Deposited Collections and Certification then forward the printed copy to the Chief Treasury Operations I/ Treasury Operations Officer IV</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 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 day</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b="1" i="1" dirty="0">
                          <a:solidFill>
                            <a:srgbClr val="1F3864"/>
                          </a:solidFill>
                          <a:latin typeface="Arial"/>
                          <a:ea typeface="Arial"/>
                          <a:cs typeface="Arial"/>
                          <a:sym typeface="Arial"/>
                        </a:rPr>
                        <a:t>Treasury Operations Officer IV/ III/ II/ Accounts Analyst </a:t>
                      </a:r>
                      <a:endParaRPr sz="1100" b="1" i="1" dirty="0">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100" b="1" dirty="0">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100" b="1" dirty="0">
                          <a:solidFill>
                            <a:srgbClr val="1F3864"/>
                          </a:solidFill>
                          <a:latin typeface="Arial"/>
                          <a:ea typeface="Arial"/>
                          <a:cs typeface="Arial"/>
                          <a:sym typeface="Arial"/>
                        </a:rPr>
                        <a:t>National Cash Accounting Division </a:t>
                      </a:r>
                      <a:endParaRPr sz="1100" b="1" u="none" strike="noStrike" cap="none"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31" name="Google Shape;531;p36"/>
          <p:cNvSpPr/>
          <p:nvPr/>
        </p:nvSpPr>
        <p:spPr>
          <a:xfrm>
            <a:off x="142651" y="707992"/>
            <a:ext cx="3657600" cy="338700"/>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
        <p:nvSpPr>
          <p:cNvPr id="532" name="Google Shape;532;p36"/>
          <p:cNvSpPr txBox="1"/>
          <p:nvPr/>
        </p:nvSpPr>
        <p:spPr>
          <a:xfrm>
            <a:off x="-12"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lvl="1" indent="0" algn="l" rtl="0">
              <a:spcBef>
                <a:spcPts val="0"/>
              </a:spcBef>
              <a:spcAft>
                <a:spcPts val="0"/>
              </a:spcAft>
              <a:buClr>
                <a:schemeClr val="dk1"/>
              </a:buClr>
              <a:buSzPts val="500"/>
              <a:buFont typeface="Arial"/>
              <a:buNone/>
            </a:pPr>
            <a:r>
              <a:rPr lang="en-US" sz="2000" b="1">
                <a:solidFill>
                  <a:srgbClr val="FEE599"/>
                </a:solidFill>
              </a:rPr>
              <a:t>         10.Issuance of Certification of Deposited National Collections</a:t>
            </a:r>
            <a:endParaRPr sz="500" b="1">
              <a:solidFill>
                <a:srgbClr val="FEE599"/>
              </a:solidFill>
            </a:endParaRPr>
          </a:p>
          <a:p>
            <a:pPr marL="457200" marR="0" lvl="1" indent="0" algn="l" rtl="0">
              <a:lnSpc>
                <a:spcPct val="100000"/>
              </a:lnSpc>
              <a:spcBef>
                <a:spcPts val="0"/>
              </a:spcBef>
              <a:spcAft>
                <a:spcPts val="0"/>
              </a:spcAft>
              <a:buClr>
                <a:srgbClr val="000000"/>
              </a:buClr>
              <a:buSzPts val="2000"/>
              <a:buFont typeface="Arial"/>
              <a:buNone/>
            </a:pPr>
            <a:endParaRPr sz="2000" b="1">
              <a:solidFill>
                <a:srgbClr val="FEE599"/>
              </a:solidFill>
            </a:endParaRPr>
          </a:p>
        </p:txBody>
      </p:sp>
      <p:pic>
        <p:nvPicPr>
          <p:cNvPr id="533" name="Google Shape;533;p36"/>
          <p:cNvPicPr preferRelativeResize="0"/>
          <p:nvPr/>
        </p:nvPicPr>
        <p:blipFill rotWithShape="1">
          <a:blip r:embed="rId3">
            <a:alphaModFix/>
          </a:blip>
          <a:srcRect/>
          <a:stretch/>
        </p:blipFill>
        <p:spPr>
          <a:xfrm>
            <a:off x="11225846" y="45726"/>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7"/>
          <p:cNvSpPr/>
          <p:nvPr/>
        </p:nvSpPr>
        <p:spPr>
          <a:xfrm>
            <a:off x="194026" y="722705"/>
            <a:ext cx="3657600" cy="338700"/>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graphicFrame>
        <p:nvGraphicFramePr>
          <p:cNvPr id="539" name="Google Shape;539;p37"/>
          <p:cNvGraphicFramePr/>
          <p:nvPr/>
        </p:nvGraphicFramePr>
        <p:xfrm>
          <a:off x="443021" y="1076115"/>
          <a:ext cx="11305950" cy="568946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3015100">
                  <a:extLst>
                    <a:ext uri="{9D8B030D-6E8A-4147-A177-3AD203B41FA5}">
                      <a16:colId xmlns:a16="http://schemas.microsoft.com/office/drawing/2014/main" val="20004"/>
                    </a:ext>
                  </a:extLst>
                </a:gridCol>
              </a:tblGrid>
              <a:tr h="21825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014525">
                <a:tc>
                  <a:txBody>
                    <a:bodyPr/>
                    <a:lstStyle/>
                    <a:p>
                      <a:pPr marL="0" marR="0" lvl="0" indent="0" algn="l" rtl="0">
                        <a:lnSpc>
                          <a:spcPct val="107000"/>
                        </a:lnSpc>
                        <a:spcBef>
                          <a:spcPts val="0"/>
                        </a:spcBef>
                        <a:spcAft>
                          <a:spcPts val="0"/>
                        </a:spcAft>
                        <a:buClr>
                          <a:srgbClr val="000000"/>
                        </a:buClr>
                        <a:buSzPts val="1200"/>
                        <a:buFont typeface="Calibri"/>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1.9 Review and check the Statement of Deposited Collection and Certification: affix initials on the duplicate copy</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a:solidFill>
                            <a:srgbClr val="1F3864"/>
                          </a:solidFill>
                          <a:latin typeface="Arial"/>
                          <a:ea typeface="Arial"/>
                          <a:cs typeface="Arial"/>
                          <a:sym typeface="Arial"/>
                        </a:rPr>
                        <a:t>18 minutes</a:t>
                      </a:r>
                      <a:endParaRPr sz="12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a:solidFill>
                            <a:srgbClr val="1F3864"/>
                          </a:solidFill>
                          <a:latin typeface="Arial"/>
                          <a:ea typeface="Arial"/>
                          <a:cs typeface="Arial"/>
                          <a:sym typeface="Arial"/>
                        </a:rPr>
                        <a:t>Chief Treasury Operations Officer I/ Treasury Operations Officer IV </a:t>
                      </a:r>
                      <a:endParaRPr sz="1200" b="1" i="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National Cash Accounting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14400">
                <a:tc>
                  <a:txBody>
                    <a:bodyPr/>
                    <a:lstStyle/>
                    <a:p>
                      <a:pPr marL="0" marR="0" lvl="0" indent="0" algn="l" rtl="0">
                        <a:lnSpc>
                          <a:spcPct val="107000"/>
                        </a:lnSpc>
                        <a:spcBef>
                          <a:spcPts val="0"/>
                        </a:spcBef>
                        <a:spcAft>
                          <a:spcPts val="0"/>
                        </a:spcAft>
                        <a:buClr>
                          <a:srgbClr val="000000"/>
                        </a:buClr>
                        <a:buSzPts val="1200"/>
                        <a:buFont typeface="Calibri"/>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1.10 Final review of the Certification; affix initial on the duplicate copy then forward to Treasury Operations Officer I</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10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a:solidFill>
                            <a:srgbClr val="1F3864"/>
                          </a:solidFill>
                          <a:latin typeface="Arial"/>
                          <a:ea typeface="Arial"/>
                          <a:cs typeface="Arial"/>
                          <a:sym typeface="Arial"/>
                        </a:rPr>
                        <a:t>Chief Treasury Operations Officer II </a:t>
                      </a:r>
                      <a:endParaRPr sz="1200" b="1" i="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National Cash Accounting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353300">
                <a:tc>
                  <a:txBody>
                    <a:bodyPr/>
                    <a:lstStyle/>
                    <a:p>
                      <a:pPr marL="0" marR="0" lvl="0" indent="0" algn="l" rtl="0">
                        <a:lnSpc>
                          <a:spcPct val="107000"/>
                        </a:lnSpc>
                        <a:spcBef>
                          <a:spcPts val="0"/>
                        </a:spcBef>
                        <a:spcAft>
                          <a:spcPts val="0"/>
                        </a:spcAft>
                        <a:buClr>
                          <a:srgbClr val="000000"/>
                        </a:buClr>
                        <a:buSzPts val="1200"/>
                        <a:buFont typeface="Calibri"/>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1.11 Attach barcode and encode the details of the document in the Document Tracking System (DTS) then forward the Certification of Deposited Collection to the OIC/ Director of the Accounting Service or the Deputy Treasurer of the Philippines </a:t>
                      </a: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Director, Accounting Service – P100M and below DTOP who has supervision over AS/ Alternate – Above P100M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10 m</a:t>
                      </a:r>
                      <a:r>
                        <a:rPr lang="en-US" sz="1200" b="1" u="none" strike="noStrike" cap="none">
                          <a:solidFill>
                            <a:srgbClr val="1F3864"/>
                          </a:solidFill>
                          <a:latin typeface="Arial"/>
                          <a:ea typeface="Arial"/>
                          <a:cs typeface="Arial"/>
                          <a:sym typeface="Arial"/>
                        </a:rPr>
                        <a:t>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a:solidFill>
                            <a:srgbClr val="1F3864"/>
                          </a:solidFill>
                          <a:latin typeface="Arial"/>
                          <a:ea typeface="Arial"/>
                          <a:cs typeface="Arial"/>
                          <a:sym typeface="Arial"/>
                        </a:rPr>
                        <a:t>Treasury Operations Officer I </a:t>
                      </a: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National Cash Accounting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1550">
                <a:tc>
                  <a:txBody>
                    <a:bodyPr/>
                    <a:lstStyle/>
                    <a:p>
                      <a:pPr marL="0" marR="0" lvl="0" indent="0" algn="l" rtl="0">
                        <a:lnSpc>
                          <a:spcPct val="107000"/>
                        </a:lnSpc>
                        <a:spcBef>
                          <a:spcPts val="0"/>
                        </a:spcBef>
                        <a:spcAft>
                          <a:spcPts val="0"/>
                        </a:spcAft>
                        <a:buClr>
                          <a:srgbClr val="000000"/>
                        </a:buClr>
                        <a:buSzPts val="1200"/>
                        <a:buFont typeface="Calibri"/>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1.12 Check then sign the Certification.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10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a:solidFill>
                            <a:srgbClr val="1F3864"/>
                          </a:solidFill>
                          <a:latin typeface="Arial"/>
                          <a:ea typeface="Arial"/>
                          <a:cs typeface="Arial"/>
                          <a:sym typeface="Arial"/>
                        </a:rPr>
                        <a:t>Director Accounting Service</a:t>
                      </a:r>
                      <a:endParaRPr sz="1200" b="1" i="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1">
                          <a:solidFill>
                            <a:srgbClr val="1F3864"/>
                          </a:solidFill>
                          <a:latin typeface="Arial"/>
                          <a:ea typeface="Arial"/>
                          <a:cs typeface="Arial"/>
                          <a:sym typeface="Arial"/>
                        </a:rPr>
                        <a:t> </a:t>
                      </a:r>
                      <a:endParaRPr sz="1200" b="1" i="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      Deputy Treasurer of the Philippines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40" name="Google Shape;540;p37"/>
          <p:cNvSpPr txBox="1"/>
          <p:nvPr/>
        </p:nvSpPr>
        <p:spPr>
          <a:xfrm>
            <a:off x="-12"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lvl="1" indent="0" algn="l" rtl="0">
              <a:spcBef>
                <a:spcPts val="0"/>
              </a:spcBef>
              <a:spcAft>
                <a:spcPts val="0"/>
              </a:spcAft>
              <a:buClr>
                <a:schemeClr val="dk1"/>
              </a:buClr>
              <a:buSzPts val="500"/>
              <a:buFont typeface="Arial"/>
              <a:buNone/>
            </a:pPr>
            <a:r>
              <a:rPr lang="en-US" sz="2000" b="1">
                <a:solidFill>
                  <a:srgbClr val="FEE599"/>
                </a:solidFill>
              </a:rPr>
              <a:t>        10.Issuance of Certification of Deposited National Collections</a:t>
            </a:r>
            <a:endParaRPr sz="500" b="1">
              <a:solidFill>
                <a:srgbClr val="FEE599"/>
              </a:solidFill>
            </a:endParaRPr>
          </a:p>
          <a:p>
            <a:pPr marL="457200" marR="0" lvl="1" indent="0" algn="l" rtl="0">
              <a:lnSpc>
                <a:spcPct val="100000"/>
              </a:lnSpc>
              <a:spcBef>
                <a:spcPts val="0"/>
              </a:spcBef>
              <a:spcAft>
                <a:spcPts val="0"/>
              </a:spcAft>
              <a:buClr>
                <a:srgbClr val="000000"/>
              </a:buClr>
              <a:buSzPts val="2000"/>
              <a:buFont typeface="Arial"/>
              <a:buNone/>
            </a:pPr>
            <a:endParaRPr sz="2000" b="1">
              <a:solidFill>
                <a:srgbClr val="FEE599"/>
              </a:solidFill>
            </a:endParaRPr>
          </a:p>
        </p:txBody>
      </p:sp>
      <p:pic>
        <p:nvPicPr>
          <p:cNvPr id="541" name="Google Shape;541;p37"/>
          <p:cNvPicPr preferRelativeResize="0"/>
          <p:nvPr/>
        </p:nvPicPr>
        <p:blipFill rotWithShape="1">
          <a:blip r:embed="rId3">
            <a:alphaModFix/>
          </a:blip>
          <a:srcRect/>
          <a:stretch/>
        </p:blipFill>
        <p:spPr>
          <a:xfrm>
            <a:off x="11143321" y="45726"/>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g34a8a56cdb1_0_10"/>
          <p:cNvSpPr/>
          <p:nvPr/>
        </p:nvSpPr>
        <p:spPr>
          <a:xfrm>
            <a:off x="1" y="815967"/>
            <a:ext cx="3657600" cy="3387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graphicFrame>
        <p:nvGraphicFramePr>
          <p:cNvPr id="547" name="Google Shape;547;g34a8a56cdb1_0_10"/>
          <p:cNvGraphicFramePr/>
          <p:nvPr/>
        </p:nvGraphicFramePr>
        <p:xfrm>
          <a:off x="443021" y="1262640"/>
          <a:ext cx="11305950" cy="5224347"/>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3015100">
                  <a:extLst>
                    <a:ext uri="{9D8B030D-6E8A-4147-A177-3AD203B41FA5}">
                      <a16:colId xmlns:a16="http://schemas.microsoft.com/office/drawing/2014/main" val="20004"/>
                    </a:ext>
                  </a:extLst>
                </a:gridCol>
              </a:tblGrid>
              <a:tr h="21825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777350">
                <a:tc>
                  <a:txBody>
                    <a:bodyPr/>
                    <a:lstStyle/>
                    <a:p>
                      <a:pPr marL="0" marR="0" lvl="0" indent="0" algn="l" rtl="0">
                        <a:lnSpc>
                          <a:spcPct val="107000"/>
                        </a:lnSpc>
                        <a:spcBef>
                          <a:spcPts val="0"/>
                        </a:spcBef>
                        <a:spcAft>
                          <a:spcPts val="0"/>
                        </a:spcAft>
                        <a:buClr>
                          <a:srgbClr val="000000"/>
                        </a:buClr>
                        <a:buSzPts val="1200"/>
                        <a:buFont typeface="Calibri"/>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1.13 Receive the approved Certification then forward to concerned personnel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3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a:solidFill>
                            <a:srgbClr val="1F3864"/>
                          </a:solidFill>
                          <a:latin typeface="Arial"/>
                          <a:ea typeface="Arial"/>
                          <a:cs typeface="Arial"/>
                          <a:sym typeface="Arial"/>
                        </a:rPr>
                        <a:t>Treasury Operations Officer I </a:t>
                      </a:r>
                      <a:endParaRPr sz="1200" b="1" i="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1">
                          <a:solidFill>
                            <a:srgbClr val="1F3864"/>
                          </a:solidFill>
                          <a:latin typeface="Arial"/>
                          <a:ea typeface="Arial"/>
                          <a:cs typeface="Arial"/>
                          <a:sym typeface="Arial"/>
                        </a:rPr>
                        <a:t>National Cash Accounting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95450">
                <a:tc>
                  <a:txBody>
                    <a:bodyPr/>
                    <a:lstStyle/>
                    <a:p>
                      <a:pPr marL="0" marR="0" lvl="0" indent="0" algn="l" rtl="0">
                        <a:lnSpc>
                          <a:spcPct val="107000"/>
                        </a:lnSpc>
                        <a:spcBef>
                          <a:spcPts val="0"/>
                        </a:spcBef>
                        <a:spcAft>
                          <a:spcPts val="0"/>
                        </a:spcAft>
                        <a:buClr>
                          <a:srgbClr val="000000"/>
                        </a:buClr>
                        <a:buSzPts val="1200"/>
                        <a:buFont typeface="Calibri"/>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1.14 Receive then segregate Certification and the Statement of Deposited Collections: - original copy NGA; duplicate – NCAD file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5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a:solidFill>
                            <a:srgbClr val="1F3864"/>
                          </a:solidFill>
                          <a:latin typeface="Arial"/>
                          <a:ea typeface="Arial"/>
                          <a:cs typeface="Arial"/>
                          <a:sym typeface="Arial"/>
                        </a:rPr>
                        <a:t>Treasury Operations Officer IV/ III/ II/ Accounts Analyst</a:t>
                      </a:r>
                      <a:r>
                        <a:rPr lang="en-US" sz="1200" b="1">
                          <a:solidFill>
                            <a:srgbClr val="1F3864"/>
                          </a:solidFill>
                          <a:latin typeface="Arial"/>
                          <a:ea typeface="Arial"/>
                          <a:cs typeface="Arial"/>
                          <a:sym typeface="Arial"/>
                        </a:rPr>
                        <a:t> </a:t>
                      </a:r>
                      <a:endParaRPr sz="1200" b="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National Cash Accounting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407450">
                <a:tc>
                  <a:txBody>
                    <a:bodyPr/>
                    <a:lstStyle/>
                    <a:p>
                      <a:pPr marL="0" marR="0" lvl="0" indent="0" algn="l" rtl="0">
                        <a:lnSpc>
                          <a:spcPct val="107000"/>
                        </a:lnSpc>
                        <a:spcBef>
                          <a:spcPts val="0"/>
                        </a:spcBef>
                        <a:spcAft>
                          <a:spcPts val="0"/>
                        </a:spcAft>
                        <a:buClr>
                          <a:srgbClr val="000000"/>
                        </a:buClr>
                        <a:buSzPts val="1200"/>
                        <a:buFont typeface="Calibri"/>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1.15 Email the scanned copy of the certification to the NGA and/ or contact the agency representative to inform that the Certification is available for pick-up.</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5  m</a:t>
                      </a:r>
                      <a:r>
                        <a:rPr lang="en-US" sz="1200" b="1" u="none" strike="noStrike" cap="none">
                          <a:solidFill>
                            <a:srgbClr val="1F3864"/>
                          </a:solidFill>
                          <a:latin typeface="Arial"/>
                          <a:ea typeface="Arial"/>
                          <a:cs typeface="Arial"/>
                          <a:sym typeface="Arial"/>
                        </a:rPr>
                        <a:t>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a:solidFill>
                            <a:srgbClr val="1F3864"/>
                          </a:solidFill>
                          <a:latin typeface="Arial"/>
                          <a:ea typeface="Arial"/>
                          <a:cs typeface="Arial"/>
                          <a:sym typeface="Arial"/>
                        </a:rPr>
                        <a:t>Treasury Operations Officer IV/ III/ II/ Accounts Analyst </a:t>
                      </a: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National Cash Accounting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322050">
                <a:tc>
                  <a:txBody>
                    <a:bodyPr/>
                    <a:lstStyle/>
                    <a:p>
                      <a:pPr marL="0" marR="0" lvl="0" indent="0" algn="l" rtl="0">
                        <a:lnSpc>
                          <a:spcPct val="107000"/>
                        </a:lnSpc>
                        <a:spcBef>
                          <a:spcPts val="0"/>
                        </a:spcBef>
                        <a:spcAft>
                          <a:spcPts val="0"/>
                        </a:spcAft>
                        <a:buClr>
                          <a:srgbClr val="000000"/>
                        </a:buClr>
                        <a:buSzPts val="1200"/>
                        <a:buFont typeface="Calibri"/>
                        <a:buNone/>
                      </a:pPr>
                      <a:r>
                        <a:rPr lang="en-US" sz="1200" b="1">
                          <a:solidFill>
                            <a:srgbClr val="1F3864"/>
                          </a:solidFill>
                          <a:latin typeface="Arial"/>
                          <a:ea typeface="Arial"/>
                          <a:cs typeface="Arial"/>
                          <a:sym typeface="Arial"/>
                        </a:rPr>
                        <a:t>2.Receive the Certification </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2.1 Issue the Certification to the NGA representative to transmit to BTr CRMD for sending to concerned NGA through delivery or snail mail.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5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a:solidFill>
                            <a:srgbClr val="1F3864"/>
                          </a:solidFill>
                          <a:latin typeface="Arial"/>
                          <a:ea typeface="Arial"/>
                          <a:cs typeface="Arial"/>
                          <a:sym typeface="Arial"/>
                        </a:rPr>
                        <a:t>Treasury Operations Officer IV/ III/ II/ Accounts Analyst </a:t>
                      </a:r>
                      <a:endParaRPr sz="1200" b="1" i="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National Cash Accounting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1550">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TOTAL:</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 15 days, 1 hour, 30 minutes</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548" name="Google Shape;548;g34a8a56cdb1_0_10"/>
          <p:cNvSpPr txBox="1"/>
          <p:nvPr/>
        </p:nvSpPr>
        <p:spPr>
          <a:xfrm>
            <a:off x="-12"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lvl="1" indent="0" algn="l" rtl="0">
              <a:spcBef>
                <a:spcPts val="0"/>
              </a:spcBef>
              <a:spcAft>
                <a:spcPts val="0"/>
              </a:spcAft>
              <a:buClr>
                <a:schemeClr val="dk1"/>
              </a:buClr>
              <a:buSzPts val="500"/>
              <a:buFont typeface="Arial"/>
              <a:buNone/>
            </a:pPr>
            <a:r>
              <a:rPr lang="en-US" sz="2000" b="1">
                <a:solidFill>
                  <a:srgbClr val="FEE599"/>
                </a:solidFill>
              </a:rPr>
              <a:t>         10.Issuance of Certification of Deposited National Collections</a:t>
            </a:r>
            <a:endParaRPr sz="500" b="1">
              <a:solidFill>
                <a:srgbClr val="FEE599"/>
              </a:solidFill>
            </a:endParaRPr>
          </a:p>
          <a:p>
            <a:pPr marL="457200" marR="0" lvl="1" indent="0" algn="l" rtl="0">
              <a:lnSpc>
                <a:spcPct val="100000"/>
              </a:lnSpc>
              <a:spcBef>
                <a:spcPts val="0"/>
              </a:spcBef>
              <a:spcAft>
                <a:spcPts val="0"/>
              </a:spcAft>
              <a:buClr>
                <a:srgbClr val="000000"/>
              </a:buClr>
              <a:buSzPts val="2000"/>
              <a:buFont typeface="Arial"/>
              <a:buNone/>
            </a:pPr>
            <a:endParaRPr sz="2000" b="1">
              <a:solidFill>
                <a:srgbClr val="FEE599"/>
              </a:solidFill>
            </a:endParaRPr>
          </a:p>
        </p:txBody>
      </p:sp>
      <p:pic>
        <p:nvPicPr>
          <p:cNvPr id="549" name="Google Shape;549;g34a8a56cdb1_0_10"/>
          <p:cNvPicPr preferRelativeResize="0"/>
          <p:nvPr/>
        </p:nvPicPr>
        <p:blipFill rotWithShape="1">
          <a:blip r:embed="rId3">
            <a:alphaModFix/>
          </a:blip>
          <a:srcRect/>
          <a:stretch/>
        </p:blipFill>
        <p:spPr>
          <a:xfrm>
            <a:off x="11225846" y="45726"/>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38"/>
          <p:cNvSpPr txBox="1"/>
          <p:nvPr/>
        </p:nvSpPr>
        <p:spPr>
          <a:xfrm>
            <a:off x="491319" y="701597"/>
            <a:ext cx="11163900" cy="785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a:solidFill>
                  <a:srgbClr val="1F3864"/>
                </a:solidFill>
              </a:rPr>
              <a:t>The National Budget Circular No. 581, series of 2020, mandates the BTr to issue certification stating that loan proceeds have been remitted to the BTr account. This certificate of availability of funds is one of the requirements of the Department of Budget and Management in issuing the Notice of Cash Allocation (NCA) to implementing agencies.</a:t>
            </a:r>
            <a:endParaRPr sz="1500" b="0" i="0" u="none" strike="noStrike" cap="none">
              <a:solidFill>
                <a:srgbClr val="1F3864"/>
              </a:solidFill>
              <a:latin typeface="Arial"/>
              <a:ea typeface="Arial"/>
              <a:cs typeface="Arial"/>
              <a:sym typeface="Arial"/>
            </a:endParaRPr>
          </a:p>
        </p:txBody>
      </p:sp>
      <p:sp>
        <p:nvSpPr>
          <p:cNvPr id="555" name="Google Shape;555;p38"/>
          <p:cNvSpPr txBox="1"/>
          <p:nvPr/>
        </p:nvSpPr>
        <p:spPr>
          <a:xfrm>
            <a:off x="0"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000"/>
              <a:buFont typeface="Arial"/>
              <a:buNone/>
            </a:pPr>
            <a:r>
              <a:rPr lang="en-US" sz="2000" b="1">
                <a:solidFill>
                  <a:srgbClr val="FEE599"/>
                </a:solidFill>
              </a:rPr>
              <a:t>11.Issuance of Certificate of Availability of Funds</a:t>
            </a:r>
            <a:endParaRPr sz="2000" b="1">
              <a:solidFill>
                <a:srgbClr val="FEE599"/>
              </a:solidFill>
            </a:endParaRPr>
          </a:p>
          <a:p>
            <a:pPr marL="457200" marR="0" lvl="1" indent="0" algn="l" rtl="0">
              <a:lnSpc>
                <a:spcPct val="100000"/>
              </a:lnSpc>
              <a:spcBef>
                <a:spcPts val="0"/>
              </a:spcBef>
              <a:spcAft>
                <a:spcPts val="0"/>
              </a:spcAft>
              <a:buClr>
                <a:srgbClr val="000000"/>
              </a:buClr>
              <a:buSzPts val="2000"/>
              <a:buFont typeface="Arial"/>
              <a:buNone/>
            </a:pPr>
            <a:endParaRPr sz="2000" b="1">
              <a:solidFill>
                <a:srgbClr val="FEE599"/>
              </a:solidFill>
            </a:endParaRPr>
          </a:p>
        </p:txBody>
      </p:sp>
      <p:pic>
        <p:nvPicPr>
          <p:cNvPr id="556" name="Google Shape;556;p38"/>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557" name="Google Shape;557;p38"/>
          <p:cNvGraphicFramePr/>
          <p:nvPr/>
        </p:nvGraphicFramePr>
        <p:xfrm>
          <a:off x="600500" y="1526984"/>
          <a:ext cx="3000000" cy="300000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3018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800"/>
                        </a:spcBef>
                        <a:spcAft>
                          <a:spcPts val="0"/>
                        </a:spcAft>
                        <a:buClr>
                          <a:srgbClr val="000000"/>
                        </a:buClr>
                        <a:buSzPts val="100"/>
                        <a:buFont typeface="Arial"/>
                        <a:buNone/>
                      </a:pPr>
                      <a:r>
                        <a:rPr lang="en-US" sz="1200" b="1">
                          <a:solidFill>
                            <a:srgbClr val="1F3864"/>
                          </a:solidFill>
                          <a:latin typeface="Arial"/>
                          <a:ea typeface="Arial"/>
                          <a:cs typeface="Arial"/>
                          <a:sym typeface="Arial"/>
                        </a:rPr>
                        <a:t>ACCOUNTING SERVICE - National Government Debt Accounting Division (NGDAD) </a:t>
                      </a:r>
                      <a:endParaRPr sz="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13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800"/>
                        </a:spcBef>
                        <a:spcAft>
                          <a:spcPts val="0"/>
                        </a:spcAft>
                        <a:buClr>
                          <a:srgbClr val="000000"/>
                        </a:buClr>
                        <a:buSzPts val="100"/>
                        <a:buFont typeface="Arial"/>
                        <a:buNone/>
                      </a:pPr>
                      <a:r>
                        <a:rPr lang="en-US" sz="1200" b="1">
                          <a:solidFill>
                            <a:srgbClr val="1F3864"/>
                          </a:solidFill>
                          <a:latin typeface="Arial"/>
                          <a:ea typeface="Arial"/>
                          <a:cs typeface="Arial"/>
                          <a:sym typeface="Arial"/>
                        </a:rPr>
                        <a:t>Simple </a:t>
                      </a:r>
                      <a:endParaRPr sz="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213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G2G – Government to Government</a:t>
                      </a:r>
                      <a:endParaRPr sz="1400" u="none" strike="noStrike" cap="none"/>
                    </a:p>
                    <a:p>
                      <a:pPr marL="0" marR="0" lvl="0" indent="0" algn="l" rtl="0">
                        <a:lnSpc>
                          <a:spcPct val="107000"/>
                        </a:lnSpc>
                        <a:spcBef>
                          <a:spcPts val="800"/>
                        </a:spcBef>
                        <a:spcAft>
                          <a:spcPts val="0"/>
                        </a:spcAft>
                        <a:buClr>
                          <a:srgbClr val="000000"/>
                        </a:buClr>
                        <a:buSzPts val="100"/>
                        <a:buFont typeface="Arial"/>
                        <a:buNone/>
                      </a:pPr>
                      <a:endParaRPr sz="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213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800"/>
                        </a:spcBef>
                        <a:spcAft>
                          <a:spcPts val="0"/>
                        </a:spcAft>
                        <a:buClr>
                          <a:srgbClr val="000000"/>
                        </a:buClr>
                        <a:buSzPts val="100"/>
                        <a:buFont typeface="Arial"/>
                        <a:buNone/>
                      </a:pPr>
                      <a:r>
                        <a:rPr lang="en-US" sz="1200" b="1">
                          <a:solidFill>
                            <a:srgbClr val="1F3864"/>
                          </a:solidFill>
                          <a:latin typeface="Arial"/>
                          <a:ea typeface="Arial"/>
                          <a:cs typeface="Arial"/>
                          <a:sym typeface="Arial"/>
                        </a:rPr>
                        <a:t>Implementing Agencies Department of Budget and Management (DBM)</a:t>
                      </a:r>
                      <a:endParaRPr sz="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8105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OF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WHERE TO SECURE</a:t>
                      </a:r>
                      <a:endParaRPr sz="14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16300">
                <a:tc gridSpan="2">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 Credit Advice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1F3864"/>
                        </a:buClr>
                        <a:buSzPts val="1200"/>
                        <a:buFont typeface="Arial"/>
                        <a:buNone/>
                      </a:pPr>
                      <a:r>
                        <a:rPr lang="en-US" sz="1200" b="1">
                          <a:solidFill>
                            <a:srgbClr val="1F3864"/>
                          </a:solidFill>
                          <a:latin typeface="Arial"/>
                          <a:ea typeface="Arial"/>
                          <a:cs typeface="Arial"/>
                          <a:sym typeface="Arial"/>
                        </a:rPr>
                        <a:t>Bangko Sentral ng Pilipinas (BSP)</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564075">
                <a:tc gridSpan="2">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1. Withdrawal Application Form (in case of Imprest/Special Account/Working Fund Scheme)</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None/>
                      </a:pPr>
                      <a:r>
                        <a:rPr lang="en-US" sz="1200" b="1">
                          <a:solidFill>
                            <a:srgbClr val="1F3864"/>
                          </a:solidFill>
                          <a:latin typeface="Arial"/>
                          <a:ea typeface="Arial"/>
                          <a:cs typeface="Arial"/>
                          <a:sym typeface="Arial"/>
                        </a:rPr>
                        <a:t>Implementing Agencies (IAs)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8105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7"/>
                  </a:ext>
                </a:extLst>
              </a:tr>
              <a:tr h="842975">
                <a:tc>
                  <a:txBody>
                    <a:bodyPr/>
                    <a:lstStyle/>
                    <a:p>
                      <a:pPr marL="0" marR="0" lvl="0" indent="0" algn="l"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1. BSP personnel sends through email a swift message to confirm with the assigned NGDAD personnel the special account and amount to be credited for the identified loan proceeds.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1.1 Confirm the account and the amount of proceeds to the identified loan account. Coordinate with the BTr-Receipts, Investment, and Disbursement Division (RIDD) for new loan accounts or recent loans availed.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30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i="1">
                          <a:solidFill>
                            <a:srgbClr val="1F3864"/>
                          </a:solidFill>
                          <a:latin typeface="Arial"/>
                          <a:ea typeface="Arial"/>
                          <a:cs typeface="Arial"/>
                          <a:sym typeface="Arial"/>
                        </a:rPr>
                        <a:t>Treasury Operations Officer III / Treasury Operations Officer IV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National Government Debt Accounting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650925">
                <a:tc>
                  <a:txBody>
                    <a:bodyPr/>
                    <a:lstStyle/>
                    <a:p>
                      <a:pPr marL="0" marR="0" lvl="0" indent="0" algn="l"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2. IA sends through email the Withdrawal Application Form upon request of the NGDAD.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2.2 Acknowledge receipt of the Withdrawal Application and validate it.</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30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a:solidFill>
                            <a:srgbClr val="1F3864"/>
                          </a:solidFill>
                          <a:latin typeface="Arial"/>
                          <a:ea typeface="Arial"/>
                          <a:cs typeface="Arial"/>
                          <a:sym typeface="Arial"/>
                        </a:rPr>
                        <a:t>Treasury Operations Officer III / Treasury Operations Officer IV </a:t>
                      </a:r>
                      <a:endParaRPr sz="1200" b="1" i="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National Government Debt Accounting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39"/>
          <p:cNvSpPr txBox="1"/>
          <p:nvPr/>
        </p:nvSpPr>
        <p:spPr>
          <a:xfrm>
            <a:off x="0"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SzPts val="2000"/>
              <a:buFont typeface="Arial"/>
              <a:buNone/>
            </a:pPr>
            <a:r>
              <a:rPr lang="en-US" sz="2000" b="1">
                <a:solidFill>
                  <a:srgbClr val="FEE599"/>
                </a:solidFill>
              </a:rPr>
              <a:t>11.Issuance of Certificate of Availability of Funds</a:t>
            </a:r>
            <a:endParaRPr sz="2000" b="1">
              <a:solidFill>
                <a:srgbClr val="FEE599"/>
              </a:solidFill>
            </a:endParaRPr>
          </a:p>
          <a:p>
            <a:pPr marL="0" marR="0" lvl="1" indent="0" algn="l" rtl="0">
              <a:lnSpc>
                <a:spcPct val="100000"/>
              </a:lnSpc>
              <a:spcBef>
                <a:spcPts val="0"/>
              </a:spcBef>
              <a:spcAft>
                <a:spcPts val="0"/>
              </a:spcAft>
              <a:buClr>
                <a:srgbClr val="000000"/>
              </a:buClr>
              <a:buSzPts val="2000"/>
              <a:buFont typeface="Arial"/>
              <a:buNone/>
            </a:pPr>
            <a:endParaRPr sz="2000" b="1">
              <a:solidFill>
                <a:srgbClr val="FEE599"/>
              </a:solidFill>
            </a:endParaRPr>
          </a:p>
        </p:txBody>
      </p:sp>
      <p:pic>
        <p:nvPicPr>
          <p:cNvPr id="563" name="Google Shape;563;p39"/>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564" name="Google Shape;564;p39"/>
          <p:cNvGraphicFramePr/>
          <p:nvPr/>
        </p:nvGraphicFramePr>
        <p:xfrm>
          <a:off x="600500" y="1044939"/>
          <a:ext cx="11166400" cy="5526658"/>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5177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706525">
                <a:tc>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2.3 Receive the BSP credit advice (CA) and stamp “Received” the CA and logs in the monitoring sheet. The CA is then printed and forwarded to the assigned personnel. (CA is received in batch together with other transactions per value date.</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None</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4 hours</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100"/>
                        <a:buFont typeface="Arial"/>
                        <a:buNone/>
                      </a:pPr>
                      <a:r>
                        <a:rPr lang="en-US" sz="1200" b="1" i="1">
                          <a:solidFill>
                            <a:srgbClr val="1F3864"/>
                          </a:solidFill>
                          <a:latin typeface="Arial"/>
                          <a:ea typeface="Arial"/>
                          <a:cs typeface="Arial"/>
                          <a:sym typeface="Arial"/>
                        </a:rPr>
                        <a:t>Treasury Operations Officer II/ Treasury Operations Assistant</a:t>
                      </a:r>
                      <a:r>
                        <a:rPr lang="en-US" sz="1200" b="1">
                          <a:solidFill>
                            <a:srgbClr val="1F3864"/>
                          </a:solidFill>
                          <a:latin typeface="Arial"/>
                          <a:ea typeface="Arial"/>
                          <a:cs typeface="Arial"/>
                          <a:sym typeface="Arial"/>
                        </a:rPr>
                        <a:t> </a:t>
                      </a:r>
                      <a:endParaRPr sz="120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r>
                        <a:rPr lang="en-US" sz="1200" b="1">
                          <a:solidFill>
                            <a:srgbClr val="1F3864"/>
                          </a:solidFill>
                          <a:latin typeface="Arial"/>
                          <a:ea typeface="Arial"/>
                          <a:cs typeface="Arial"/>
                          <a:sym typeface="Arial"/>
                        </a:rPr>
                        <a:t>National Government Debt Accounting Division </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74975">
                <a:tc>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2.4 Validate the details in the advice.</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None</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20 minutes</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100"/>
                        <a:buFont typeface="Arial"/>
                        <a:buNone/>
                      </a:pPr>
                      <a:r>
                        <a:rPr lang="en-US" sz="1200" b="1" i="1">
                          <a:solidFill>
                            <a:srgbClr val="1F3864"/>
                          </a:solidFill>
                          <a:latin typeface="Arial"/>
                          <a:ea typeface="Arial"/>
                          <a:cs typeface="Arial"/>
                          <a:sym typeface="Arial"/>
                        </a:rPr>
                        <a:t>Treasury Operations Officer III / Treasury Operations Officer IV</a:t>
                      </a:r>
                      <a:r>
                        <a:rPr lang="en-US" sz="1200" b="1">
                          <a:solidFill>
                            <a:srgbClr val="1F3864"/>
                          </a:solidFill>
                          <a:latin typeface="Arial"/>
                          <a:ea typeface="Arial"/>
                          <a:cs typeface="Arial"/>
                          <a:sym typeface="Arial"/>
                        </a:rPr>
                        <a:t> </a:t>
                      </a:r>
                      <a:endParaRPr sz="120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r>
                        <a:rPr lang="en-US" sz="1200" b="1">
                          <a:solidFill>
                            <a:srgbClr val="1F3864"/>
                          </a:solidFill>
                          <a:latin typeface="Arial"/>
                          <a:ea typeface="Arial"/>
                          <a:cs typeface="Arial"/>
                          <a:sym typeface="Arial"/>
                        </a:rPr>
                        <a:t>National Government Debt Accounting Division </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73125">
                <a:tc>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2.5 Prepare the certificate of availability of funds of the loan proceeds with attached pertinent documents and log the details in the monitoring sheet; affix initial and forward it to the Section Chief.</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 Hour and </a:t>
                      </a:r>
                      <a:r>
                        <a:rPr lang="en-US" sz="1200" b="1">
                          <a:solidFill>
                            <a:srgbClr val="1F3864"/>
                          </a:solidFill>
                          <a:latin typeface="Arial"/>
                          <a:ea typeface="Arial"/>
                          <a:cs typeface="Arial"/>
                          <a:sym typeface="Arial"/>
                        </a:rPr>
                        <a:t>30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100"/>
                        <a:buFont typeface="Arial"/>
                        <a:buNone/>
                      </a:pPr>
                      <a:r>
                        <a:rPr lang="en-US" sz="1200" b="1" i="1">
                          <a:solidFill>
                            <a:srgbClr val="1F3864"/>
                          </a:solidFill>
                          <a:latin typeface="Arial"/>
                          <a:ea typeface="Arial"/>
                          <a:cs typeface="Arial"/>
                          <a:sym typeface="Arial"/>
                        </a:rPr>
                        <a:t> Treasury Operations Officer III / Treasury Operations Officer IV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r>
                        <a:rPr lang="en-US" sz="1200" b="1">
                          <a:solidFill>
                            <a:srgbClr val="1F3864"/>
                          </a:solidFill>
                          <a:latin typeface="Arial"/>
                          <a:ea typeface="Arial"/>
                          <a:cs typeface="Arial"/>
                          <a:sym typeface="Arial"/>
                        </a:rPr>
                        <a:t>National Government Debt Accounting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73125">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2.6 Review and validate the certification and supporting documents; affix initial; update the monitoring sheet; and forward the same to the Division Chief.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 Hour and 30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800"/>
                        </a:spcBef>
                        <a:spcAft>
                          <a:spcPts val="0"/>
                        </a:spcAft>
                        <a:buClr>
                          <a:schemeClr val="dk1"/>
                        </a:buClr>
                        <a:buSzPts val="1100"/>
                        <a:buFont typeface="Arial"/>
                        <a:buNone/>
                      </a:pPr>
                      <a:r>
                        <a:rPr lang="en-US" sz="1200" b="1" i="1">
                          <a:solidFill>
                            <a:srgbClr val="1F3864"/>
                          </a:solidFill>
                          <a:latin typeface="Arial"/>
                          <a:ea typeface="Arial"/>
                          <a:cs typeface="Arial"/>
                          <a:sym typeface="Arial"/>
                        </a:rPr>
                        <a:t>Treasury Operations Officer IV</a:t>
                      </a:r>
                      <a:r>
                        <a:rPr lang="en-US" sz="1200" b="1">
                          <a:solidFill>
                            <a:srgbClr val="1F3864"/>
                          </a:solidFill>
                          <a:latin typeface="Arial"/>
                          <a:ea typeface="Arial"/>
                          <a:cs typeface="Arial"/>
                          <a:sym typeface="Arial"/>
                        </a:rPr>
                        <a:t> </a:t>
                      </a:r>
                      <a:endParaRPr sz="1200" b="1">
                        <a:solidFill>
                          <a:srgbClr val="1F3864"/>
                        </a:solidFill>
                        <a:latin typeface="Arial"/>
                        <a:ea typeface="Arial"/>
                        <a:cs typeface="Arial"/>
                        <a:sym typeface="Arial"/>
                      </a:endParaRPr>
                    </a:p>
                    <a:p>
                      <a:pPr marL="0" marR="0" lvl="0" indent="0" algn="ctr" rtl="0">
                        <a:lnSpc>
                          <a:spcPct val="100000"/>
                        </a:lnSpc>
                        <a:spcBef>
                          <a:spcPts val="800"/>
                        </a:spcBef>
                        <a:spcAft>
                          <a:spcPts val="0"/>
                        </a:spcAft>
                        <a:buClr>
                          <a:schemeClr val="dk1"/>
                        </a:buClr>
                        <a:buSzPts val="1100"/>
                        <a:buFont typeface="Arial"/>
                        <a:buNone/>
                      </a:pPr>
                      <a:r>
                        <a:rPr lang="en-US" sz="1200" b="1">
                          <a:solidFill>
                            <a:srgbClr val="1F3864"/>
                          </a:solidFill>
                          <a:latin typeface="Arial"/>
                          <a:ea typeface="Arial"/>
                          <a:cs typeface="Arial"/>
                          <a:sym typeface="Arial"/>
                        </a:rPr>
                        <a:t>National Government Debt Accounting Division </a:t>
                      </a:r>
                      <a:endParaRPr sz="12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65" name="Google Shape;565;p39"/>
          <p:cNvSpPr/>
          <p:nvPr/>
        </p:nvSpPr>
        <p:spPr>
          <a:xfrm>
            <a:off x="1" y="706399"/>
            <a:ext cx="3657600" cy="338554"/>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0"/>
          <p:cNvSpPr txBox="1"/>
          <p:nvPr/>
        </p:nvSpPr>
        <p:spPr>
          <a:xfrm>
            <a:off x="0"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SzPts val="2000"/>
              <a:buFont typeface="Arial"/>
              <a:buNone/>
            </a:pPr>
            <a:r>
              <a:rPr lang="en-US" sz="2000" b="1">
                <a:solidFill>
                  <a:srgbClr val="FEE599"/>
                </a:solidFill>
              </a:rPr>
              <a:t>11.Issuance of Certificate of Availability of Funds</a:t>
            </a:r>
            <a:endParaRPr sz="2000" b="1">
              <a:solidFill>
                <a:srgbClr val="FEE599"/>
              </a:solidFill>
            </a:endParaRPr>
          </a:p>
          <a:p>
            <a:pPr marL="0" marR="0" lvl="1" indent="0" algn="l" rtl="0">
              <a:lnSpc>
                <a:spcPct val="100000"/>
              </a:lnSpc>
              <a:spcBef>
                <a:spcPts val="0"/>
              </a:spcBef>
              <a:spcAft>
                <a:spcPts val="0"/>
              </a:spcAft>
              <a:buClr>
                <a:srgbClr val="000000"/>
              </a:buClr>
              <a:buSzPts val="2000"/>
              <a:buFont typeface="Arial"/>
              <a:buNone/>
            </a:pPr>
            <a:endParaRPr sz="2000" b="1">
              <a:solidFill>
                <a:srgbClr val="FEE599"/>
              </a:solidFill>
            </a:endParaRPr>
          </a:p>
        </p:txBody>
      </p:sp>
      <p:pic>
        <p:nvPicPr>
          <p:cNvPr id="571" name="Google Shape;571;p40"/>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572" name="Google Shape;572;p40"/>
          <p:cNvGraphicFramePr/>
          <p:nvPr/>
        </p:nvGraphicFramePr>
        <p:xfrm>
          <a:off x="625550" y="965140"/>
          <a:ext cx="11166400" cy="5824983"/>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7855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269600">
                <a:tc>
                  <a:txBody>
                    <a:bodyPr/>
                    <a:lstStyle/>
                    <a:p>
                      <a:pPr marL="0" marR="0" lvl="0" indent="0" algn="l" rtl="0">
                        <a:lnSpc>
                          <a:spcPct val="107000"/>
                        </a:lnSpc>
                        <a:spcBef>
                          <a:spcPts val="0"/>
                        </a:spcBef>
                        <a:spcAft>
                          <a:spcPts val="0"/>
                        </a:spcAft>
                        <a:buClr>
                          <a:srgbClr val="000000"/>
                        </a:buClr>
                        <a:buSzPts val="1200"/>
                        <a:buFont typeface="Arial"/>
                        <a:buNone/>
                      </a:pPr>
                      <a:endParaRPr sz="115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150" b="1">
                          <a:solidFill>
                            <a:srgbClr val="1F3864"/>
                          </a:solidFill>
                          <a:latin typeface="Arial"/>
                          <a:ea typeface="Arial"/>
                          <a:cs typeface="Arial"/>
                          <a:sym typeface="Arial"/>
                        </a:rPr>
                        <a:t>2.7 Further review and validate the certification and supporting documents; affix initial; update the monitoring sheet; and forward it to the assigned personnel for barcode.</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 None</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50" b="1">
                          <a:solidFill>
                            <a:srgbClr val="1F3864"/>
                          </a:solidFill>
                          <a:latin typeface="Arial"/>
                          <a:ea typeface="Arial"/>
                          <a:cs typeface="Arial"/>
                          <a:sym typeface="Arial"/>
                        </a:rPr>
                        <a:t>1 Hour</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800"/>
                        </a:spcBef>
                        <a:spcAft>
                          <a:spcPts val="0"/>
                        </a:spcAft>
                        <a:buClr>
                          <a:schemeClr val="dk1"/>
                        </a:buClr>
                        <a:buSzPts val="1100"/>
                        <a:buFont typeface="Arial"/>
                        <a:buNone/>
                      </a:pPr>
                      <a:r>
                        <a:rPr lang="en-US" sz="1150" b="1" i="1">
                          <a:solidFill>
                            <a:srgbClr val="1F3864"/>
                          </a:solidFill>
                          <a:latin typeface="Arial"/>
                          <a:ea typeface="Arial"/>
                          <a:cs typeface="Arial"/>
                          <a:sym typeface="Arial"/>
                        </a:rPr>
                        <a:t>Chief Treasury Operations Officer I / Chief Treasury Operations Officer II </a:t>
                      </a:r>
                      <a:endParaRPr sz="1150" b="1" i="1">
                        <a:solidFill>
                          <a:srgbClr val="1F3864"/>
                        </a:solidFill>
                        <a:latin typeface="Arial"/>
                        <a:ea typeface="Arial"/>
                        <a:cs typeface="Arial"/>
                        <a:sym typeface="Arial"/>
                      </a:endParaRPr>
                    </a:p>
                    <a:p>
                      <a:pPr marL="0" marR="0" lvl="0" indent="0" algn="ctr" rtl="0">
                        <a:lnSpc>
                          <a:spcPct val="100000"/>
                        </a:lnSpc>
                        <a:spcBef>
                          <a:spcPts val="800"/>
                        </a:spcBef>
                        <a:spcAft>
                          <a:spcPts val="0"/>
                        </a:spcAft>
                        <a:buClr>
                          <a:schemeClr val="dk1"/>
                        </a:buClr>
                        <a:buSzPts val="1100"/>
                        <a:buFont typeface="Arial"/>
                        <a:buNone/>
                      </a:pPr>
                      <a:r>
                        <a:rPr lang="en-US" sz="1150" b="1">
                          <a:solidFill>
                            <a:srgbClr val="1F3864"/>
                          </a:solidFill>
                          <a:latin typeface="Arial"/>
                          <a:ea typeface="Arial"/>
                          <a:cs typeface="Arial"/>
                          <a:sym typeface="Arial"/>
                        </a:rPr>
                        <a:t>National Government Debt Accounting Division </a:t>
                      </a:r>
                      <a:endParaRPr sz="115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269600">
                <a:tc>
                  <a:txBody>
                    <a:bodyPr/>
                    <a:lstStyle/>
                    <a:p>
                      <a:pPr marL="0" marR="0" lvl="0" indent="0" algn="l" rtl="0">
                        <a:lnSpc>
                          <a:spcPct val="107000"/>
                        </a:lnSpc>
                        <a:spcBef>
                          <a:spcPts val="0"/>
                        </a:spcBef>
                        <a:spcAft>
                          <a:spcPts val="0"/>
                        </a:spcAft>
                        <a:buClr>
                          <a:srgbClr val="000000"/>
                        </a:buClr>
                        <a:buSzPts val="1200"/>
                        <a:buFont typeface="Arial"/>
                        <a:buNone/>
                      </a:pPr>
                      <a:endParaRPr sz="115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4605" marR="0" lvl="0" indent="-14605" algn="just" rtl="0">
                        <a:lnSpc>
                          <a:spcPct val="107000"/>
                        </a:lnSpc>
                        <a:spcBef>
                          <a:spcPts val="0"/>
                        </a:spcBef>
                        <a:spcAft>
                          <a:spcPts val="0"/>
                        </a:spcAft>
                        <a:buClr>
                          <a:srgbClr val="000000"/>
                        </a:buClr>
                        <a:buSzPts val="1200"/>
                        <a:buFont typeface="Arial"/>
                        <a:buNone/>
                      </a:pPr>
                      <a:r>
                        <a:rPr lang="en-US" sz="1150" b="1">
                          <a:solidFill>
                            <a:srgbClr val="1F3864"/>
                          </a:solidFill>
                          <a:latin typeface="Arial"/>
                          <a:ea typeface="Arial"/>
                          <a:cs typeface="Arial"/>
                          <a:sym typeface="Arial"/>
                        </a:rPr>
                        <a:t>2.8 Attach barcode and encode details in the Documentary Tracking System (DTS); update the monitoring sheet; and forward it to the Office of the Director. </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 None</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50" b="1">
                          <a:solidFill>
                            <a:srgbClr val="1F3864"/>
                          </a:solidFill>
                          <a:latin typeface="Arial"/>
                          <a:ea typeface="Arial"/>
                          <a:cs typeface="Arial"/>
                          <a:sym typeface="Arial"/>
                        </a:rPr>
                        <a:t>30 Minutes</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50" b="1" i="1">
                          <a:solidFill>
                            <a:srgbClr val="1F3864"/>
                          </a:solidFill>
                          <a:latin typeface="Arial"/>
                          <a:ea typeface="Arial"/>
                          <a:cs typeface="Arial"/>
                          <a:sym typeface="Arial"/>
                        </a:rPr>
                        <a:t>Treasury Operations Officer II/ Treasury Operations Officer III/ Treasury Operations Officer V/ Treasury Operations Assistant </a:t>
                      </a:r>
                      <a:endParaRPr sz="1150" b="1" i="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50" b="1" i="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50" b="1">
                          <a:solidFill>
                            <a:srgbClr val="1F3864"/>
                          </a:solidFill>
                          <a:latin typeface="Arial"/>
                          <a:ea typeface="Arial"/>
                          <a:cs typeface="Arial"/>
                          <a:sym typeface="Arial"/>
                        </a:rPr>
                        <a:t>National Government Debt Accounting Division </a:t>
                      </a:r>
                      <a:endParaRPr sz="115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960525">
                <a:tc>
                  <a:txBody>
                    <a:bodyPr/>
                    <a:lstStyle/>
                    <a:p>
                      <a:pPr marL="0" marR="0" lvl="0" indent="0" algn="l" rtl="0">
                        <a:lnSpc>
                          <a:spcPct val="107000"/>
                        </a:lnSpc>
                        <a:spcBef>
                          <a:spcPts val="0"/>
                        </a:spcBef>
                        <a:spcAft>
                          <a:spcPts val="0"/>
                        </a:spcAft>
                        <a:buClr>
                          <a:srgbClr val="000000"/>
                        </a:buClr>
                        <a:buSzPts val="1200"/>
                        <a:buFont typeface="Arial"/>
                        <a:buNone/>
                      </a:pPr>
                      <a:endParaRPr sz="115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800"/>
                        </a:spcBef>
                        <a:spcAft>
                          <a:spcPts val="0"/>
                        </a:spcAft>
                        <a:buClr>
                          <a:srgbClr val="000000"/>
                        </a:buClr>
                        <a:buSzPts val="1200"/>
                        <a:buFont typeface="Arial"/>
                        <a:buNone/>
                      </a:pPr>
                      <a:r>
                        <a:rPr lang="en-US" sz="1150" b="1">
                          <a:solidFill>
                            <a:srgbClr val="1F3864"/>
                          </a:solidFill>
                          <a:latin typeface="Arial"/>
                          <a:ea typeface="Arial"/>
                          <a:cs typeface="Arial"/>
                          <a:sym typeface="Arial"/>
                        </a:rPr>
                        <a:t>2.9 Check the certification and (a) sign it: </a:t>
                      </a:r>
                      <a:endParaRPr sz="115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150" b="1">
                          <a:solidFill>
                            <a:srgbClr val="1F3864"/>
                          </a:solidFill>
                          <a:latin typeface="Arial"/>
                          <a:ea typeface="Arial"/>
                          <a:cs typeface="Arial"/>
                          <a:sym typeface="Arial"/>
                        </a:rPr>
                        <a:t>if the amount is ₱100 Million or less.</a:t>
                      </a:r>
                      <a:endParaRPr sz="115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150" b="1">
                          <a:solidFill>
                            <a:srgbClr val="1F3864"/>
                          </a:solidFill>
                          <a:latin typeface="Arial"/>
                          <a:ea typeface="Arial"/>
                          <a:cs typeface="Arial"/>
                          <a:sym typeface="Arial"/>
                        </a:rPr>
                        <a:t> (b) affix initial:</a:t>
                      </a:r>
                      <a:endParaRPr sz="115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150" b="1">
                          <a:solidFill>
                            <a:srgbClr val="1F3864"/>
                          </a:solidFill>
                          <a:latin typeface="Arial"/>
                          <a:ea typeface="Arial"/>
                          <a:cs typeface="Arial"/>
                          <a:sym typeface="Arial"/>
                        </a:rPr>
                        <a:t> if the amount is more than ₱100 Million; </a:t>
                      </a:r>
                      <a:endParaRPr sz="115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150" b="1">
                          <a:solidFill>
                            <a:srgbClr val="1F3864"/>
                          </a:solidFill>
                          <a:latin typeface="Arial"/>
                          <a:ea typeface="Arial"/>
                          <a:cs typeface="Arial"/>
                          <a:sym typeface="Arial"/>
                        </a:rPr>
                        <a:t>and forward it to the Office of the Deputy Treasurer of the Philippines for signature. </a:t>
                      </a:r>
                      <a:endParaRPr sz="115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150" b="1">
                          <a:solidFill>
                            <a:srgbClr val="1F3864"/>
                          </a:solidFill>
                          <a:latin typeface="Arial"/>
                          <a:ea typeface="Arial"/>
                          <a:cs typeface="Arial"/>
                          <a:sym typeface="Arial"/>
                        </a:rPr>
                        <a:t>Update the DTS and return or forward the certification to the proper Office.</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 N</a:t>
                      </a:r>
                      <a:r>
                        <a:rPr lang="en-US" sz="1150" b="1">
                          <a:solidFill>
                            <a:srgbClr val="1F3864"/>
                          </a:solidFill>
                          <a:latin typeface="Arial"/>
                          <a:ea typeface="Arial"/>
                          <a:cs typeface="Arial"/>
                          <a:sym typeface="Arial"/>
                        </a:rPr>
                        <a:t>one</a:t>
                      </a: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150" b="1">
                          <a:solidFill>
                            <a:srgbClr val="1F3864"/>
                          </a:solidFill>
                          <a:latin typeface="Arial"/>
                          <a:ea typeface="Arial"/>
                          <a:cs typeface="Arial"/>
                          <a:sym typeface="Arial"/>
                        </a:rPr>
                        <a:t>None</a:t>
                      </a:r>
                      <a:endParaRPr sz="1150" b="1">
                        <a:solidFill>
                          <a:srgbClr val="1F3864"/>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 4 </a:t>
                      </a:r>
                      <a:r>
                        <a:rPr lang="en-US" sz="1150" b="1">
                          <a:solidFill>
                            <a:srgbClr val="1F3864"/>
                          </a:solidFill>
                          <a:latin typeface="Arial"/>
                          <a:ea typeface="Arial"/>
                          <a:cs typeface="Arial"/>
                          <a:sym typeface="Arial"/>
                        </a:rPr>
                        <a:t>Hours (inclusive of waiting time])</a:t>
                      </a: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150" b="1">
                          <a:solidFill>
                            <a:srgbClr val="1F3864"/>
                          </a:solidFill>
                          <a:latin typeface="Arial"/>
                          <a:ea typeface="Arial"/>
                          <a:cs typeface="Arial"/>
                          <a:sym typeface="Arial"/>
                        </a:rPr>
                        <a:t>20 Minutes</a:t>
                      </a:r>
                      <a:endParaRPr sz="115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50" b="1" i="1">
                          <a:solidFill>
                            <a:srgbClr val="1F3864"/>
                          </a:solidFill>
                          <a:latin typeface="Arial"/>
                          <a:ea typeface="Arial"/>
                          <a:cs typeface="Arial"/>
                          <a:sym typeface="Arial"/>
                        </a:rPr>
                        <a:t>Accounting Service Director/ Officer-in-Charge</a:t>
                      </a:r>
                      <a:endParaRPr sz="115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150" b="1">
                          <a:solidFill>
                            <a:srgbClr val="1F3864"/>
                          </a:solidFill>
                          <a:latin typeface="Arial"/>
                          <a:ea typeface="Arial"/>
                          <a:cs typeface="Arial"/>
                          <a:sym typeface="Arial"/>
                        </a:rPr>
                        <a:t>Accounting Service</a:t>
                      </a: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150" b="1" i="1">
                          <a:solidFill>
                            <a:srgbClr val="1F3864"/>
                          </a:solidFill>
                          <a:latin typeface="Arial"/>
                          <a:ea typeface="Arial"/>
                          <a:cs typeface="Arial"/>
                          <a:sym typeface="Arial"/>
                        </a:rPr>
                        <a:t>Accounting Service’ Staff</a:t>
                      </a:r>
                      <a:endParaRPr sz="115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73" name="Google Shape;573;p40"/>
          <p:cNvSpPr/>
          <p:nvPr/>
        </p:nvSpPr>
        <p:spPr>
          <a:xfrm>
            <a:off x="238126" y="707999"/>
            <a:ext cx="3657600" cy="338700"/>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150" b="1" i="0" u="none" strike="noStrike" cap="none">
                <a:solidFill>
                  <a:srgbClr val="8E0000"/>
                </a:solidFill>
                <a:latin typeface="Arial"/>
                <a:ea typeface="Arial"/>
                <a:cs typeface="Arial"/>
                <a:sym typeface="Arial"/>
              </a:rPr>
              <a:t>         (</a:t>
            </a:r>
            <a:r>
              <a:rPr lang="en-US" sz="1150" b="1" i="1" u="none" strike="noStrike" cap="none">
                <a:solidFill>
                  <a:srgbClr val="8E0000"/>
                </a:solidFill>
                <a:latin typeface="Arial"/>
                <a:ea typeface="Arial"/>
                <a:cs typeface="Arial"/>
                <a:sym typeface="Arial"/>
              </a:rPr>
              <a:t>Cont. of client steps </a:t>
            </a:r>
            <a:r>
              <a:rPr lang="en-US" sz="1150" b="1" i="0" u="none" strike="noStrike" cap="none">
                <a:solidFill>
                  <a:srgbClr val="8E0000"/>
                </a:solidFill>
                <a:latin typeface="Arial"/>
                <a:ea typeface="Arial"/>
                <a:cs typeface="Arial"/>
                <a:sym typeface="Arial"/>
              </a:rPr>
              <a:t>)</a:t>
            </a:r>
            <a:endParaRPr sz="115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g34a8a56cdb1_0_67"/>
          <p:cNvSpPr txBox="1"/>
          <p:nvPr/>
        </p:nvSpPr>
        <p:spPr>
          <a:xfrm>
            <a:off x="0"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SzPts val="2000"/>
              <a:buFont typeface="Arial"/>
              <a:buNone/>
            </a:pPr>
            <a:r>
              <a:rPr lang="en-US" sz="2000" b="1">
                <a:solidFill>
                  <a:srgbClr val="FEE599"/>
                </a:solidFill>
              </a:rPr>
              <a:t>11.Issuance of Certificate of Availability of Funds</a:t>
            </a:r>
            <a:endParaRPr sz="2000" b="1">
              <a:solidFill>
                <a:srgbClr val="FEE599"/>
              </a:solidFill>
            </a:endParaRPr>
          </a:p>
          <a:p>
            <a:pPr marL="0" marR="0" lvl="1" indent="0" algn="l" rtl="0">
              <a:lnSpc>
                <a:spcPct val="100000"/>
              </a:lnSpc>
              <a:spcBef>
                <a:spcPts val="0"/>
              </a:spcBef>
              <a:spcAft>
                <a:spcPts val="0"/>
              </a:spcAft>
              <a:buClr>
                <a:srgbClr val="000000"/>
              </a:buClr>
              <a:buSzPts val="2000"/>
              <a:buFont typeface="Arial"/>
              <a:buNone/>
            </a:pPr>
            <a:endParaRPr sz="2000" b="1">
              <a:solidFill>
                <a:srgbClr val="FEE599"/>
              </a:solidFill>
            </a:endParaRPr>
          </a:p>
        </p:txBody>
      </p:sp>
      <p:pic>
        <p:nvPicPr>
          <p:cNvPr id="579" name="Google Shape;579;g34a8a56cdb1_0_67"/>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580" name="Google Shape;580;g34a8a56cdb1_0_67"/>
          <p:cNvGraphicFramePr/>
          <p:nvPr/>
        </p:nvGraphicFramePr>
        <p:xfrm>
          <a:off x="600500" y="1134265"/>
          <a:ext cx="11166400" cy="4262225"/>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7787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844125">
                <a:tc>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2.10 Check the Certification and sign it. Update the DTS and returns the certification to NGDAD.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 Hour</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800"/>
                        </a:spcBef>
                        <a:spcAft>
                          <a:spcPts val="0"/>
                        </a:spcAft>
                        <a:buClr>
                          <a:schemeClr val="dk1"/>
                        </a:buClr>
                        <a:buSzPts val="1100"/>
                        <a:buFont typeface="Arial"/>
                        <a:buNone/>
                      </a:pPr>
                      <a:r>
                        <a:rPr lang="en-US" sz="1200" b="1" i="1">
                          <a:solidFill>
                            <a:srgbClr val="1F3864"/>
                          </a:solidFill>
                          <a:latin typeface="Arial"/>
                          <a:ea typeface="Arial"/>
                          <a:cs typeface="Arial"/>
                          <a:sym typeface="Arial"/>
                        </a:rPr>
                        <a:t>Deputy Treasurer of the Philippines Deputy Treasurer of the Philippines’ Staff</a:t>
                      </a:r>
                      <a:endParaRPr sz="12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45975">
                <a:tc>
                  <a:txBody>
                    <a:bodyPr/>
                    <a:lstStyle/>
                    <a:p>
                      <a:pPr marL="0" marR="0" lvl="0" indent="0" algn="l"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3. IA acknowledges receipt of the scanned copy of the Certification.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4605" marR="0" lvl="0" indent="-14605"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3.1 Receive the signed certification, scan it and send it through e-mail to the IA; update the monitoring sheet.</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30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b="1" i="1">
                          <a:solidFill>
                            <a:srgbClr val="1F3864"/>
                          </a:solidFill>
                          <a:latin typeface="Arial"/>
                          <a:ea typeface="Arial"/>
                          <a:cs typeface="Arial"/>
                          <a:sym typeface="Arial"/>
                        </a:rPr>
                        <a:t>Treasury Operations Officer III, Treasury Operations Officer IV </a:t>
                      </a:r>
                      <a:endParaRPr sz="1200" b="1" i="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200" b="1">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200" b="1">
                          <a:solidFill>
                            <a:srgbClr val="1F3864"/>
                          </a:solidFill>
                          <a:latin typeface="Arial"/>
                          <a:ea typeface="Arial"/>
                          <a:cs typeface="Arial"/>
                          <a:sym typeface="Arial"/>
                        </a:rPr>
                        <a:t>National Government Debt Accounting Division </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65825">
                <a:tc>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3.2 Update the DTS and forward the hard copy of the certification to the BTr-CRMD for transmittal to the DBM and IA.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N</a:t>
                      </a:r>
                      <a:r>
                        <a:rPr lang="en-US" sz="1200" b="1">
                          <a:solidFill>
                            <a:srgbClr val="1F3864"/>
                          </a:solidFill>
                          <a:latin typeface="Arial"/>
                          <a:ea typeface="Arial"/>
                          <a:cs typeface="Arial"/>
                          <a:sym typeface="Arial"/>
                        </a:rPr>
                        <a:t>one</a:t>
                      </a: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 Hour</a:t>
                      </a: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  </a:t>
                      </a:r>
                      <a:r>
                        <a:rPr lang="en-US" sz="1200" b="1" i="1">
                          <a:solidFill>
                            <a:srgbClr val="1F3864"/>
                          </a:solidFill>
                          <a:latin typeface="Arial"/>
                          <a:ea typeface="Arial"/>
                          <a:cs typeface="Arial"/>
                          <a:sym typeface="Arial"/>
                        </a:rPr>
                        <a:t> Treasury Operations Officer II / Treasury Operations Assistant </a:t>
                      </a: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National Government Debt Accounting Division </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065825">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TOTAL: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3 days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81" name="Google Shape;581;g34a8a56cdb1_0_67"/>
          <p:cNvSpPr/>
          <p:nvPr/>
        </p:nvSpPr>
        <p:spPr>
          <a:xfrm>
            <a:off x="1" y="751787"/>
            <a:ext cx="3657600" cy="3387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1"/>
          <p:cNvSpPr txBox="1"/>
          <p:nvPr/>
        </p:nvSpPr>
        <p:spPr>
          <a:xfrm>
            <a:off x="358475" y="462450"/>
            <a:ext cx="11700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200" b="1" dirty="0">
                <a:solidFill>
                  <a:srgbClr val="1F3864"/>
                </a:solidFill>
              </a:rPr>
              <a:t>The National Budget Circular No. 581, series of 2020, mandates the </a:t>
            </a:r>
            <a:r>
              <a:rPr lang="en-US" sz="1200" b="1" dirty="0" err="1">
                <a:solidFill>
                  <a:srgbClr val="1F3864"/>
                </a:solidFill>
              </a:rPr>
              <a:t>BTr</a:t>
            </a:r>
            <a:r>
              <a:rPr lang="en-US" sz="1200" b="1" dirty="0">
                <a:solidFill>
                  <a:srgbClr val="1F3864"/>
                </a:solidFill>
              </a:rPr>
              <a:t> to issue certification indicating the peso value of the amount paid by the lending institution to the supplier/consultant, among others. This certificate of direct payment is one of the requirements of the Department of Budget and Management in issuing the Non-Cash </a:t>
            </a:r>
            <a:r>
              <a:rPr lang="en-US" sz="1200" b="1" dirty="0" err="1">
                <a:solidFill>
                  <a:srgbClr val="1F3864"/>
                </a:solidFill>
              </a:rPr>
              <a:t>Availment</a:t>
            </a:r>
            <a:r>
              <a:rPr lang="en-US" sz="1200" b="1" dirty="0">
                <a:solidFill>
                  <a:srgbClr val="1F3864"/>
                </a:solidFill>
              </a:rPr>
              <a:t> Authority (NCAA) to implementing agencies.</a:t>
            </a:r>
            <a:endParaRPr sz="1200" b="1" i="0" u="none" strike="noStrike" cap="none" dirty="0">
              <a:solidFill>
                <a:srgbClr val="1F3864"/>
              </a:solidFill>
              <a:latin typeface="Arial"/>
              <a:ea typeface="Arial"/>
              <a:cs typeface="Arial"/>
              <a:sym typeface="Arial"/>
            </a:endParaRPr>
          </a:p>
        </p:txBody>
      </p:sp>
      <p:sp>
        <p:nvSpPr>
          <p:cNvPr id="587" name="Google Shape;587;p41"/>
          <p:cNvSpPr txBox="1"/>
          <p:nvPr/>
        </p:nvSpPr>
        <p:spPr>
          <a:xfrm>
            <a:off x="0" y="0"/>
            <a:ext cx="12192000" cy="4002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000"/>
              <a:buFont typeface="Arial"/>
              <a:buNone/>
            </a:pPr>
            <a:r>
              <a:rPr lang="en-US" sz="2000" b="1">
                <a:solidFill>
                  <a:srgbClr val="FEE599"/>
                </a:solidFill>
              </a:rPr>
              <a:t>12. Issuance of Certificate of Direct Payment</a:t>
            </a:r>
            <a:endParaRPr sz="2000" b="1" i="0" u="none" strike="noStrike" cap="none">
              <a:solidFill>
                <a:srgbClr val="FEE599"/>
              </a:solidFill>
              <a:latin typeface="Arial"/>
              <a:ea typeface="Arial"/>
              <a:cs typeface="Arial"/>
              <a:sym typeface="Arial"/>
            </a:endParaRPr>
          </a:p>
        </p:txBody>
      </p:sp>
      <p:pic>
        <p:nvPicPr>
          <p:cNvPr id="588" name="Google Shape;588;p41"/>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589" name="Google Shape;589;p41"/>
          <p:cNvGraphicFramePr/>
          <p:nvPr/>
        </p:nvGraphicFramePr>
        <p:xfrm>
          <a:off x="512800" y="1171211"/>
          <a:ext cx="11166400" cy="5617243"/>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400150">
                <a:tc>
                  <a:txBody>
                    <a:bodyPr/>
                    <a:lstStyle/>
                    <a:p>
                      <a:pPr marL="0" marR="0" lvl="0" indent="0" algn="l"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800"/>
                        </a:spcBef>
                        <a:spcAft>
                          <a:spcPts val="0"/>
                        </a:spcAft>
                        <a:buClr>
                          <a:srgbClr val="000000"/>
                        </a:buClr>
                        <a:buSzPts val="1000"/>
                        <a:buFont typeface="Arial"/>
                        <a:buNone/>
                      </a:pPr>
                      <a:r>
                        <a:rPr lang="en-US" sz="1200" b="1">
                          <a:solidFill>
                            <a:srgbClr val="1F3864"/>
                          </a:solidFill>
                          <a:latin typeface="Arial"/>
                          <a:ea typeface="Arial"/>
                          <a:cs typeface="Arial"/>
                          <a:sym typeface="Arial"/>
                        </a:rPr>
                        <a:t>ACCOUNTING SERVICE - National Government Debt Accounting Division (NGDAD)</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5050">
                <a:tc>
                  <a:txBody>
                    <a:bodyPr/>
                    <a:lstStyle/>
                    <a:p>
                      <a:pPr marL="0" marR="0" lvl="0" indent="0" algn="l"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0000"/>
                        </a:lnSpc>
                        <a:spcBef>
                          <a:spcPts val="0"/>
                        </a:spcBef>
                        <a:spcAft>
                          <a:spcPts val="0"/>
                        </a:spcAft>
                        <a:buClr>
                          <a:srgbClr val="000000"/>
                        </a:buClr>
                        <a:buSzPts val="1000"/>
                        <a:buFont typeface="Arial"/>
                        <a:buNone/>
                      </a:pPr>
                      <a:r>
                        <a:rPr lang="en-US" sz="1200" b="1">
                          <a:solidFill>
                            <a:srgbClr val="1F3864"/>
                          </a:solidFill>
                          <a:latin typeface="Arial"/>
                          <a:ea typeface="Arial"/>
                          <a:cs typeface="Arial"/>
                          <a:sym typeface="Arial"/>
                        </a:rPr>
                        <a:t>Simple</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00150">
                <a:tc>
                  <a:txBody>
                    <a:bodyPr/>
                    <a:lstStyle/>
                    <a:p>
                      <a:pPr marL="0" marR="0" lvl="0" indent="0" algn="l"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G2G – Government to Government</a:t>
                      </a:r>
                      <a:endParaRPr sz="1200" u="none" strike="noStrike" cap="none"/>
                    </a:p>
                    <a:p>
                      <a:pPr marL="0" marR="0" lvl="0" indent="0" algn="l" rtl="0">
                        <a:lnSpc>
                          <a:spcPct val="107000"/>
                        </a:lnSpc>
                        <a:spcBef>
                          <a:spcPts val="800"/>
                        </a:spcBef>
                        <a:spcAft>
                          <a:spcPts val="0"/>
                        </a:spcAft>
                        <a:buClr>
                          <a:srgbClr val="000000"/>
                        </a:buClr>
                        <a:buSzPts val="10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00150">
                <a:tc>
                  <a:txBody>
                    <a:bodyPr/>
                    <a:lstStyle/>
                    <a:p>
                      <a:pPr marL="0" marR="0" lvl="0" indent="0" algn="l"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800"/>
                        </a:spcBef>
                        <a:spcAft>
                          <a:spcPts val="0"/>
                        </a:spcAft>
                        <a:buClr>
                          <a:srgbClr val="000000"/>
                        </a:buClr>
                        <a:buSzPts val="1000"/>
                        <a:buFont typeface="Arial"/>
                        <a:buNone/>
                      </a:pPr>
                      <a:r>
                        <a:rPr lang="en-US" sz="1200" b="1">
                          <a:solidFill>
                            <a:srgbClr val="1F3864"/>
                          </a:solidFill>
                          <a:latin typeface="Arial"/>
                          <a:ea typeface="Arial"/>
                          <a:cs typeface="Arial"/>
                          <a:sym typeface="Arial"/>
                        </a:rPr>
                        <a:t>Implementing Agencies Department of Budget and Management (DBM) </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24525">
                <a:tc gridSpan="2">
                  <a:txBody>
                    <a:bodyPr/>
                    <a:lstStyle/>
                    <a:p>
                      <a:pPr marL="0" marR="0" lvl="0" indent="0" algn="ctr" rtl="0">
                        <a:lnSpc>
                          <a:spcPct val="150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CHECKLIST OF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WHERE TO SECURE</a:t>
                      </a:r>
                      <a:endParaRPr sz="12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00150">
                <a:tc gridSpan="2">
                  <a:txBody>
                    <a:bodyPr/>
                    <a:lstStyle/>
                    <a:p>
                      <a:pPr marL="0" marR="0" lvl="0" indent="0" algn="l" rtl="0">
                        <a:lnSpc>
                          <a:spcPct val="107000"/>
                        </a:lnSpc>
                        <a:spcBef>
                          <a:spcPts val="0"/>
                        </a:spcBef>
                        <a:spcAft>
                          <a:spcPts val="0"/>
                        </a:spcAft>
                        <a:buClr>
                          <a:srgbClr val="000000"/>
                        </a:buClr>
                        <a:buSzPts val="1000"/>
                        <a:buFont typeface="Arial"/>
                        <a:buNone/>
                      </a:pPr>
                      <a:r>
                        <a:rPr lang="en-US" sz="1200" b="1">
                          <a:solidFill>
                            <a:srgbClr val="1F3864"/>
                          </a:solidFill>
                          <a:latin typeface="Arial"/>
                          <a:ea typeface="Arial"/>
                          <a:cs typeface="Arial"/>
                          <a:sym typeface="Arial"/>
                        </a:rPr>
                        <a:t>Withdrawal Application Form </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800"/>
                        </a:spcBef>
                        <a:spcAft>
                          <a:spcPts val="0"/>
                        </a:spcAft>
                        <a:buClr>
                          <a:schemeClr val="dk1"/>
                        </a:buClr>
                        <a:buSzPts val="100"/>
                        <a:buFont typeface="Calibri"/>
                        <a:buNone/>
                      </a:pPr>
                      <a:r>
                        <a:rPr lang="en-US" sz="1200" b="1">
                          <a:solidFill>
                            <a:srgbClr val="1F3864"/>
                          </a:solidFill>
                          <a:latin typeface="Arial"/>
                          <a:ea typeface="Arial"/>
                          <a:cs typeface="Arial"/>
                          <a:sym typeface="Arial"/>
                        </a:rPr>
                        <a:t>Implementing Agencies (IAs) </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00150">
                <a:tc gridSpan="2">
                  <a:txBody>
                    <a:bodyPr/>
                    <a:lstStyle/>
                    <a:p>
                      <a:pPr marL="0" marR="0" lvl="0" indent="0" algn="l" rtl="0">
                        <a:lnSpc>
                          <a:spcPct val="107000"/>
                        </a:lnSpc>
                        <a:spcBef>
                          <a:spcPts val="0"/>
                        </a:spcBef>
                        <a:spcAft>
                          <a:spcPts val="0"/>
                        </a:spcAft>
                        <a:buNone/>
                      </a:pPr>
                      <a:r>
                        <a:rPr lang="en-US" sz="1200" b="1">
                          <a:solidFill>
                            <a:srgbClr val="1F3864"/>
                          </a:solidFill>
                          <a:latin typeface="Arial"/>
                          <a:ea typeface="Arial"/>
                          <a:cs typeface="Arial"/>
                          <a:sym typeface="Arial"/>
                        </a:rPr>
                        <a:t>Notice of Disbursements / Payment Advice</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None/>
                      </a:pPr>
                      <a:r>
                        <a:rPr lang="en-US" sz="1200" b="1">
                          <a:solidFill>
                            <a:srgbClr val="1F3864"/>
                          </a:solidFill>
                          <a:latin typeface="Arial"/>
                          <a:ea typeface="Arial"/>
                          <a:cs typeface="Arial"/>
                          <a:sym typeface="Arial"/>
                        </a:rPr>
                        <a:t>Creditor/Lending Institutions; or Department of Finance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24525">
                <a:tc>
                  <a:txBody>
                    <a:bodyPr/>
                    <a:lstStyle/>
                    <a:p>
                      <a:pPr marL="0" marR="0" lvl="0" indent="0" algn="ctr" rtl="0">
                        <a:lnSpc>
                          <a:spcPct val="150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7"/>
                  </a:ext>
                </a:extLst>
              </a:tr>
              <a:tr h="522975">
                <a:tc>
                  <a:txBody>
                    <a:bodyPr/>
                    <a:lstStyle/>
                    <a:p>
                      <a:pPr marL="0" marR="0" lvl="0" indent="0" algn="l" rtl="0">
                        <a:lnSpc>
                          <a:spcPct val="107000"/>
                        </a:lnSpc>
                        <a:spcBef>
                          <a:spcPts val="800"/>
                        </a:spcBef>
                        <a:spcAft>
                          <a:spcPts val="0"/>
                        </a:spcAft>
                        <a:buClr>
                          <a:srgbClr val="000000"/>
                        </a:buClr>
                        <a:buSzPts val="1000"/>
                        <a:buFont typeface="Arial"/>
                        <a:buNone/>
                      </a:pPr>
                      <a:r>
                        <a:rPr lang="en-US" sz="1200" b="1">
                          <a:solidFill>
                            <a:srgbClr val="1F3864"/>
                          </a:solidFill>
                          <a:latin typeface="Arial"/>
                          <a:ea typeface="Arial"/>
                          <a:cs typeface="Arial"/>
                          <a:sym typeface="Arial"/>
                        </a:rPr>
                        <a:t>1.1 IA sends the Notice of Disbursements through e-mail upon request of the NGDAD for shared project loans.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7620" marR="0" lvl="0" indent="0" algn="l" rtl="0">
                        <a:lnSpc>
                          <a:spcPct val="107000"/>
                        </a:lnSpc>
                        <a:spcBef>
                          <a:spcPts val="0"/>
                        </a:spcBef>
                        <a:spcAft>
                          <a:spcPts val="0"/>
                        </a:spcAft>
                        <a:buClr>
                          <a:srgbClr val="000000"/>
                        </a:buClr>
                        <a:buSzPts val="1000"/>
                        <a:buFont typeface="Arial"/>
                        <a:buNone/>
                      </a:pPr>
                      <a:r>
                        <a:rPr lang="en-US" sz="1200" b="1">
                          <a:solidFill>
                            <a:srgbClr val="1F3864"/>
                          </a:solidFill>
                          <a:latin typeface="Arial"/>
                          <a:ea typeface="Arial"/>
                          <a:cs typeface="Arial"/>
                          <a:sym typeface="Arial"/>
                        </a:rPr>
                        <a:t>1.1 Acknowledge receipt of the Notice of Disbursement (NOD)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200" b="1">
                          <a:solidFill>
                            <a:srgbClr val="1F3864"/>
                          </a:solidFill>
                          <a:latin typeface="Arial"/>
                          <a:ea typeface="Arial"/>
                          <a:cs typeface="Arial"/>
                          <a:sym typeface="Arial"/>
                        </a:rPr>
                        <a:t>15</a:t>
                      </a:r>
                      <a:r>
                        <a:rPr lang="en-US" sz="1200" b="1" u="none" strike="noStrike" cap="none">
                          <a:solidFill>
                            <a:srgbClr val="1F3864"/>
                          </a:solidFill>
                          <a:latin typeface="Arial"/>
                          <a:ea typeface="Arial"/>
                          <a:cs typeface="Arial"/>
                          <a:sym typeface="Arial"/>
                        </a:rPr>
                        <a:t> Minutes</a:t>
                      </a:r>
                      <a:endParaRPr sz="12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000"/>
                        <a:buFont typeface="Arial"/>
                        <a:buNone/>
                      </a:pPr>
                      <a:r>
                        <a:rPr lang="en-US" sz="1200" b="1" i="1">
                          <a:solidFill>
                            <a:srgbClr val="1F3864"/>
                          </a:solidFill>
                          <a:latin typeface="Arial"/>
                          <a:ea typeface="Arial"/>
                          <a:cs typeface="Arial"/>
                          <a:sym typeface="Arial"/>
                        </a:rPr>
                        <a:t>Treasury Operations Officer III / Treasury Operations Officer IV</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000"/>
                        <a:buFont typeface="Arial"/>
                        <a:buNone/>
                      </a:pPr>
                      <a:r>
                        <a:rPr lang="en-US" sz="1200" b="1" i="1">
                          <a:solidFill>
                            <a:srgbClr val="1F3864"/>
                          </a:solidFill>
                          <a:latin typeface="Arial"/>
                          <a:ea typeface="Arial"/>
                          <a:cs typeface="Arial"/>
                          <a:sym typeface="Arial"/>
                        </a:rPr>
                        <a:t> </a:t>
                      </a:r>
                      <a:r>
                        <a:rPr lang="en-US" sz="1200" b="1">
                          <a:solidFill>
                            <a:srgbClr val="1F3864"/>
                          </a:solidFill>
                          <a:latin typeface="Arial"/>
                          <a:ea typeface="Arial"/>
                          <a:cs typeface="Arial"/>
                          <a:sym typeface="Arial"/>
                        </a:rPr>
                        <a:t>National Government Debt Accounting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907425">
                <a:tc>
                  <a:txBody>
                    <a:bodyPr/>
                    <a:lstStyle/>
                    <a:p>
                      <a:pPr marL="0" marR="0" lvl="0" indent="0" algn="ctr"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1430" marR="0" lvl="0" indent="-11430" algn="just" rtl="0">
                        <a:lnSpc>
                          <a:spcPct val="107000"/>
                        </a:lnSpc>
                        <a:spcBef>
                          <a:spcPts val="0"/>
                        </a:spcBef>
                        <a:spcAft>
                          <a:spcPts val="0"/>
                        </a:spcAft>
                        <a:buClr>
                          <a:srgbClr val="000000"/>
                        </a:buClr>
                        <a:buSzPts val="1000"/>
                        <a:buFont typeface="Arial"/>
                        <a:buNone/>
                      </a:pPr>
                      <a:r>
                        <a:rPr lang="en-US" sz="1200" b="1">
                          <a:solidFill>
                            <a:srgbClr val="1F3864"/>
                          </a:solidFill>
                          <a:latin typeface="Arial"/>
                          <a:ea typeface="Arial"/>
                          <a:cs typeface="Arial"/>
                          <a:sym typeface="Arial"/>
                        </a:rPr>
                        <a:t>2.1 Generate and print the NOD from the creditor’s portal, once available; or  </a:t>
                      </a:r>
                      <a:endParaRPr sz="1200" b="1">
                        <a:solidFill>
                          <a:srgbClr val="1F3864"/>
                        </a:solidFill>
                        <a:latin typeface="Arial"/>
                        <a:ea typeface="Arial"/>
                        <a:cs typeface="Arial"/>
                        <a:sym typeface="Arial"/>
                      </a:endParaRPr>
                    </a:p>
                    <a:p>
                      <a:pPr marL="11430" marR="0" lvl="0" indent="-11430" algn="just" rtl="0">
                        <a:lnSpc>
                          <a:spcPct val="107000"/>
                        </a:lnSpc>
                        <a:spcBef>
                          <a:spcPts val="0"/>
                        </a:spcBef>
                        <a:spcAft>
                          <a:spcPts val="0"/>
                        </a:spcAft>
                        <a:buClr>
                          <a:srgbClr val="000000"/>
                        </a:buClr>
                        <a:buSzPts val="1000"/>
                        <a:buFont typeface="Arial"/>
                        <a:buNone/>
                      </a:pPr>
                      <a:endParaRPr sz="1200" b="1">
                        <a:solidFill>
                          <a:srgbClr val="1F3864"/>
                        </a:solidFill>
                        <a:latin typeface="Arial"/>
                        <a:ea typeface="Arial"/>
                        <a:cs typeface="Arial"/>
                        <a:sym typeface="Arial"/>
                      </a:endParaRPr>
                    </a:p>
                    <a:p>
                      <a:pPr marL="11430" marR="0" lvl="0" indent="-11430" algn="just" rtl="0">
                        <a:lnSpc>
                          <a:spcPct val="107000"/>
                        </a:lnSpc>
                        <a:spcBef>
                          <a:spcPts val="0"/>
                        </a:spcBef>
                        <a:spcAft>
                          <a:spcPts val="0"/>
                        </a:spcAft>
                        <a:buClr>
                          <a:srgbClr val="000000"/>
                        </a:buClr>
                        <a:buSzPts val="1000"/>
                        <a:buFont typeface="Arial"/>
                        <a:buNone/>
                      </a:pPr>
                      <a:r>
                        <a:rPr lang="en-US" sz="1200" b="1">
                          <a:solidFill>
                            <a:srgbClr val="1F3864"/>
                          </a:solidFill>
                          <a:latin typeface="Arial"/>
                          <a:ea typeface="Arial"/>
                          <a:cs typeface="Arial"/>
                          <a:sym typeface="Arial"/>
                        </a:rPr>
                        <a:t>Receive the NOD or payment advice from DOF through forwarded e-mail by the BTr-Debt Monitoring and Analysis Division (DMAD).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000"/>
                        <a:buFont typeface="Arial"/>
                        <a:buNone/>
                      </a:pPr>
                      <a:r>
                        <a:rPr lang="en-US" sz="1200" b="1">
                          <a:solidFill>
                            <a:srgbClr val="1F3864"/>
                          </a:solidFill>
                          <a:latin typeface="Arial"/>
                          <a:ea typeface="Arial"/>
                          <a:cs typeface="Arial"/>
                          <a:sym typeface="Arial"/>
                        </a:rPr>
                        <a:t>45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000"/>
                        <a:buFont typeface="Arial"/>
                        <a:buNone/>
                      </a:pPr>
                      <a:r>
                        <a:rPr lang="en-US" sz="1200" b="1" i="1">
                          <a:solidFill>
                            <a:srgbClr val="1F3864"/>
                          </a:solidFill>
                          <a:latin typeface="Arial"/>
                          <a:ea typeface="Arial"/>
                          <a:cs typeface="Arial"/>
                          <a:sym typeface="Arial"/>
                        </a:rPr>
                        <a:t>Treasury Operations Officer III / Treasury Operations Officer IV</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000"/>
                        <a:buFont typeface="Arial"/>
                        <a:buNone/>
                      </a:pPr>
                      <a:r>
                        <a:rPr lang="en-US" sz="1200" b="1" i="1">
                          <a:solidFill>
                            <a:srgbClr val="1F3864"/>
                          </a:solidFill>
                          <a:latin typeface="Arial"/>
                          <a:ea typeface="Arial"/>
                          <a:cs typeface="Arial"/>
                          <a:sym typeface="Arial"/>
                        </a:rPr>
                        <a:t> </a:t>
                      </a:r>
                      <a:r>
                        <a:rPr lang="en-US" sz="1200" b="1">
                          <a:solidFill>
                            <a:srgbClr val="1F3864"/>
                          </a:solidFill>
                          <a:latin typeface="Arial"/>
                          <a:ea typeface="Arial"/>
                          <a:cs typeface="Arial"/>
                          <a:sym typeface="Arial"/>
                        </a:rPr>
                        <a:t>National Government Debt Accounting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42"/>
          <p:cNvSpPr txBox="1"/>
          <p:nvPr/>
        </p:nvSpPr>
        <p:spPr>
          <a:xfrm>
            <a:off x="0" y="0"/>
            <a:ext cx="12192000" cy="707886"/>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SzPts val="2000"/>
              <a:buFont typeface="Arial"/>
              <a:buNone/>
            </a:pPr>
            <a:r>
              <a:rPr lang="en-US" sz="2000" b="1">
                <a:solidFill>
                  <a:srgbClr val="FEE599"/>
                </a:solidFill>
              </a:rPr>
              <a:t>12.Issuance of Certificate of Direct Payment</a:t>
            </a:r>
            <a:endParaRPr sz="2000" b="1">
              <a:solidFill>
                <a:srgbClr val="FEE599"/>
              </a:solidFill>
            </a:endParaRPr>
          </a:p>
          <a:p>
            <a:pPr marL="457200" marR="0" lvl="1" indent="0" algn="l" rtl="0">
              <a:lnSpc>
                <a:spcPct val="100000"/>
              </a:lnSpc>
              <a:spcBef>
                <a:spcPts val="0"/>
              </a:spcBef>
              <a:spcAft>
                <a:spcPts val="0"/>
              </a:spcAft>
              <a:buClr>
                <a:srgbClr val="000000"/>
              </a:buClr>
              <a:buSzPts val="2000"/>
              <a:buFont typeface="Arial"/>
              <a:buNone/>
            </a:pPr>
            <a:endParaRPr sz="2000" b="1">
              <a:solidFill>
                <a:srgbClr val="FEE599"/>
              </a:solidFill>
            </a:endParaRPr>
          </a:p>
        </p:txBody>
      </p:sp>
      <p:pic>
        <p:nvPicPr>
          <p:cNvPr id="595" name="Google Shape;595;p42"/>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596" name="Google Shape;596;p42"/>
          <p:cNvGraphicFramePr/>
          <p:nvPr/>
        </p:nvGraphicFramePr>
        <p:xfrm>
          <a:off x="437250" y="943285"/>
          <a:ext cx="11166400" cy="5873589"/>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48650">
                <a:tc>
                  <a:txBody>
                    <a:bodyPr/>
                    <a:lstStyle/>
                    <a:p>
                      <a:pPr marL="0" marR="0" lvl="0" indent="0" algn="ctr" rtl="0">
                        <a:lnSpc>
                          <a:spcPct val="150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CLIENT STEPS</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AGENCY ACTIONS</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FEES TO BE PAID</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PROCESSING TIME</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PERSON RESPONSIBLE</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793175">
                <a:tc>
                  <a:txBody>
                    <a:bodyPr/>
                    <a:lstStyle/>
                    <a:p>
                      <a:pPr marL="0" lvl="0" indent="0" algn="l" rtl="0">
                        <a:lnSpc>
                          <a:spcPct val="107000"/>
                        </a:lnSpc>
                        <a:spcBef>
                          <a:spcPts val="0"/>
                        </a:spcBef>
                        <a:spcAft>
                          <a:spcPts val="0"/>
                        </a:spcAft>
                        <a:buClr>
                          <a:schemeClr val="dk1"/>
                        </a:buClr>
                        <a:buSzPts val="1000"/>
                        <a:buFont typeface="Arial"/>
                        <a:buNone/>
                      </a:pPr>
                      <a:r>
                        <a:rPr lang="en-US" sz="1050" b="1">
                          <a:solidFill>
                            <a:srgbClr val="1F3864"/>
                          </a:solidFill>
                          <a:latin typeface="Arial"/>
                          <a:ea typeface="Arial"/>
                          <a:cs typeface="Arial"/>
                          <a:sym typeface="Arial"/>
                        </a:rPr>
                        <a:t>1. IA sends the Withdrawal Application (WA) number through email upon request of the NGDAD for verification of WA number, if applicable </a:t>
                      </a:r>
                      <a:endParaRPr sz="10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lnSpc>
                          <a:spcPct val="107000"/>
                        </a:lnSpc>
                        <a:spcBef>
                          <a:spcPts val="800"/>
                        </a:spcBef>
                        <a:spcAft>
                          <a:spcPts val="0"/>
                        </a:spcAft>
                        <a:buClr>
                          <a:schemeClr val="dk1"/>
                        </a:buClr>
                        <a:buSzPts val="1000"/>
                        <a:buFont typeface="Arial"/>
                        <a:buNone/>
                      </a:pPr>
                      <a:r>
                        <a:rPr lang="en-US" sz="1050" b="1">
                          <a:solidFill>
                            <a:srgbClr val="1F3864"/>
                          </a:solidFill>
                          <a:latin typeface="Arial"/>
                          <a:ea typeface="Arial"/>
                          <a:cs typeface="Arial"/>
                          <a:sym typeface="Arial"/>
                        </a:rPr>
                        <a:t>2.2 Validate the details in the NOD and WA Form.</a:t>
                      </a:r>
                      <a:endParaRPr sz="1050" b="1">
                        <a:solidFill>
                          <a:srgbClr val="1F3864"/>
                        </a:solidFill>
                        <a:latin typeface="Arial"/>
                        <a:ea typeface="Arial"/>
                        <a:cs typeface="Arial"/>
                        <a:sym typeface="Arial"/>
                      </a:endParaRPr>
                    </a:p>
                    <a:p>
                      <a:pPr marL="0" marR="0" lvl="0" indent="0" algn="l" rtl="0">
                        <a:lnSpc>
                          <a:spcPct val="107000"/>
                        </a:lnSpc>
                        <a:spcBef>
                          <a:spcPts val="800"/>
                        </a:spcBef>
                        <a:spcAft>
                          <a:spcPts val="0"/>
                        </a:spcAft>
                        <a:buNone/>
                      </a:pPr>
                      <a:endParaRPr sz="105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050" b="1">
                          <a:solidFill>
                            <a:srgbClr val="1F3864"/>
                          </a:solidFill>
                          <a:latin typeface="Arial"/>
                          <a:ea typeface="Arial"/>
                          <a:cs typeface="Arial"/>
                          <a:sym typeface="Arial"/>
                        </a:rPr>
                        <a:t>None</a:t>
                      </a:r>
                      <a:endParaRPr sz="10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050" b="1">
                          <a:solidFill>
                            <a:srgbClr val="1F3864"/>
                          </a:solidFill>
                          <a:latin typeface="Arial"/>
                          <a:ea typeface="Arial"/>
                          <a:cs typeface="Arial"/>
                          <a:sym typeface="Arial"/>
                        </a:rPr>
                        <a:t>2 Hours</a:t>
                      </a:r>
                      <a:endParaRPr sz="105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lnSpc>
                          <a:spcPct val="107000"/>
                        </a:lnSpc>
                        <a:spcBef>
                          <a:spcPts val="800"/>
                        </a:spcBef>
                        <a:spcAft>
                          <a:spcPts val="0"/>
                        </a:spcAft>
                        <a:buClr>
                          <a:schemeClr val="dk1"/>
                        </a:buClr>
                        <a:buSzPts val="1000"/>
                        <a:buFont typeface="Arial"/>
                        <a:buNone/>
                      </a:pPr>
                      <a:r>
                        <a:rPr lang="en-US" sz="1050" b="1">
                          <a:solidFill>
                            <a:srgbClr val="1F3864"/>
                          </a:solidFill>
                          <a:latin typeface="Arial"/>
                          <a:ea typeface="Arial"/>
                          <a:cs typeface="Arial"/>
                          <a:sym typeface="Arial"/>
                        </a:rPr>
                        <a:t>Treasury Operations Officer III / Treasury Operations Officer IV </a:t>
                      </a:r>
                      <a:endParaRPr sz="1050" b="1">
                        <a:solidFill>
                          <a:srgbClr val="1F3864"/>
                        </a:solidFill>
                        <a:latin typeface="Arial"/>
                        <a:ea typeface="Arial"/>
                        <a:cs typeface="Arial"/>
                        <a:sym typeface="Arial"/>
                      </a:endParaRPr>
                    </a:p>
                    <a:p>
                      <a:pPr marL="0" lvl="0" indent="0" algn="ctr" rtl="0">
                        <a:lnSpc>
                          <a:spcPct val="107000"/>
                        </a:lnSpc>
                        <a:spcBef>
                          <a:spcPts val="800"/>
                        </a:spcBef>
                        <a:spcAft>
                          <a:spcPts val="0"/>
                        </a:spcAft>
                        <a:buClr>
                          <a:schemeClr val="dk1"/>
                        </a:buClr>
                        <a:buSzPts val="1000"/>
                        <a:buFont typeface="Arial"/>
                        <a:buNone/>
                      </a:pPr>
                      <a:r>
                        <a:rPr lang="en-US" sz="1050" b="1">
                          <a:solidFill>
                            <a:srgbClr val="1F3864"/>
                          </a:solidFill>
                          <a:latin typeface="Arial"/>
                          <a:ea typeface="Arial"/>
                          <a:cs typeface="Arial"/>
                          <a:sym typeface="Arial"/>
                        </a:rPr>
                        <a:t>National Government Debt Accounting Division </a:t>
                      </a:r>
                      <a:endParaRPr sz="1050" b="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endParaRPr sz="105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205650">
                <a:tc>
                  <a:txBody>
                    <a:bodyPr/>
                    <a:lstStyle/>
                    <a:p>
                      <a:pPr marL="0" marR="0" lvl="0" indent="0" algn="ctr" rtl="0">
                        <a:lnSpc>
                          <a:spcPct val="107000"/>
                        </a:lnSpc>
                        <a:spcBef>
                          <a:spcPts val="0"/>
                        </a:spcBef>
                        <a:spcAft>
                          <a:spcPts val="0"/>
                        </a:spcAft>
                        <a:buClr>
                          <a:srgbClr val="000000"/>
                        </a:buClr>
                        <a:buSzPts val="1200"/>
                        <a:buFont typeface="Arial"/>
                        <a:buNone/>
                      </a:pPr>
                      <a:r>
                        <a:rPr lang="en-US" sz="1050" b="1" u="none" strike="noStrike" cap="none">
                          <a:solidFill>
                            <a:srgbClr val="1F3864"/>
                          </a:solidFill>
                          <a:latin typeface="Arial"/>
                          <a:ea typeface="Arial"/>
                          <a:cs typeface="Arial"/>
                          <a:sym typeface="Arial"/>
                        </a:rPr>
                        <a:t> </a:t>
                      </a:r>
                      <a:endParaRPr sz="10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800"/>
                        </a:spcBef>
                        <a:spcAft>
                          <a:spcPts val="0"/>
                        </a:spcAft>
                        <a:buClr>
                          <a:srgbClr val="000000"/>
                        </a:buClr>
                        <a:buSzPts val="1200"/>
                        <a:buFont typeface="Arial"/>
                        <a:buNone/>
                      </a:pPr>
                      <a:r>
                        <a:rPr lang="en-US" sz="1050" b="1">
                          <a:solidFill>
                            <a:srgbClr val="1F3864"/>
                          </a:solidFill>
                          <a:latin typeface="Arial"/>
                          <a:ea typeface="Arial"/>
                          <a:cs typeface="Arial"/>
                          <a:sym typeface="Arial"/>
                        </a:rPr>
                        <a:t>2.3 Prepare the certification of direct payment with attached pertinent documents and log the details in the monitoring sheet; affix initial and forward it to the Section Chief. </a:t>
                      </a:r>
                      <a:endParaRPr sz="10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050" b="1" u="none" strike="noStrike" cap="none">
                          <a:solidFill>
                            <a:srgbClr val="1F3864"/>
                          </a:solidFill>
                          <a:latin typeface="Arial"/>
                          <a:ea typeface="Arial"/>
                          <a:cs typeface="Arial"/>
                          <a:sym typeface="Arial"/>
                        </a:rPr>
                        <a:t>None</a:t>
                      </a:r>
                      <a:endParaRPr sz="10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050" b="1">
                          <a:solidFill>
                            <a:srgbClr val="1F3864"/>
                          </a:solidFill>
                          <a:latin typeface="Arial"/>
                          <a:ea typeface="Arial"/>
                          <a:cs typeface="Arial"/>
                          <a:sym typeface="Arial"/>
                        </a:rPr>
                        <a:t>4 Hours</a:t>
                      </a:r>
                      <a:endParaRPr sz="10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050" b="1">
                          <a:solidFill>
                            <a:srgbClr val="1F3864"/>
                          </a:solidFill>
                          <a:latin typeface="Arial"/>
                          <a:ea typeface="Arial"/>
                          <a:cs typeface="Arial"/>
                          <a:sym typeface="Arial"/>
                        </a:rPr>
                        <a:t>Treasury Operations Officer III / Treasury Operations Officer IV</a:t>
                      </a:r>
                      <a:endParaRPr sz="105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050" b="1">
                          <a:solidFill>
                            <a:srgbClr val="1F3864"/>
                          </a:solidFill>
                          <a:latin typeface="Arial"/>
                          <a:ea typeface="Arial"/>
                          <a:cs typeface="Arial"/>
                          <a:sym typeface="Arial"/>
                        </a:rPr>
                        <a:t>National Government Debt Accounting Division</a:t>
                      </a:r>
                      <a:endParaRPr sz="10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230375">
                <a:tc>
                  <a:txBody>
                    <a:bodyPr/>
                    <a:lstStyle/>
                    <a:p>
                      <a:pPr marL="0" marR="0" lvl="0" indent="0" algn="ctr" rtl="0">
                        <a:lnSpc>
                          <a:spcPct val="107000"/>
                        </a:lnSpc>
                        <a:spcBef>
                          <a:spcPts val="0"/>
                        </a:spcBef>
                        <a:spcAft>
                          <a:spcPts val="0"/>
                        </a:spcAft>
                        <a:buClr>
                          <a:srgbClr val="000000"/>
                        </a:buClr>
                        <a:buSzPts val="1200"/>
                        <a:buFont typeface="Arial"/>
                        <a:buNone/>
                      </a:pPr>
                      <a:r>
                        <a:rPr lang="en-US" sz="1050" b="1" u="none" strike="noStrike" cap="none">
                          <a:solidFill>
                            <a:srgbClr val="1F3864"/>
                          </a:solidFill>
                          <a:latin typeface="Arial"/>
                          <a:ea typeface="Arial"/>
                          <a:cs typeface="Arial"/>
                          <a:sym typeface="Arial"/>
                        </a:rPr>
                        <a:t> </a:t>
                      </a:r>
                      <a:endParaRPr sz="10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050" b="1">
                          <a:solidFill>
                            <a:srgbClr val="1F3864"/>
                          </a:solidFill>
                          <a:latin typeface="Arial"/>
                          <a:ea typeface="Arial"/>
                          <a:cs typeface="Arial"/>
                          <a:sym typeface="Arial"/>
                        </a:rPr>
                        <a:t>2.4 Review and validate the certification and supporting documents; affix initial; update the monitoring sheet; and forward the same to the Division Chief. </a:t>
                      </a:r>
                      <a:endParaRPr sz="10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050" b="1" u="none" strike="noStrike" cap="none">
                          <a:solidFill>
                            <a:srgbClr val="1F3864"/>
                          </a:solidFill>
                          <a:latin typeface="Arial"/>
                          <a:ea typeface="Arial"/>
                          <a:cs typeface="Arial"/>
                          <a:sym typeface="Arial"/>
                        </a:rPr>
                        <a:t>None</a:t>
                      </a:r>
                      <a:endParaRPr sz="10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050" b="1">
                          <a:solidFill>
                            <a:srgbClr val="1F3864"/>
                          </a:solidFill>
                          <a:latin typeface="Arial"/>
                          <a:ea typeface="Arial"/>
                          <a:cs typeface="Arial"/>
                          <a:sym typeface="Arial"/>
                        </a:rPr>
                        <a:t>4 Hours</a:t>
                      </a:r>
                      <a:endParaRPr sz="10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050" b="1">
                          <a:solidFill>
                            <a:srgbClr val="1F3864"/>
                          </a:solidFill>
                          <a:latin typeface="Arial"/>
                          <a:ea typeface="Arial"/>
                          <a:cs typeface="Arial"/>
                          <a:sym typeface="Arial"/>
                        </a:rPr>
                        <a:t>Treasury Operations Officer IV </a:t>
                      </a:r>
                      <a:endParaRPr sz="10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0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050" b="1">
                          <a:solidFill>
                            <a:srgbClr val="1F3864"/>
                          </a:solidFill>
                          <a:latin typeface="Arial"/>
                          <a:ea typeface="Arial"/>
                          <a:cs typeface="Arial"/>
                          <a:sym typeface="Arial"/>
                        </a:rPr>
                        <a:t>National Government Debt Accounting Division</a:t>
                      </a:r>
                      <a:endParaRPr sz="10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127450">
                <a:tc>
                  <a:txBody>
                    <a:bodyPr/>
                    <a:lstStyle/>
                    <a:p>
                      <a:pPr marL="0" marR="0" lvl="0" indent="0" algn="ctr" rtl="0">
                        <a:lnSpc>
                          <a:spcPct val="107000"/>
                        </a:lnSpc>
                        <a:spcBef>
                          <a:spcPts val="0"/>
                        </a:spcBef>
                        <a:spcAft>
                          <a:spcPts val="0"/>
                        </a:spcAft>
                        <a:buClr>
                          <a:srgbClr val="000000"/>
                        </a:buClr>
                        <a:buSzPts val="1200"/>
                        <a:buFont typeface="Arial"/>
                        <a:buNone/>
                      </a:pPr>
                      <a:r>
                        <a:rPr lang="en-US" sz="1050" b="1" u="none" strike="noStrike" cap="none">
                          <a:solidFill>
                            <a:srgbClr val="1F3864"/>
                          </a:solidFill>
                          <a:latin typeface="Arial"/>
                          <a:ea typeface="Arial"/>
                          <a:cs typeface="Arial"/>
                          <a:sym typeface="Arial"/>
                        </a:rPr>
                        <a:t> </a:t>
                      </a:r>
                      <a:endParaRPr sz="10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1430" algn="just" rtl="0">
                        <a:lnSpc>
                          <a:spcPct val="107000"/>
                        </a:lnSpc>
                        <a:spcBef>
                          <a:spcPts val="0"/>
                        </a:spcBef>
                        <a:spcAft>
                          <a:spcPts val="0"/>
                        </a:spcAft>
                        <a:buClr>
                          <a:srgbClr val="000000"/>
                        </a:buClr>
                        <a:buSzPts val="1200"/>
                        <a:buFont typeface="Arial"/>
                        <a:buNone/>
                      </a:pPr>
                      <a:r>
                        <a:rPr lang="en-US" sz="1050" b="1">
                          <a:solidFill>
                            <a:srgbClr val="1F3864"/>
                          </a:solidFill>
                          <a:latin typeface="Arial"/>
                          <a:ea typeface="Arial"/>
                          <a:cs typeface="Arial"/>
                          <a:sym typeface="Arial"/>
                        </a:rPr>
                        <a:t>2.5 Further review and validate the certification and supporting documents; affix initial; update the monitoring sheet; and forward it to the assigned personnel for barcode.</a:t>
                      </a:r>
                      <a:endParaRPr sz="10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050" b="1" u="none" strike="noStrike" cap="none">
                          <a:solidFill>
                            <a:srgbClr val="1F3864"/>
                          </a:solidFill>
                          <a:latin typeface="Arial"/>
                          <a:ea typeface="Arial"/>
                          <a:cs typeface="Arial"/>
                          <a:sym typeface="Arial"/>
                        </a:rPr>
                        <a:t>None</a:t>
                      </a:r>
                      <a:endParaRPr sz="10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050" b="1">
                          <a:solidFill>
                            <a:srgbClr val="1F3864"/>
                          </a:solidFill>
                          <a:latin typeface="Arial"/>
                          <a:ea typeface="Arial"/>
                          <a:cs typeface="Arial"/>
                          <a:sym typeface="Arial"/>
                        </a:rPr>
                        <a:t>1 Hour and 30 Minutes</a:t>
                      </a:r>
                      <a:endParaRPr sz="10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050" b="1">
                          <a:solidFill>
                            <a:srgbClr val="1F3864"/>
                          </a:solidFill>
                          <a:latin typeface="Arial"/>
                          <a:ea typeface="Arial"/>
                          <a:cs typeface="Arial"/>
                          <a:sym typeface="Arial"/>
                        </a:rPr>
                        <a:t>Chief Treasury Operations Officer I/II </a:t>
                      </a:r>
                      <a:endParaRPr sz="105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050" b="1">
                          <a:solidFill>
                            <a:srgbClr val="1F3864"/>
                          </a:solidFill>
                          <a:latin typeface="Arial"/>
                          <a:ea typeface="Arial"/>
                          <a:cs typeface="Arial"/>
                          <a:sym typeface="Arial"/>
                        </a:rPr>
                        <a:t>National Government Debt Accounting Division </a:t>
                      </a:r>
                      <a:endParaRPr sz="10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80900">
                <a:tc>
                  <a:txBody>
                    <a:bodyPr/>
                    <a:lstStyle/>
                    <a:p>
                      <a:pPr marL="0" marR="0" lvl="0" indent="0" algn="ctr" rtl="0">
                        <a:lnSpc>
                          <a:spcPct val="107000"/>
                        </a:lnSpc>
                        <a:spcBef>
                          <a:spcPts val="0"/>
                        </a:spcBef>
                        <a:spcAft>
                          <a:spcPts val="0"/>
                        </a:spcAft>
                        <a:buNone/>
                      </a:pPr>
                      <a:endParaRPr sz="10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050" b="1">
                          <a:solidFill>
                            <a:srgbClr val="1F3864"/>
                          </a:solidFill>
                          <a:latin typeface="Arial"/>
                          <a:ea typeface="Arial"/>
                          <a:cs typeface="Arial"/>
                          <a:sym typeface="Arial"/>
                        </a:rPr>
                        <a:t>2.6 Attach barcode and encode details in the Documentary Tracking System (DTS); update the monitoring sheets; and forward it to the Office of the Director</a:t>
                      </a:r>
                      <a:endParaRPr sz="105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050" b="1">
                          <a:solidFill>
                            <a:srgbClr val="1F3864"/>
                          </a:solidFill>
                          <a:latin typeface="Arial"/>
                          <a:ea typeface="Arial"/>
                          <a:cs typeface="Arial"/>
                          <a:sym typeface="Arial"/>
                        </a:rPr>
                        <a:t>None</a:t>
                      </a:r>
                      <a:endParaRPr sz="10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050" b="1">
                          <a:solidFill>
                            <a:srgbClr val="1F3864"/>
                          </a:solidFill>
                          <a:latin typeface="Arial"/>
                          <a:ea typeface="Arial"/>
                          <a:cs typeface="Arial"/>
                          <a:sym typeface="Arial"/>
                        </a:rPr>
                        <a:t>30 Minutes</a:t>
                      </a:r>
                      <a:endParaRPr sz="105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None/>
                      </a:pPr>
                      <a:r>
                        <a:rPr lang="en-US" sz="1050" b="1">
                          <a:solidFill>
                            <a:srgbClr val="1F3864"/>
                          </a:solidFill>
                          <a:latin typeface="Arial"/>
                          <a:ea typeface="Arial"/>
                          <a:cs typeface="Arial"/>
                          <a:sym typeface="Arial"/>
                        </a:rPr>
                        <a:t>Treasury Operations Officer II/ Treasury Operations Officer III/ Treasury Operations Officer IV/Treasury Operations Assistant </a:t>
                      </a:r>
                      <a:endParaRPr sz="1050" b="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r>
                        <a:rPr lang="en-US" sz="1050" b="1">
                          <a:solidFill>
                            <a:srgbClr val="1F3864"/>
                          </a:solidFill>
                          <a:latin typeface="Arial"/>
                          <a:ea typeface="Arial"/>
                          <a:cs typeface="Arial"/>
                          <a:sym typeface="Arial"/>
                        </a:rPr>
                        <a:t>National Government Debt Accounting Division</a:t>
                      </a:r>
                      <a:endParaRPr sz="105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597" name="Google Shape;597;p42"/>
          <p:cNvSpPr/>
          <p:nvPr/>
        </p:nvSpPr>
        <p:spPr>
          <a:xfrm>
            <a:off x="112801" y="707874"/>
            <a:ext cx="3657600" cy="338700"/>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100" b="1" i="0" u="none" strike="noStrike" cap="none">
                <a:solidFill>
                  <a:srgbClr val="8E0000"/>
                </a:solidFill>
                <a:latin typeface="Arial"/>
                <a:ea typeface="Arial"/>
                <a:cs typeface="Arial"/>
                <a:sym typeface="Arial"/>
              </a:rPr>
              <a:t>      (</a:t>
            </a:r>
            <a:r>
              <a:rPr lang="en-US" sz="1100" b="1" i="1" u="none" strike="noStrike" cap="none">
                <a:solidFill>
                  <a:srgbClr val="8E0000"/>
                </a:solidFill>
                <a:latin typeface="Arial"/>
                <a:ea typeface="Arial"/>
                <a:cs typeface="Arial"/>
                <a:sym typeface="Arial"/>
              </a:rPr>
              <a:t>Cont. of client steps </a:t>
            </a:r>
            <a:r>
              <a:rPr lang="en-US" sz="1100" b="1" i="0" u="none" strike="noStrike" cap="none">
                <a:solidFill>
                  <a:srgbClr val="8E0000"/>
                </a:solidFill>
                <a:latin typeface="Arial"/>
                <a:ea typeface="Arial"/>
                <a:cs typeface="Arial"/>
                <a:sym typeface="Arial"/>
              </a:rPr>
              <a:t>)</a:t>
            </a:r>
            <a:endParaRPr sz="11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34a8a56cdb1_0_114"/>
          <p:cNvSpPr txBox="1"/>
          <p:nvPr/>
        </p:nvSpPr>
        <p:spPr>
          <a:xfrm>
            <a:off x="0"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SzPts val="2000"/>
              <a:buFont typeface="Arial"/>
              <a:buNone/>
            </a:pPr>
            <a:r>
              <a:rPr lang="en-US" sz="2000" b="1">
                <a:solidFill>
                  <a:srgbClr val="FEE599"/>
                </a:solidFill>
              </a:rPr>
              <a:t>12.Issuance of Certificate of Direct Payment</a:t>
            </a:r>
            <a:endParaRPr sz="2000" b="1">
              <a:solidFill>
                <a:srgbClr val="FEE599"/>
              </a:solidFill>
            </a:endParaRPr>
          </a:p>
          <a:p>
            <a:pPr marL="457200" marR="0" lvl="1" indent="0" algn="l" rtl="0">
              <a:lnSpc>
                <a:spcPct val="100000"/>
              </a:lnSpc>
              <a:spcBef>
                <a:spcPts val="0"/>
              </a:spcBef>
              <a:spcAft>
                <a:spcPts val="0"/>
              </a:spcAft>
              <a:buClr>
                <a:srgbClr val="000000"/>
              </a:buClr>
              <a:buSzPts val="2000"/>
              <a:buFont typeface="Arial"/>
              <a:buNone/>
            </a:pPr>
            <a:endParaRPr sz="2000" b="1">
              <a:solidFill>
                <a:srgbClr val="FEE599"/>
              </a:solidFill>
            </a:endParaRPr>
          </a:p>
        </p:txBody>
      </p:sp>
      <p:pic>
        <p:nvPicPr>
          <p:cNvPr id="603" name="Google Shape;603;g34a8a56cdb1_0_114"/>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604" name="Google Shape;604;g34a8a56cdb1_0_114"/>
          <p:cNvGraphicFramePr/>
          <p:nvPr/>
        </p:nvGraphicFramePr>
        <p:xfrm>
          <a:off x="600500" y="1185785"/>
          <a:ext cx="11166400" cy="5337175"/>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4865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3127950">
                <a:tc>
                  <a:txBody>
                    <a:bodyPr/>
                    <a:lstStyle/>
                    <a:p>
                      <a:pPr marL="0" marR="0" lvl="0" indent="0" algn="ctr" rtl="0">
                        <a:lnSpc>
                          <a:spcPct val="107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 </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800"/>
                        </a:spcBef>
                        <a:spcAft>
                          <a:spcPts val="0"/>
                        </a:spcAft>
                        <a:buClr>
                          <a:srgbClr val="000000"/>
                        </a:buClr>
                        <a:buSzPts val="1200"/>
                        <a:buFont typeface="Arial"/>
                        <a:buNone/>
                      </a:pPr>
                      <a:r>
                        <a:rPr lang="en-US" sz="1150" b="1">
                          <a:solidFill>
                            <a:srgbClr val="1F3864"/>
                          </a:solidFill>
                          <a:latin typeface="Arial"/>
                          <a:ea typeface="Arial"/>
                          <a:cs typeface="Arial"/>
                          <a:sym typeface="Arial"/>
                        </a:rPr>
                        <a:t>2.7 Check the certification and </a:t>
                      </a:r>
                      <a:endParaRPr sz="115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150" b="1">
                          <a:solidFill>
                            <a:srgbClr val="1F3864"/>
                          </a:solidFill>
                          <a:latin typeface="Arial"/>
                          <a:ea typeface="Arial"/>
                          <a:cs typeface="Arial"/>
                          <a:sym typeface="Arial"/>
                        </a:rPr>
                        <a:t>(a) sign it: </a:t>
                      </a:r>
                      <a:endParaRPr sz="115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150" b="1">
                          <a:solidFill>
                            <a:srgbClr val="1F3864"/>
                          </a:solidFill>
                          <a:latin typeface="Arial"/>
                          <a:ea typeface="Arial"/>
                          <a:cs typeface="Arial"/>
                          <a:sym typeface="Arial"/>
                        </a:rPr>
                        <a:t>If the amount if P100 Million or less; </a:t>
                      </a:r>
                      <a:endParaRPr sz="115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150" b="1">
                          <a:solidFill>
                            <a:srgbClr val="1F3864"/>
                          </a:solidFill>
                          <a:latin typeface="Arial"/>
                          <a:ea typeface="Arial"/>
                          <a:cs typeface="Arial"/>
                          <a:sym typeface="Arial"/>
                        </a:rPr>
                        <a:t>(b) affix initial:</a:t>
                      </a:r>
                      <a:endParaRPr sz="115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150" b="1">
                          <a:solidFill>
                            <a:srgbClr val="1F3864"/>
                          </a:solidFill>
                          <a:latin typeface="Arial"/>
                          <a:ea typeface="Arial"/>
                          <a:cs typeface="Arial"/>
                          <a:sym typeface="Arial"/>
                        </a:rPr>
                        <a:t> If the amount is more than P100 Million; </a:t>
                      </a:r>
                      <a:endParaRPr sz="115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150" b="1">
                          <a:solidFill>
                            <a:srgbClr val="1F3864"/>
                          </a:solidFill>
                          <a:latin typeface="Arial"/>
                          <a:ea typeface="Arial"/>
                          <a:cs typeface="Arial"/>
                          <a:sym typeface="Arial"/>
                        </a:rPr>
                        <a:t>and forward it to the Office of the Deputy Treasurer of the Philippines for signature;</a:t>
                      </a:r>
                      <a:endParaRPr sz="115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150" b="1">
                          <a:solidFill>
                            <a:srgbClr val="1F3864"/>
                          </a:solidFill>
                          <a:latin typeface="Arial"/>
                          <a:ea typeface="Arial"/>
                          <a:cs typeface="Arial"/>
                          <a:sym typeface="Arial"/>
                        </a:rPr>
                        <a:t> Update the DTS and return or forward the certification to the proper Office. </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None</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50" b="1">
                          <a:solidFill>
                            <a:srgbClr val="1F3864"/>
                          </a:solidFill>
                          <a:latin typeface="Arial"/>
                          <a:ea typeface="Arial"/>
                          <a:cs typeface="Arial"/>
                          <a:sym typeface="Arial"/>
                        </a:rPr>
                        <a:t>3 Hours (including waiting time) </a:t>
                      </a: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150" b="1">
                          <a:solidFill>
                            <a:srgbClr val="1F3864"/>
                          </a:solidFill>
                          <a:latin typeface="Arial"/>
                          <a:ea typeface="Arial"/>
                          <a:cs typeface="Arial"/>
                          <a:sym typeface="Arial"/>
                        </a:rPr>
                        <a:t>15 Minutes</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150" b="1" i="1">
                          <a:solidFill>
                            <a:srgbClr val="1F3864"/>
                          </a:solidFill>
                          <a:latin typeface="Arial"/>
                          <a:ea typeface="Arial"/>
                          <a:cs typeface="Arial"/>
                          <a:sym typeface="Arial"/>
                        </a:rPr>
                        <a:t>Accounting Service Director/Officer-inCharge</a:t>
                      </a:r>
                      <a:r>
                        <a:rPr lang="en-US" sz="1150" b="1">
                          <a:solidFill>
                            <a:srgbClr val="1F3864"/>
                          </a:solidFill>
                          <a:latin typeface="Arial"/>
                          <a:ea typeface="Arial"/>
                          <a:cs typeface="Arial"/>
                          <a:sym typeface="Arial"/>
                        </a:rPr>
                        <a:t> </a:t>
                      </a:r>
                      <a:endParaRPr sz="115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150" b="1">
                          <a:solidFill>
                            <a:srgbClr val="1F3864"/>
                          </a:solidFill>
                          <a:latin typeface="Arial"/>
                          <a:ea typeface="Arial"/>
                          <a:cs typeface="Arial"/>
                          <a:sym typeface="Arial"/>
                        </a:rPr>
                        <a:t>Accounting Service </a:t>
                      </a:r>
                      <a:endParaRPr sz="115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150" b="1" i="1">
                          <a:solidFill>
                            <a:srgbClr val="1F3864"/>
                          </a:solidFill>
                          <a:latin typeface="Arial"/>
                          <a:ea typeface="Arial"/>
                          <a:cs typeface="Arial"/>
                          <a:sym typeface="Arial"/>
                        </a:rPr>
                        <a:t>Accounting Service’ Staff</a:t>
                      </a:r>
                      <a:endParaRPr sz="115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36650">
                <a:tc>
                  <a:txBody>
                    <a:bodyPr/>
                    <a:lstStyle/>
                    <a:p>
                      <a:pPr marL="0" marR="0" lvl="0" indent="0" algn="ctr" rtl="0">
                        <a:lnSpc>
                          <a:spcPct val="107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 </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150" b="1">
                          <a:solidFill>
                            <a:srgbClr val="1F3864"/>
                          </a:solidFill>
                          <a:latin typeface="Arial"/>
                          <a:ea typeface="Arial"/>
                          <a:cs typeface="Arial"/>
                          <a:sym typeface="Arial"/>
                        </a:rPr>
                        <a:t>2.8 Check the Certification and sign it </a:t>
                      </a:r>
                      <a:endParaRPr sz="115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r>
                        <a:rPr lang="en-US" sz="1150" b="1">
                          <a:solidFill>
                            <a:srgbClr val="1F3864"/>
                          </a:solidFill>
                          <a:latin typeface="Arial"/>
                          <a:ea typeface="Arial"/>
                          <a:cs typeface="Arial"/>
                          <a:sym typeface="Arial"/>
                        </a:rPr>
                        <a:t>Update the DTS and return the certification to NGDAD. </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None</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50" b="1">
                          <a:solidFill>
                            <a:srgbClr val="1F3864"/>
                          </a:solidFill>
                          <a:latin typeface="Arial"/>
                          <a:ea typeface="Arial"/>
                          <a:cs typeface="Arial"/>
                          <a:sym typeface="Arial"/>
                        </a:rPr>
                        <a:t>6 Hours (including waiting time)</a:t>
                      </a: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150" b="1">
                          <a:solidFill>
                            <a:srgbClr val="1F3864"/>
                          </a:solidFill>
                          <a:latin typeface="Arial"/>
                          <a:ea typeface="Arial"/>
                          <a:cs typeface="Arial"/>
                          <a:sym typeface="Arial"/>
                        </a:rPr>
                        <a:t> 15 minutes</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50" b="1" i="1">
                          <a:solidFill>
                            <a:srgbClr val="1F3864"/>
                          </a:solidFill>
                          <a:latin typeface="Arial"/>
                          <a:ea typeface="Arial"/>
                          <a:cs typeface="Arial"/>
                          <a:sym typeface="Arial"/>
                        </a:rPr>
                        <a:t>Deputy Treasurer of the Philippines </a:t>
                      </a:r>
                      <a:endParaRPr sz="115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15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150" b="1" i="1">
                          <a:solidFill>
                            <a:srgbClr val="1F3864"/>
                          </a:solidFill>
                          <a:latin typeface="Arial"/>
                          <a:ea typeface="Arial"/>
                          <a:cs typeface="Arial"/>
                          <a:sym typeface="Arial"/>
                        </a:rPr>
                        <a:t>Deputy Treasurer of the Philippines’ Staff </a:t>
                      </a:r>
                      <a:endParaRPr sz="115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80900">
                <a:tc>
                  <a:txBody>
                    <a:bodyPr/>
                    <a:lstStyle/>
                    <a:p>
                      <a:pPr marL="0" marR="0" lvl="0" indent="0" algn="ctr" rtl="0">
                        <a:lnSpc>
                          <a:spcPct val="107000"/>
                        </a:lnSpc>
                        <a:spcBef>
                          <a:spcPts val="0"/>
                        </a:spcBef>
                        <a:spcAft>
                          <a:spcPts val="0"/>
                        </a:spcAft>
                        <a:buClr>
                          <a:srgbClr val="000000"/>
                        </a:buClr>
                        <a:buSzPts val="1200"/>
                        <a:buFont typeface="Arial"/>
                        <a:buNone/>
                      </a:pPr>
                      <a:r>
                        <a:rPr lang="en-US" sz="1150" b="1">
                          <a:solidFill>
                            <a:srgbClr val="1F3864"/>
                          </a:solidFill>
                          <a:latin typeface="Arial"/>
                          <a:ea typeface="Arial"/>
                          <a:cs typeface="Arial"/>
                          <a:sym typeface="Arial"/>
                        </a:rPr>
                        <a:t>1. IA acknowledge s receipts of the scanned copy of the Certification </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1430" algn="just" rtl="0">
                        <a:lnSpc>
                          <a:spcPct val="107000"/>
                        </a:lnSpc>
                        <a:spcBef>
                          <a:spcPts val="0"/>
                        </a:spcBef>
                        <a:spcAft>
                          <a:spcPts val="0"/>
                        </a:spcAft>
                        <a:buClr>
                          <a:srgbClr val="000000"/>
                        </a:buClr>
                        <a:buSzPts val="1200"/>
                        <a:buFont typeface="Arial"/>
                        <a:buNone/>
                      </a:pPr>
                      <a:r>
                        <a:rPr lang="en-US" sz="1150" b="1">
                          <a:solidFill>
                            <a:srgbClr val="1F3864"/>
                          </a:solidFill>
                          <a:latin typeface="Arial"/>
                          <a:ea typeface="Arial"/>
                          <a:cs typeface="Arial"/>
                          <a:sym typeface="Arial"/>
                        </a:rPr>
                        <a:t>3.1 Receives the signed certification, scans it and send it through e-mail to the IA; updates the monitoring sheet.</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None</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150" b="1">
                          <a:solidFill>
                            <a:srgbClr val="1F3864"/>
                          </a:solidFill>
                          <a:latin typeface="Arial"/>
                          <a:ea typeface="Arial"/>
                          <a:cs typeface="Arial"/>
                          <a:sym typeface="Arial"/>
                        </a:rPr>
                        <a:t>        30 Minutes</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150" b="1" i="1">
                          <a:solidFill>
                            <a:srgbClr val="1F3864"/>
                          </a:solidFill>
                          <a:latin typeface="Arial"/>
                          <a:ea typeface="Arial"/>
                          <a:cs typeface="Arial"/>
                          <a:sym typeface="Arial"/>
                        </a:rPr>
                        <a:t>Treasury Operations Officer III/ Treasury Operations Officer IV </a:t>
                      </a:r>
                      <a:endParaRPr sz="115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150" b="1">
                          <a:solidFill>
                            <a:srgbClr val="1F3864"/>
                          </a:solidFill>
                          <a:latin typeface="Arial"/>
                          <a:ea typeface="Arial"/>
                          <a:cs typeface="Arial"/>
                          <a:sym typeface="Arial"/>
                        </a:rPr>
                        <a:t>National Government Debt Accounting Division</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605" name="Google Shape;605;g34a8a56cdb1_0_114"/>
          <p:cNvSpPr/>
          <p:nvPr/>
        </p:nvSpPr>
        <p:spPr>
          <a:xfrm>
            <a:off x="1" y="706399"/>
            <a:ext cx="3657600" cy="3387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32"/>
        <p:cNvGrpSpPr/>
        <p:nvPr/>
      </p:nvGrpSpPr>
      <p:grpSpPr>
        <a:xfrm>
          <a:off x="0" y="0"/>
          <a:ext cx="0" cy="0"/>
          <a:chOff x="0" y="0"/>
          <a:chExt cx="0" cy="0"/>
        </a:xfrm>
      </p:grpSpPr>
      <p:sp>
        <p:nvSpPr>
          <p:cNvPr id="233" name="Google Shape;233;p5"/>
          <p:cNvSpPr txBox="1"/>
          <p:nvPr/>
        </p:nvSpPr>
        <p:spPr>
          <a:xfrm>
            <a:off x="2546874" y="6136975"/>
            <a:ext cx="1978200" cy="278400"/>
          </a:xfrm>
          <a:prstGeom prst="rect">
            <a:avLst/>
          </a:prstGeom>
          <a:noFill/>
          <a:ln>
            <a:noFill/>
          </a:ln>
        </p:spPr>
        <p:txBody>
          <a:bodyPr spcFirstLastPara="1" wrap="square" lIns="0" tIns="11425" rIns="0" bIns="0" anchor="t" anchorCtr="0">
            <a:spAutoFit/>
          </a:bodyPr>
          <a:lstStyle/>
          <a:p>
            <a:pPr marL="0" marR="0" lvl="0" indent="0" algn="ctr" rtl="0">
              <a:lnSpc>
                <a:spcPct val="100000"/>
              </a:lnSpc>
              <a:spcBef>
                <a:spcPts val="0"/>
              </a:spcBef>
              <a:spcAft>
                <a:spcPts val="0"/>
              </a:spcAft>
              <a:buClr>
                <a:srgbClr val="000000"/>
              </a:buClr>
              <a:buSzPts val="1733"/>
              <a:buFont typeface="Arial"/>
              <a:buNone/>
            </a:pPr>
            <a:r>
              <a:rPr lang="en-US" sz="1733" b="0" i="0" u="none" strike="noStrike" cap="none">
                <a:solidFill>
                  <a:srgbClr val="FFFFFF"/>
                </a:solidFill>
                <a:latin typeface="Arial Black"/>
                <a:ea typeface="Arial Black"/>
                <a:cs typeface="Arial Black"/>
                <a:sym typeface="Arial Black"/>
              </a:rPr>
              <a:t>(4th Edition)</a:t>
            </a:r>
            <a:endParaRPr sz="1733" b="0" i="0" u="none" strike="noStrike" cap="none">
              <a:solidFill>
                <a:schemeClr val="dk1"/>
              </a:solidFill>
              <a:latin typeface="Arial Black"/>
              <a:ea typeface="Arial Black"/>
              <a:cs typeface="Arial Black"/>
              <a:sym typeface="Arial Black"/>
            </a:endParaRPr>
          </a:p>
        </p:txBody>
      </p:sp>
      <p:sp>
        <p:nvSpPr>
          <p:cNvPr id="234" name="Google Shape;234;p5"/>
          <p:cNvSpPr txBox="1"/>
          <p:nvPr/>
        </p:nvSpPr>
        <p:spPr>
          <a:xfrm>
            <a:off x="5958388" y="2655203"/>
            <a:ext cx="5981700" cy="1737300"/>
          </a:xfrm>
          <a:prstGeom prst="rect">
            <a:avLst/>
          </a:prstGeom>
          <a:noFill/>
          <a:ln>
            <a:noFill/>
          </a:ln>
        </p:spPr>
        <p:txBody>
          <a:bodyPr spcFirstLastPara="1" wrap="square" lIns="0" tIns="8450" rIns="0" bIns="0" anchor="t" anchorCtr="0">
            <a:spAutoFit/>
          </a:bodyPr>
          <a:lstStyle/>
          <a:p>
            <a:pPr marL="8467" marR="3387" lvl="0" indent="0" algn="ctr" rtl="0">
              <a:lnSpc>
                <a:spcPct val="114599"/>
              </a:lnSpc>
              <a:spcBef>
                <a:spcPts val="0"/>
              </a:spcBef>
              <a:spcAft>
                <a:spcPts val="0"/>
              </a:spcAft>
              <a:buClr>
                <a:srgbClr val="000000"/>
              </a:buClr>
              <a:buSzPts val="1600"/>
              <a:buFont typeface="Arial"/>
              <a:buNone/>
            </a:pPr>
            <a:r>
              <a:rPr lang="en-US" sz="1600" b="0" i="0" u="none" strike="noStrike" cap="none">
                <a:solidFill>
                  <a:srgbClr val="003378"/>
                </a:solidFill>
                <a:latin typeface="Georgia"/>
                <a:ea typeface="Georgia"/>
                <a:cs typeface="Georgia"/>
                <a:sym typeface="Georgia"/>
              </a:rPr>
              <a:t>Ayuntamiento Building, Cabildo Street Corner A. Soriano Avenue, Intramuros, Manila</a:t>
            </a:r>
            <a:endParaRPr sz="1600" b="0" i="0" u="none" strike="noStrike" cap="none">
              <a:solidFill>
                <a:schemeClr val="dk1"/>
              </a:solidFill>
              <a:latin typeface="Georgia"/>
              <a:ea typeface="Georgia"/>
              <a:cs typeface="Georgia"/>
              <a:sym typeface="Georgia"/>
            </a:endParaRPr>
          </a:p>
          <a:p>
            <a:pPr marL="0" marR="0" lvl="0" indent="0" algn="l" rtl="0">
              <a:lnSpc>
                <a:spcPct val="100000"/>
              </a:lnSpc>
              <a:spcBef>
                <a:spcPts val="17"/>
              </a:spcBef>
              <a:spcAft>
                <a:spcPts val="0"/>
              </a:spcAft>
              <a:buClr>
                <a:srgbClr val="000000"/>
              </a:buClr>
              <a:buSzPts val="2167"/>
              <a:buFont typeface="Arial"/>
              <a:buNone/>
            </a:pPr>
            <a:endParaRPr sz="2167" b="0" i="0" u="none" strike="noStrike" cap="none">
              <a:solidFill>
                <a:schemeClr val="dk1"/>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3378"/>
                </a:solidFill>
                <a:latin typeface="Georgia"/>
                <a:ea typeface="Georgia"/>
                <a:cs typeface="Georgia"/>
                <a:sym typeface="Georgia"/>
              </a:rPr>
              <a:t>Trunkline: (8663-2287)</a:t>
            </a:r>
            <a:endParaRPr sz="1600" b="0" i="0" u="none" strike="noStrike" cap="none">
              <a:solidFill>
                <a:schemeClr val="dk1"/>
              </a:solidFill>
              <a:latin typeface="Georgia"/>
              <a:ea typeface="Georgia"/>
              <a:cs typeface="Georgia"/>
              <a:sym typeface="Georgia"/>
            </a:endParaRPr>
          </a:p>
          <a:p>
            <a:pPr marL="0" marR="0" lvl="0" indent="0" algn="l" rtl="0">
              <a:lnSpc>
                <a:spcPct val="100000"/>
              </a:lnSpc>
              <a:spcBef>
                <a:spcPts val="17"/>
              </a:spcBef>
              <a:spcAft>
                <a:spcPts val="0"/>
              </a:spcAft>
              <a:buClr>
                <a:srgbClr val="000000"/>
              </a:buClr>
              <a:buSzPts val="2167"/>
              <a:buFont typeface="Arial"/>
              <a:buNone/>
            </a:pPr>
            <a:endParaRPr sz="2167" b="0" i="0" u="none" strike="noStrike" cap="none">
              <a:solidFill>
                <a:schemeClr val="dk1"/>
              </a:solidFill>
              <a:latin typeface="Georgia"/>
              <a:ea typeface="Georgia"/>
              <a:cs typeface="Georgia"/>
              <a:sym typeface="Georgia"/>
            </a:endParaRPr>
          </a:p>
          <a:p>
            <a:pPr marL="0" marR="0" lvl="0" indent="0" algn="ctr" rtl="0">
              <a:lnSpc>
                <a:spcPct val="100000"/>
              </a:lnSpc>
              <a:spcBef>
                <a:spcPts val="3"/>
              </a:spcBef>
              <a:spcAft>
                <a:spcPts val="0"/>
              </a:spcAft>
              <a:buClr>
                <a:srgbClr val="000000"/>
              </a:buClr>
              <a:buSzPts val="1600"/>
              <a:buFont typeface="Arial"/>
              <a:buNone/>
            </a:pPr>
            <a:r>
              <a:rPr lang="en-US" sz="1600" b="0" i="0" u="none" strike="noStrike" cap="none">
                <a:solidFill>
                  <a:srgbClr val="003378"/>
                </a:solidFill>
                <a:latin typeface="Georgia"/>
                <a:ea typeface="Georgia"/>
                <a:cs typeface="Georgia"/>
                <a:sym typeface="Georgia"/>
              </a:rPr>
              <a:t>Email Address: </a:t>
            </a:r>
            <a:r>
              <a:rPr lang="en-US" sz="1600" b="0" i="0" u="sng" strike="noStrike" cap="none">
                <a:solidFill>
                  <a:srgbClr val="003378"/>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feedback@treasury.gov.ph</a:t>
            </a:r>
            <a:endParaRPr sz="1600" b="0" i="0" u="none" strike="noStrike" cap="none">
              <a:solidFill>
                <a:schemeClr val="dk1"/>
              </a:solidFill>
              <a:latin typeface="Georgia"/>
              <a:ea typeface="Georgia"/>
              <a:cs typeface="Georgia"/>
              <a:sym typeface="Georgia"/>
            </a:endParaRPr>
          </a:p>
        </p:txBody>
      </p:sp>
      <p:pic>
        <p:nvPicPr>
          <p:cNvPr id="235" name="Google Shape;235;p5" descr="A flag on a building&#10;&#10;AI-generated content may be incorrect."/>
          <p:cNvPicPr preferRelativeResize="0"/>
          <p:nvPr/>
        </p:nvPicPr>
        <p:blipFill rotWithShape="1">
          <a:blip r:embed="rId4">
            <a:alphaModFix/>
          </a:blip>
          <a:srcRect/>
          <a:stretch/>
        </p:blipFill>
        <p:spPr>
          <a:xfrm>
            <a:off x="1047369" y="343759"/>
            <a:ext cx="4292633" cy="6071616"/>
          </a:xfrm>
          <a:prstGeom prst="rect">
            <a:avLst/>
          </a:prstGeom>
          <a:noFill/>
          <a:ln w="9525" cap="flat" cmpd="sng">
            <a:solidFill>
              <a:schemeClr val="dk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g34a8a56cdb1_0_130"/>
          <p:cNvSpPr txBox="1"/>
          <p:nvPr/>
        </p:nvSpPr>
        <p:spPr>
          <a:xfrm>
            <a:off x="0"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SzPts val="2000"/>
              <a:buFont typeface="Arial"/>
              <a:buNone/>
            </a:pPr>
            <a:r>
              <a:rPr lang="en-US" sz="2000" b="1">
                <a:solidFill>
                  <a:srgbClr val="FEE599"/>
                </a:solidFill>
              </a:rPr>
              <a:t>12.Issuance of Certificate of Direct Payment</a:t>
            </a:r>
            <a:endParaRPr sz="2000" b="1">
              <a:solidFill>
                <a:srgbClr val="FEE599"/>
              </a:solidFill>
            </a:endParaRPr>
          </a:p>
          <a:p>
            <a:pPr marL="457200" marR="0" lvl="1" indent="0" algn="l" rtl="0">
              <a:lnSpc>
                <a:spcPct val="100000"/>
              </a:lnSpc>
              <a:spcBef>
                <a:spcPts val="0"/>
              </a:spcBef>
              <a:spcAft>
                <a:spcPts val="0"/>
              </a:spcAft>
              <a:buClr>
                <a:srgbClr val="000000"/>
              </a:buClr>
              <a:buSzPts val="2000"/>
              <a:buFont typeface="Arial"/>
              <a:buNone/>
            </a:pPr>
            <a:endParaRPr sz="2000" b="1">
              <a:solidFill>
                <a:srgbClr val="FEE599"/>
              </a:solidFill>
            </a:endParaRPr>
          </a:p>
        </p:txBody>
      </p:sp>
      <p:pic>
        <p:nvPicPr>
          <p:cNvPr id="611" name="Google Shape;611;g34a8a56cdb1_0_130"/>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612" name="Google Shape;612;g34a8a56cdb1_0_130"/>
          <p:cNvGraphicFramePr/>
          <p:nvPr/>
        </p:nvGraphicFramePr>
        <p:xfrm>
          <a:off x="600500" y="1185785"/>
          <a:ext cx="11166400" cy="1825075"/>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4865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154150">
                <a:tc>
                  <a:txBody>
                    <a:bodyPr/>
                    <a:lstStyle/>
                    <a:p>
                      <a:pPr marL="0" marR="0" lvl="0" indent="0" algn="ctr" rtl="0">
                        <a:lnSpc>
                          <a:spcPct val="107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 </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800"/>
                        </a:spcBef>
                        <a:spcAft>
                          <a:spcPts val="0"/>
                        </a:spcAft>
                        <a:buClr>
                          <a:srgbClr val="000000"/>
                        </a:buClr>
                        <a:buSzPts val="1200"/>
                        <a:buFont typeface="Arial"/>
                        <a:buNone/>
                      </a:pPr>
                      <a:r>
                        <a:rPr lang="en-US" sz="1150" b="1">
                          <a:solidFill>
                            <a:srgbClr val="1F3864"/>
                          </a:solidFill>
                          <a:latin typeface="Arial"/>
                          <a:ea typeface="Arial"/>
                          <a:cs typeface="Arial"/>
                          <a:sym typeface="Arial"/>
                        </a:rPr>
                        <a:t>3.2 Updates the DTS and forwards the hard copy of the certification to the BTr-CRMD for transmittal to the DBM and IA.</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None</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50" b="1">
                          <a:solidFill>
                            <a:srgbClr val="1F3864"/>
                          </a:solidFill>
                          <a:latin typeface="Arial"/>
                          <a:ea typeface="Arial"/>
                          <a:cs typeface="Arial"/>
                          <a:sym typeface="Arial"/>
                        </a:rPr>
                        <a:t>1 Hour</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150" b="1" i="1">
                          <a:solidFill>
                            <a:srgbClr val="1F3864"/>
                          </a:solidFill>
                          <a:latin typeface="Arial"/>
                          <a:ea typeface="Arial"/>
                          <a:cs typeface="Arial"/>
                          <a:sym typeface="Arial"/>
                        </a:rPr>
                        <a:t>Treasury Operations Officer II/Treasury Operations Assistant </a:t>
                      </a:r>
                      <a:endParaRPr sz="115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150" b="1">
                          <a:solidFill>
                            <a:srgbClr val="1F3864"/>
                          </a:solidFill>
                          <a:latin typeface="Arial"/>
                          <a:ea typeface="Arial"/>
                          <a:cs typeface="Arial"/>
                          <a:sym typeface="Arial"/>
                        </a:rPr>
                        <a:t>National Government Debt Accounting Division</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275">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TOTAL: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3 days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13" name="Google Shape;613;g34a8a56cdb1_0_130"/>
          <p:cNvSpPr/>
          <p:nvPr/>
        </p:nvSpPr>
        <p:spPr>
          <a:xfrm>
            <a:off x="1" y="706399"/>
            <a:ext cx="3657600" cy="3387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43"/>
          <p:cNvSpPr txBox="1"/>
          <p:nvPr/>
        </p:nvSpPr>
        <p:spPr>
          <a:xfrm>
            <a:off x="491319" y="633357"/>
            <a:ext cx="11163868"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a:solidFill>
                  <a:srgbClr val="1F3864"/>
                </a:solidFill>
              </a:rPr>
              <a:t>The System Administration Division (SAD) configures National Registry of Scripless Securities (NRoSS) tokens based on approved information to be endorsed to participants. </a:t>
            </a:r>
            <a:endParaRPr sz="1500" b="0" i="0" u="none" strike="noStrike" cap="none">
              <a:solidFill>
                <a:srgbClr val="1F3864"/>
              </a:solidFill>
              <a:latin typeface="Arial"/>
              <a:ea typeface="Arial"/>
              <a:cs typeface="Arial"/>
              <a:sym typeface="Arial"/>
            </a:endParaRPr>
          </a:p>
        </p:txBody>
      </p:sp>
      <p:sp>
        <p:nvSpPr>
          <p:cNvPr id="619" name="Google Shape;619;p43"/>
          <p:cNvSpPr txBox="1"/>
          <p:nvPr/>
        </p:nvSpPr>
        <p:spPr>
          <a:xfrm>
            <a:off x="0" y="0"/>
            <a:ext cx="12192000" cy="4002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914400" marR="0" lvl="1" indent="-450850" algn="l" rtl="0">
              <a:lnSpc>
                <a:spcPct val="100000"/>
              </a:lnSpc>
              <a:spcBef>
                <a:spcPts val="0"/>
              </a:spcBef>
              <a:spcAft>
                <a:spcPts val="0"/>
              </a:spcAft>
              <a:buClr>
                <a:schemeClr val="dk1"/>
              </a:buClr>
              <a:buSzPts val="100"/>
              <a:buFont typeface="Calibri"/>
              <a:buNone/>
            </a:pPr>
            <a:r>
              <a:rPr lang="en-US" sz="2000" b="1">
                <a:solidFill>
                  <a:srgbClr val="FEE599"/>
                </a:solidFill>
              </a:rPr>
              <a:t>13.Configuration of NRoSS Tokens and Issuance to System Users</a:t>
            </a:r>
            <a:endParaRPr sz="100" b="0" i="0" u="none" strike="noStrike" cap="none">
              <a:solidFill>
                <a:srgbClr val="FEE599"/>
              </a:solidFill>
              <a:latin typeface="Arial"/>
              <a:ea typeface="Arial"/>
              <a:cs typeface="Arial"/>
              <a:sym typeface="Arial"/>
            </a:endParaRPr>
          </a:p>
        </p:txBody>
      </p:sp>
      <p:pic>
        <p:nvPicPr>
          <p:cNvPr id="620" name="Google Shape;620;p43"/>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621" name="Google Shape;621;p43"/>
          <p:cNvGraphicFramePr/>
          <p:nvPr/>
        </p:nvGraphicFramePr>
        <p:xfrm>
          <a:off x="600500" y="1335913"/>
          <a:ext cx="3000000" cy="300000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3040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Management Information System Service – System Administration Division </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44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Simple</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664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G2B – Government to Business </a:t>
                      </a:r>
                      <a:endParaRPr sz="1200" b="1">
                        <a:solidFill>
                          <a:srgbClr val="1F3864"/>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G2G – Government to Government</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040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NRoSS Direct Participants</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3400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OF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WHERE TO SECURE</a:t>
                      </a:r>
                      <a:endParaRPr sz="14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514600">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 Duly Accomplished Original Copy of Production User Enrolment Form (PUEF)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Scripless Securities Registry Division (SSRD)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340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6"/>
                  </a:ext>
                </a:extLst>
              </a:tr>
              <a:tr h="1701075">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 SSRD to submit to SAD the PUEF received from NRoSS direct participants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7000"/>
                        </a:lnSpc>
                        <a:spcBef>
                          <a:spcPts val="0"/>
                        </a:spcBef>
                        <a:spcAft>
                          <a:spcPts val="0"/>
                        </a:spcAft>
                        <a:buClr>
                          <a:srgbClr val="1F3864"/>
                        </a:buClr>
                        <a:buSzPts val="1200"/>
                        <a:buFont typeface="Calibri"/>
                        <a:buNone/>
                      </a:pPr>
                      <a:r>
                        <a:rPr lang="en-US" sz="1200" b="1">
                          <a:solidFill>
                            <a:srgbClr val="1F3864"/>
                          </a:solidFill>
                          <a:latin typeface="Arial"/>
                          <a:ea typeface="Arial"/>
                          <a:cs typeface="Arial"/>
                          <a:sym typeface="Arial"/>
                        </a:rPr>
                        <a:t>1.1 SAD will configure the eToken based on the information given by SSRD and package it together with the printed passwords contained in the brown envelope to preserve its confidentiality.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1 Hour</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i="1">
                          <a:solidFill>
                            <a:srgbClr val="1F3864"/>
                          </a:solidFill>
                          <a:latin typeface="Arial"/>
                          <a:ea typeface="Arial"/>
                          <a:cs typeface="Arial"/>
                          <a:sym typeface="Arial"/>
                        </a:rPr>
                        <a:t>Technical Assistant</a:t>
                      </a:r>
                      <a:r>
                        <a:rPr lang="en-US" sz="1200" b="1">
                          <a:solidFill>
                            <a:srgbClr val="1F3864"/>
                          </a:solidFill>
                          <a:latin typeface="Arial"/>
                          <a:ea typeface="Arial"/>
                          <a:cs typeface="Arial"/>
                          <a:sym typeface="Arial"/>
                        </a:rPr>
                        <a:t> </a:t>
                      </a:r>
                      <a:endParaRPr sz="120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System Administration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7024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1.2 SAD will forward it to Helpdesk personnel for release.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15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i="1">
                          <a:solidFill>
                            <a:srgbClr val="1F3864"/>
                          </a:solidFill>
                          <a:latin typeface="Arial"/>
                          <a:ea typeface="Arial"/>
                          <a:cs typeface="Arial"/>
                          <a:sym typeface="Arial"/>
                        </a:rPr>
                        <a:t>Technical Assistant</a:t>
                      </a:r>
                      <a:r>
                        <a:rPr lang="en-US" sz="1200" b="1">
                          <a:solidFill>
                            <a:srgbClr val="1F3864"/>
                          </a:solidFill>
                          <a:latin typeface="Arial"/>
                          <a:ea typeface="Arial"/>
                          <a:cs typeface="Arial"/>
                          <a:sym typeface="Arial"/>
                        </a:rPr>
                        <a:t> </a:t>
                      </a:r>
                      <a:endParaRPr sz="120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System Administration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628250">
                <a:tc>
                  <a:txBody>
                    <a:bodyPr/>
                    <a:lstStyle/>
                    <a:p>
                      <a:pPr marL="0" marR="0" lvl="0" indent="0" algn="l" rtl="0">
                        <a:lnSpc>
                          <a:spcPct val="107000"/>
                        </a:lnSpc>
                        <a:spcBef>
                          <a:spcPts val="0"/>
                        </a:spcBef>
                        <a:spcAft>
                          <a:spcPts val="0"/>
                        </a:spcAft>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200" b="1">
                          <a:solidFill>
                            <a:srgbClr val="1F3864"/>
                          </a:solidFill>
                          <a:latin typeface="Arial"/>
                          <a:ea typeface="Arial"/>
                          <a:cs typeface="Arial"/>
                          <a:sym typeface="Arial"/>
                        </a:rPr>
                        <a:t>1.3 Upon release, Helpdesk will inform SAD</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None/>
                      </a:pPr>
                      <a:r>
                        <a:rPr lang="en-US" sz="1200" b="1">
                          <a:solidFill>
                            <a:srgbClr val="1F3864"/>
                          </a:solidFill>
                          <a:latin typeface="Arial"/>
                          <a:ea typeface="Arial"/>
                          <a:cs typeface="Arial"/>
                          <a:sym typeface="Arial"/>
                        </a:rPr>
                        <a:t>15 Minutes</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None/>
                      </a:pPr>
                      <a:r>
                        <a:rPr lang="en-US" sz="1200" b="1" i="1">
                          <a:solidFill>
                            <a:srgbClr val="1F3864"/>
                          </a:solidFill>
                          <a:latin typeface="Arial"/>
                          <a:ea typeface="Arial"/>
                          <a:cs typeface="Arial"/>
                          <a:sym typeface="Arial"/>
                        </a:rPr>
                        <a:t>Technical Assistant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r>
                        <a:rPr lang="en-US" sz="1200" b="1">
                          <a:solidFill>
                            <a:srgbClr val="1F3864"/>
                          </a:solidFill>
                          <a:latin typeface="Arial"/>
                          <a:ea typeface="Arial"/>
                          <a:cs typeface="Arial"/>
                          <a:sym typeface="Arial"/>
                        </a:rPr>
                        <a:t>System Administration Division </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44"/>
          <p:cNvSpPr txBox="1"/>
          <p:nvPr/>
        </p:nvSpPr>
        <p:spPr>
          <a:xfrm>
            <a:off x="0"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914400" lvl="1" indent="-450850" algn="l" rtl="0">
              <a:spcBef>
                <a:spcPts val="0"/>
              </a:spcBef>
              <a:spcAft>
                <a:spcPts val="0"/>
              </a:spcAft>
              <a:buClr>
                <a:schemeClr val="dk1"/>
              </a:buClr>
              <a:buSzPts val="100"/>
              <a:buFont typeface="Calibri"/>
              <a:buNone/>
            </a:pPr>
            <a:r>
              <a:rPr lang="en-US" sz="2000" b="1">
                <a:solidFill>
                  <a:srgbClr val="FEE599"/>
                </a:solidFill>
              </a:rPr>
              <a:t>13.Configuration of NRoSS Tokens and Issuance to System Users</a:t>
            </a:r>
            <a:endParaRPr sz="100">
              <a:solidFill>
                <a:srgbClr val="FEE599"/>
              </a:solidFill>
            </a:endParaRPr>
          </a:p>
          <a:p>
            <a:pPr marL="914400" marR="0" lvl="1" indent="-450850" algn="l" rtl="0">
              <a:lnSpc>
                <a:spcPct val="100000"/>
              </a:lnSpc>
              <a:spcBef>
                <a:spcPts val="0"/>
              </a:spcBef>
              <a:spcAft>
                <a:spcPts val="0"/>
              </a:spcAft>
              <a:buClr>
                <a:schemeClr val="dk1"/>
              </a:buClr>
              <a:buSzPts val="100"/>
              <a:buFont typeface="Calibri"/>
              <a:buNone/>
            </a:pPr>
            <a:endParaRPr sz="2000" b="1">
              <a:solidFill>
                <a:srgbClr val="FEE599"/>
              </a:solidFill>
            </a:endParaRPr>
          </a:p>
        </p:txBody>
      </p:sp>
      <p:pic>
        <p:nvPicPr>
          <p:cNvPr id="627" name="Google Shape;627;p44"/>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628" name="Google Shape;628;p44"/>
          <p:cNvGraphicFramePr/>
          <p:nvPr/>
        </p:nvGraphicFramePr>
        <p:xfrm>
          <a:off x="600500" y="1012063"/>
          <a:ext cx="11166400" cy="179580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340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8468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1.4 SAD will inform SSRD of the newly released tokens to facilitate the payment charge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30 </a:t>
                      </a:r>
                      <a:r>
                        <a:rPr lang="en-US" sz="1200" b="1" u="none" strike="noStrike" cap="none">
                          <a:solidFill>
                            <a:srgbClr val="1F3864"/>
                          </a:solidFill>
                          <a:latin typeface="Arial"/>
                          <a:ea typeface="Arial"/>
                          <a:cs typeface="Arial"/>
                          <a:sym typeface="Arial"/>
                        </a:rPr>
                        <a:t> Minutes </a:t>
                      </a:r>
                      <a:endParaRPr sz="12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i="1">
                          <a:solidFill>
                            <a:srgbClr val="1F3864"/>
                          </a:solidFill>
                          <a:latin typeface="Arial"/>
                          <a:ea typeface="Arial"/>
                          <a:cs typeface="Arial"/>
                          <a:sym typeface="Arial"/>
                        </a:rPr>
                        <a:t>Technical Assistant</a:t>
                      </a:r>
                      <a:r>
                        <a:rPr lang="en-US" sz="1200" b="1">
                          <a:solidFill>
                            <a:srgbClr val="1F3864"/>
                          </a:solidFill>
                          <a:latin typeface="Arial"/>
                          <a:ea typeface="Arial"/>
                          <a:cs typeface="Arial"/>
                          <a:sym typeface="Arial"/>
                        </a:rPr>
                        <a:t> </a:t>
                      </a:r>
                      <a:endParaRPr sz="120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System Administration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08450">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TOTAL: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2 Hours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29" name="Google Shape;629;p44"/>
          <p:cNvSpPr/>
          <p:nvPr/>
        </p:nvSpPr>
        <p:spPr>
          <a:xfrm>
            <a:off x="1" y="611149"/>
            <a:ext cx="3657600" cy="338554"/>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45"/>
          <p:cNvSpPr txBox="1"/>
          <p:nvPr/>
        </p:nvSpPr>
        <p:spPr>
          <a:xfrm>
            <a:off x="491319" y="614861"/>
            <a:ext cx="111639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a:solidFill>
                  <a:srgbClr val="1F3864"/>
                </a:solidFill>
              </a:rPr>
              <a:t>The configuration of VPN connections of partners to BTr to connect to NRoSS.</a:t>
            </a:r>
            <a:endParaRPr sz="1500" b="1" i="0" u="none" strike="noStrike" cap="none">
              <a:solidFill>
                <a:srgbClr val="1F3864"/>
              </a:solidFill>
              <a:latin typeface="Arial"/>
              <a:ea typeface="Arial"/>
              <a:cs typeface="Arial"/>
              <a:sym typeface="Arial"/>
            </a:endParaRPr>
          </a:p>
        </p:txBody>
      </p:sp>
      <p:sp>
        <p:nvSpPr>
          <p:cNvPr id="635" name="Google Shape;635;p45"/>
          <p:cNvSpPr txBox="1"/>
          <p:nvPr/>
        </p:nvSpPr>
        <p:spPr>
          <a:xfrm>
            <a:off x="0" y="0"/>
            <a:ext cx="12192000" cy="4002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200"/>
              <a:buFont typeface="Arial"/>
              <a:buNone/>
            </a:pPr>
            <a:r>
              <a:rPr lang="en-US" sz="2000" b="1">
                <a:solidFill>
                  <a:srgbClr val="FEE599"/>
                </a:solidFill>
              </a:rPr>
              <a:t>14.Configuration of NRoSS Virtual Private Network (VPN) Connection</a:t>
            </a:r>
            <a:endParaRPr sz="1200" b="0" i="0" u="none" strike="noStrike" cap="none">
              <a:solidFill>
                <a:srgbClr val="FEE599"/>
              </a:solidFill>
              <a:latin typeface="Arial"/>
              <a:ea typeface="Arial"/>
              <a:cs typeface="Arial"/>
              <a:sym typeface="Arial"/>
            </a:endParaRPr>
          </a:p>
        </p:txBody>
      </p:sp>
      <p:pic>
        <p:nvPicPr>
          <p:cNvPr id="636" name="Google Shape;636;p45"/>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637" name="Google Shape;637;p45"/>
          <p:cNvGraphicFramePr/>
          <p:nvPr/>
        </p:nvGraphicFramePr>
        <p:xfrm>
          <a:off x="600500" y="1255642"/>
          <a:ext cx="3000000" cy="300000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3040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Management Information System Service – System Administration Division </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53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Simple</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40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G2B – Government to Business </a:t>
                      </a:r>
                      <a:endParaRPr sz="1200" b="1">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G2G – Government to Government</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040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NRoSS Direct Participants (GSED, GSB, Custodians, Trusts) and Regulators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3400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OF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WHERE TO SECURE</a:t>
                      </a:r>
                      <a:endParaRPr sz="14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40250">
                <a:tc gridSpan="2">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VPN Connectivity Form</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System Administration Division (SAD)</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340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6"/>
                  </a:ext>
                </a:extLst>
              </a:tr>
              <a:tr h="862650">
                <a:tc>
                  <a:txBody>
                    <a:bodyPr/>
                    <a:lstStyle/>
                    <a:p>
                      <a:pPr marL="0" marR="0" lvl="0" indent="0" algn="l"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1. Submit the duly accomplished VPN Connectivity form to SAD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1.1 </a:t>
                      </a:r>
                      <a:r>
                        <a:rPr lang="en-US" sz="1200" b="1">
                          <a:solidFill>
                            <a:srgbClr val="1F3864"/>
                          </a:solidFill>
                          <a:latin typeface="Arial"/>
                          <a:ea typeface="Arial"/>
                          <a:cs typeface="Arial"/>
                          <a:sym typeface="Arial"/>
                        </a:rPr>
                        <a:t>SAD will evaluate the VPN Form and Verify with SSRD of the Applicant is a direct participant of NRoSS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30</a:t>
                      </a:r>
                      <a:r>
                        <a:rPr lang="en-US" sz="1200" b="1" u="none" strike="noStrike" cap="none">
                          <a:solidFill>
                            <a:srgbClr val="1F3864"/>
                          </a:solidFill>
                          <a:latin typeface="Arial"/>
                          <a:ea typeface="Arial"/>
                          <a:cs typeface="Arial"/>
                          <a:sym typeface="Arial"/>
                        </a:rPr>
                        <a:t>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i="1">
                          <a:solidFill>
                            <a:srgbClr val="1F3864"/>
                          </a:solidFill>
                          <a:latin typeface="Arial"/>
                          <a:ea typeface="Arial"/>
                          <a:cs typeface="Arial"/>
                          <a:sym typeface="Arial"/>
                        </a:rPr>
                        <a:t>Technical Assistant or IT Office</a:t>
                      </a:r>
                      <a:r>
                        <a:rPr lang="en-US" sz="1200" b="1">
                          <a:solidFill>
                            <a:srgbClr val="1F3864"/>
                          </a:solidFill>
                          <a:latin typeface="Arial"/>
                          <a:ea typeface="Arial"/>
                          <a:cs typeface="Arial"/>
                          <a:sym typeface="Arial"/>
                        </a:rPr>
                        <a:t> </a:t>
                      </a:r>
                      <a:endParaRPr sz="120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System Administration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126375">
                <a:tc>
                  <a:txBody>
                    <a:bodyPr/>
                    <a:lstStyle/>
                    <a:p>
                      <a:pPr marL="37465" marR="0" lvl="0" indent="-37465"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635" marR="0" lvl="0" indent="-635" algn="l"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1.2 SAD will configure the IPSec Tunnel in the NRoSS Firewall and send the pre-shared key to contact person provided in the form</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30 Minutes</a:t>
                      </a:r>
                      <a:endParaRPr sz="12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i="1">
                          <a:solidFill>
                            <a:srgbClr val="1F3864"/>
                          </a:solidFill>
                          <a:latin typeface="Arial"/>
                          <a:ea typeface="Arial"/>
                          <a:cs typeface="Arial"/>
                          <a:sym typeface="Arial"/>
                        </a:rPr>
                        <a:t>Technical Assistant or IT Officer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System Administration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708625">
                <a:tc>
                  <a:txBody>
                    <a:bodyPr/>
                    <a:lstStyle/>
                    <a:p>
                      <a:pPr marL="37465" marR="0" lvl="0" indent="-37465" algn="l" rtl="0">
                        <a:lnSpc>
                          <a:spcPct val="107000"/>
                        </a:lnSpc>
                        <a:spcBef>
                          <a:spcPts val="0"/>
                        </a:spcBef>
                        <a:spcAft>
                          <a:spcPts val="0"/>
                        </a:spcAft>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635" marR="0" lvl="0" indent="-635" algn="l" rtl="0">
                        <a:lnSpc>
                          <a:spcPct val="107000"/>
                        </a:lnSpc>
                        <a:spcBef>
                          <a:spcPts val="800"/>
                        </a:spcBef>
                        <a:spcAft>
                          <a:spcPts val="0"/>
                        </a:spcAft>
                        <a:buNone/>
                      </a:pPr>
                      <a:r>
                        <a:rPr lang="en-US" sz="1200" b="1">
                          <a:solidFill>
                            <a:srgbClr val="1F3864"/>
                          </a:solidFill>
                          <a:latin typeface="Arial"/>
                          <a:ea typeface="Arial"/>
                          <a:cs typeface="Arial"/>
                          <a:sym typeface="Arial"/>
                        </a:rPr>
                        <a:t>1.3 SAD will reach the IT contact person of the participant for testing.</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200" b="1">
                          <a:solidFill>
                            <a:srgbClr val="1F3864"/>
                          </a:solidFill>
                          <a:latin typeface="Arial"/>
                          <a:ea typeface="Arial"/>
                          <a:cs typeface="Arial"/>
                          <a:sym typeface="Arial"/>
                        </a:rPr>
                        <a:t>     1 Day</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None/>
                      </a:pPr>
                      <a:r>
                        <a:rPr lang="en-US" sz="1200" b="1" i="1">
                          <a:solidFill>
                            <a:srgbClr val="1F3864"/>
                          </a:solidFill>
                          <a:latin typeface="Arial"/>
                          <a:ea typeface="Arial"/>
                          <a:cs typeface="Arial"/>
                          <a:sym typeface="Arial"/>
                        </a:rPr>
                        <a:t>Technical Assistant or IT Officer</a:t>
                      </a:r>
                      <a:r>
                        <a:rPr lang="en-US" sz="1200" b="1">
                          <a:solidFill>
                            <a:srgbClr val="1F3864"/>
                          </a:solidFill>
                          <a:latin typeface="Arial"/>
                          <a:ea typeface="Arial"/>
                          <a:cs typeface="Arial"/>
                          <a:sym typeface="Arial"/>
                        </a:rPr>
                        <a:t> </a:t>
                      </a:r>
                      <a:endParaRPr sz="1200" b="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r>
                        <a:rPr lang="en-US" sz="1200" b="1">
                          <a:solidFill>
                            <a:srgbClr val="1F3864"/>
                          </a:solidFill>
                          <a:latin typeface="Arial"/>
                          <a:ea typeface="Arial"/>
                          <a:cs typeface="Arial"/>
                          <a:sym typeface="Arial"/>
                        </a:rPr>
                        <a:t>System Administration Division</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628250">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TOTAL: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 day, 1 hour</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g34a8a56cdb1_0_173"/>
          <p:cNvSpPr txBox="1"/>
          <p:nvPr/>
        </p:nvSpPr>
        <p:spPr>
          <a:xfrm>
            <a:off x="514044" y="477661"/>
            <a:ext cx="111639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200" b="1" dirty="0">
                <a:solidFill>
                  <a:srgbClr val="1F3864"/>
                </a:solidFill>
              </a:rPr>
              <a:t>The Database Administration Division manages and maintains database libraries which contain bank branches from the Landbank of the Philippines (LBP), Development Bank of the Philippines (DBP), Philippine Veterans Bank (PVB), and National Collecting Officer codes.</a:t>
            </a:r>
            <a:endParaRPr sz="1200" b="1" i="0" u="none" strike="noStrike" cap="none" dirty="0">
              <a:solidFill>
                <a:srgbClr val="1F3864"/>
              </a:solidFill>
              <a:latin typeface="Arial"/>
              <a:ea typeface="Arial"/>
              <a:cs typeface="Arial"/>
              <a:sym typeface="Arial"/>
            </a:endParaRPr>
          </a:p>
        </p:txBody>
      </p:sp>
      <p:sp>
        <p:nvSpPr>
          <p:cNvPr id="643" name="Google Shape;643;g34a8a56cdb1_0_173"/>
          <p:cNvSpPr txBox="1"/>
          <p:nvPr/>
        </p:nvSpPr>
        <p:spPr>
          <a:xfrm>
            <a:off x="0" y="0"/>
            <a:ext cx="12192000" cy="4002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914400" marR="0" lvl="1" indent="-381000" algn="l" rtl="0">
              <a:lnSpc>
                <a:spcPct val="100000"/>
              </a:lnSpc>
              <a:spcBef>
                <a:spcPts val="0"/>
              </a:spcBef>
              <a:spcAft>
                <a:spcPts val="0"/>
              </a:spcAft>
              <a:buClr>
                <a:schemeClr val="dk1"/>
              </a:buClr>
              <a:buSzPts val="1200"/>
              <a:buFont typeface="Calibri"/>
              <a:buNone/>
            </a:pPr>
            <a:r>
              <a:rPr lang="en-US" sz="2000" b="1">
                <a:solidFill>
                  <a:srgbClr val="FEE599"/>
                </a:solidFill>
              </a:rPr>
              <a:t>15.Management and Provision of Branch Codes and Collecting Officer Codes </a:t>
            </a:r>
            <a:endParaRPr sz="1200" b="0" i="0" u="none" strike="noStrike" cap="none">
              <a:solidFill>
                <a:srgbClr val="FEE599"/>
              </a:solidFill>
              <a:latin typeface="Arial"/>
              <a:ea typeface="Arial"/>
              <a:cs typeface="Arial"/>
              <a:sym typeface="Arial"/>
            </a:endParaRPr>
          </a:p>
        </p:txBody>
      </p:sp>
      <p:pic>
        <p:nvPicPr>
          <p:cNvPr id="644" name="Google Shape;644;g34a8a56cdb1_0_173"/>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645" name="Google Shape;645;g34a8a56cdb1_0_173"/>
          <p:cNvGraphicFramePr/>
          <p:nvPr>
            <p:extLst>
              <p:ext uri="{D42A27DB-BD31-4B8C-83A1-F6EECF244321}">
                <p14:modId xmlns:p14="http://schemas.microsoft.com/office/powerpoint/2010/main" val="761664994"/>
              </p:ext>
            </p:extLst>
          </p:nvPr>
        </p:nvGraphicFramePr>
        <p:xfrm>
          <a:off x="514044" y="1016747"/>
          <a:ext cx="11166400" cy="5710819"/>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304025">
                <a:tc>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Office or Division:</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Management Information Systems Service (MISS) – Database Administration Division (DAD)</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6300">
                <a:tc>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dirty="0">
                          <a:solidFill>
                            <a:srgbClr val="1F3864"/>
                          </a:solidFill>
                          <a:latin typeface="Arial"/>
                          <a:ea typeface="Arial"/>
                          <a:cs typeface="Arial"/>
                          <a:sym typeface="Arial"/>
                        </a:rPr>
                        <a:t>Classification:</a:t>
                      </a:r>
                      <a:endParaRPr sz="1100" b="1" u="none" strike="noStrike" cap="none" dirty="0">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Simple</a:t>
                      </a:r>
                      <a:endParaRPr sz="1100" u="none" strike="noStrike" cap="none"/>
                    </a:p>
                    <a:p>
                      <a:pPr marL="0" marR="0" lvl="0" indent="0" algn="l" rtl="0">
                        <a:lnSpc>
                          <a:spcPct val="107000"/>
                        </a:lnSpc>
                        <a:spcBef>
                          <a:spcPts val="800"/>
                        </a:spcBef>
                        <a:spcAft>
                          <a:spcPts val="0"/>
                        </a:spcAft>
                        <a:buClr>
                          <a:srgbClr val="000000"/>
                        </a:buClr>
                        <a:buSzPts val="100"/>
                        <a:buFont typeface="Arial"/>
                        <a:buNone/>
                      </a:pP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63300">
                <a:tc>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Type of Transaction:</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G2B – Government to Business</a:t>
                      </a:r>
                      <a:endParaRPr sz="1100" b="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G2G – Government to Government </a:t>
                      </a:r>
                      <a:endParaRPr sz="1100" u="none" strike="noStrike" cap="none"/>
                    </a:p>
                    <a:p>
                      <a:pPr marL="0" marR="0" lvl="0" indent="0" algn="l" rtl="0">
                        <a:lnSpc>
                          <a:spcPct val="100000"/>
                        </a:lnSpc>
                        <a:spcBef>
                          <a:spcPts val="0"/>
                        </a:spcBef>
                        <a:spcAft>
                          <a:spcPts val="0"/>
                        </a:spcAft>
                        <a:buClr>
                          <a:srgbClr val="000000"/>
                        </a:buClr>
                        <a:buSzPts val="100"/>
                        <a:buFont typeface="Arial"/>
                        <a:buNone/>
                      </a:pP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04025">
                <a:tc>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Who may avail:</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Authorized Government Servicing Banks (AGSB), National Government Agencies (NGAs), Bureau of the Treasury (BTR) Offices (Divisions, Regionals and Provincials)</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3400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CHECKLIST OF REQUIREMENTS</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WHERE TO SECURE</a:t>
                      </a:r>
                      <a:endParaRPr sz="11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04525">
                <a:tc gridSpan="2">
                  <a:txBody>
                    <a:bodyPr/>
                    <a:lstStyle/>
                    <a:p>
                      <a:pPr marL="0" marR="0" lvl="0" indent="0" algn="l" rtl="0">
                        <a:lnSpc>
                          <a:spcPct val="107000"/>
                        </a:lnSpc>
                        <a:spcBef>
                          <a:spcPts val="0"/>
                        </a:spcBef>
                        <a:spcAft>
                          <a:spcPts val="0"/>
                        </a:spcAft>
                        <a:buNone/>
                      </a:pPr>
                      <a:r>
                        <a:rPr lang="en-US" sz="1100" b="1">
                          <a:solidFill>
                            <a:srgbClr val="1F3864"/>
                          </a:solidFill>
                          <a:latin typeface="Arial"/>
                          <a:ea typeface="Arial"/>
                          <a:cs typeface="Arial"/>
                          <a:sym typeface="Arial"/>
                        </a:rPr>
                        <a:t>Request for Branch Code: A Support Request containing the Branch Name and location. </a:t>
                      </a:r>
                      <a:endParaRPr sz="1100" b="1">
                        <a:solidFill>
                          <a:srgbClr val="1F3864"/>
                        </a:solidFill>
                        <a:latin typeface="Arial"/>
                        <a:ea typeface="Arial"/>
                        <a:cs typeface="Arial"/>
                        <a:sym typeface="Arial"/>
                      </a:endParaRPr>
                    </a:p>
                    <a:p>
                      <a:pPr marL="0" marR="0" lvl="0" indent="0" algn="l"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l" rtl="0">
                        <a:lnSpc>
                          <a:spcPct val="107000"/>
                        </a:lnSpc>
                        <a:spcBef>
                          <a:spcPts val="0"/>
                        </a:spcBef>
                        <a:spcAft>
                          <a:spcPts val="0"/>
                        </a:spcAft>
                        <a:buNone/>
                      </a:pPr>
                      <a:r>
                        <a:rPr lang="en-US" sz="1100" b="1">
                          <a:solidFill>
                            <a:srgbClr val="1F3864"/>
                          </a:solidFill>
                          <a:latin typeface="Arial"/>
                          <a:ea typeface="Arial"/>
                          <a:cs typeface="Arial"/>
                          <a:sym typeface="Arial"/>
                        </a:rPr>
                        <a:t>Request for Collecting Officer Code: A Support Request containing Unified Accounts Code Structure (UACS) Org Code, name of collecting officer, agency, and designation</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800"/>
                        </a:spcBef>
                        <a:spcAft>
                          <a:spcPts val="0"/>
                        </a:spcAft>
                        <a:buClr>
                          <a:schemeClr val="dk1"/>
                        </a:buClr>
                        <a:buSzPts val="1200"/>
                        <a:buFont typeface="Calibri"/>
                        <a:buNone/>
                      </a:pPr>
                      <a:r>
                        <a:rPr lang="en-US" sz="1100" b="1">
                          <a:solidFill>
                            <a:srgbClr val="1F3864"/>
                          </a:solidFill>
                          <a:latin typeface="Arial"/>
                          <a:ea typeface="Arial"/>
                          <a:cs typeface="Arial"/>
                          <a:sym typeface="Arial"/>
                        </a:rPr>
                        <a:t>Via phone, Helpdesk Ticket, email or in-person request</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34000">
                <a:tc>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CLIENT STEPS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AGENCY ACTIONS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FEES TO BE PAID</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PROCESSING TIME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PERSON RESPONSIBLE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6"/>
                  </a:ext>
                </a:extLst>
              </a:tr>
              <a:tr h="697425">
                <a:tc>
                  <a:txBody>
                    <a:bodyPr/>
                    <a:lstStyle/>
                    <a:p>
                      <a:pPr marL="0" marR="0" lvl="0" indent="0" algn="l" rtl="0">
                        <a:lnSpc>
                          <a:spcPct val="107000"/>
                        </a:lnSpc>
                        <a:spcBef>
                          <a:spcPts val="800"/>
                        </a:spcBef>
                        <a:spcAft>
                          <a:spcPts val="0"/>
                        </a:spcAft>
                        <a:buClr>
                          <a:srgbClr val="000000"/>
                        </a:buClr>
                        <a:buSzPts val="1200"/>
                        <a:buFont typeface="Arial"/>
                        <a:buNone/>
                      </a:pPr>
                      <a:r>
                        <a:rPr lang="en-US" sz="1100" b="1">
                          <a:solidFill>
                            <a:srgbClr val="1F3864"/>
                          </a:solidFill>
                          <a:latin typeface="Arial"/>
                          <a:ea typeface="Arial"/>
                          <a:cs typeface="Arial"/>
                          <a:sym typeface="Arial"/>
                        </a:rPr>
                        <a:t>The client sends a request to DAD via phone, ticket, email or in person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1.The Technician checks and verifies the details in the Branch/CO Library.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15 Minutes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00"/>
                        <a:buFont typeface="Arial"/>
                        <a:buNone/>
                      </a:pPr>
                      <a:r>
                        <a:rPr lang="en-US" sz="1100" b="1">
                          <a:solidFill>
                            <a:srgbClr val="1F3864"/>
                          </a:solidFill>
                          <a:latin typeface="Arial"/>
                          <a:ea typeface="Arial"/>
                          <a:cs typeface="Arial"/>
                          <a:sym typeface="Arial"/>
                        </a:rPr>
                        <a:t>Information Systems Analyst (ISA) III / Information Technology Officer (ITO) I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959325">
                <a:tc>
                  <a:txBody>
                    <a:bodyPr/>
                    <a:lstStyle/>
                    <a:p>
                      <a:pPr marL="0" marR="0" lvl="0" indent="0" algn="ctr" rtl="0">
                        <a:lnSpc>
                          <a:spcPct val="107000"/>
                        </a:lnSpc>
                        <a:spcBef>
                          <a:spcPts val="0"/>
                        </a:spcBef>
                        <a:spcAft>
                          <a:spcPts val="0"/>
                        </a:spcAft>
                        <a:buClr>
                          <a:srgbClr val="000000"/>
                        </a:buClr>
                        <a:buSzPts val="1200"/>
                        <a:buFont typeface="Arial"/>
                        <a:buNone/>
                      </a:pP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2. If data is not in the library, the Technician will insert the data provided and the system will automatically generate the code.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None</a:t>
                      </a:r>
                      <a:r>
                        <a:rPr lang="en-US" sz="11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15 Minutes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100" b="1">
                          <a:solidFill>
                            <a:srgbClr val="1F3864"/>
                          </a:solidFill>
                          <a:latin typeface="Arial"/>
                          <a:ea typeface="Arial"/>
                          <a:cs typeface="Arial"/>
                          <a:sym typeface="Arial"/>
                        </a:rPr>
                        <a:t>Information Systems Analyst (ISA) III / Information Technology Officer (ITO) I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600600">
                <a:tc>
                  <a:txBody>
                    <a:bodyPr/>
                    <a:lstStyle/>
                    <a:p>
                      <a:pPr marL="0" marR="0" lvl="0" indent="0" algn="ctr" rtl="0">
                        <a:lnSpc>
                          <a:spcPct val="107000"/>
                        </a:lnSpc>
                        <a:spcBef>
                          <a:spcPts val="0"/>
                        </a:spcBef>
                        <a:spcAft>
                          <a:spcPts val="0"/>
                        </a:spcAft>
                        <a:buClr>
                          <a:srgbClr val="000000"/>
                        </a:buClr>
                        <a:buSzPts val="1200"/>
                        <a:buFont typeface="Arial"/>
                        <a:buNone/>
                      </a:pP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3. The Technician will provide the requested code to the client.</a:t>
                      </a:r>
                      <a:endParaRPr sz="1100"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 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5 Minutes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information Systems Analyst (ISA) III / Information Technology Officer (ITO) I</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322100">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TOTAL: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35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dirty="0">
                          <a:solidFill>
                            <a:srgbClr val="1F3864"/>
                          </a:solidFill>
                          <a:latin typeface="Arial"/>
                          <a:ea typeface="Arial"/>
                          <a:cs typeface="Arial"/>
                          <a:sym typeface="Arial"/>
                        </a:rPr>
                        <a:t> </a:t>
                      </a:r>
                      <a:endParaRPr sz="1200" b="1" u="none" strike="noStrike" cap="none"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53"/>
          <p:cNvSpPr txBox="1"/>
          <p:nvPr/>
        </p:nvSpPr>
        <p:spPr>
          <a:xfrm>
            <a:off x="514044" y="711653"/>
            <a:ext cx="111639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100" b="1">
                <a:solidFill>
                  <a:srgbClr val="1F3864"/>
                </a:solidFill>
              </a:rPr>
              <a:t>The Statistical Data Analysis Division (SDAD) provides services in relation to the generation and dissemination of National Government Cash, Treasury and Outstanding Debt Operations statistics. It processes data request other than those which can be found on the website through the following method: a. Email request b. Formal letter request</a:t>
            </a:r>
            <a:endParaRPr sz="1100" b="1" i="0" u="none" strike="noStrike" cap="none">
              <a:solidFill>
                <a:srgbClr val="1F3864"/>
              </a:solidFill>
              <a:latin typeface="Arial"/>
              <a:ea typeface="Arial"/>
              <a:cs typeface="Arial"/>
              <a:sym typeface="Arial"/>
            </a:endParaRPr>
          </a:p>
        </p:txBody>
      </p:sp>
      <p:sp>
        <p:nvSpPr>
          <p:cNvPr id="651" name="Google Shape;651;p53"/>
          <p:cNvSpPr txBox="1"/>
          <p:nvPr/>
        </p:nvSpPr>
        <p:spPr>
          <a:xfrm>
            <a:off x="0" y="0"/>
            <a:ext cx="12192000" cy="708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914400" marR="0" lvl="1" indent="-381000" algn="l" rtl="0">
              <a:lnSpc>
                <a:spcPct val="100000"/>
              </a:lnSpc>
              <a:spcBef>
                <a:spcPts val="0"/>
              </a:spcBef>
              <a:spcAft>
                <a:spcPts val="0"/>
              </a:spcAft>
              <a:buClr>
                <a:schemeClr val="dk1"/>
              </a:buClr>
              <a:buSzPts val="1200"/>
              <a:buFont typeface="Calibri"/>
              <a:buNone/>
            </a:pPr>
            <a:r>
              <a:rPr lang="en-US" sz="2000" b="1">
                <a:solidFill>
                  <a:srgbClr val="FEE599"/>
                </a:solidFill>
              </a:rPr>
              <a:t>16.Provision of Statistical data/indicator on National Government Cash, Treasury and Outstanding Debt Operations and other related topics to requesting parties.</a:t>
            </a:r>
            <a:endParaRPr sz="1200" b="0" i="0" u="none" strike="noStrike" cap="none">
              <a:solidFill>
                <a:srgbClr val="FEE599"/>
              </a:solidFill>
              <a:latin typeface="Arial"/>
              <a:ea typeface="Arial"/>
              <a:cs typeface="Arial"/>
              <a:sym typeface="Arial"/>
            </a:endParaRPr>
          </a:p>
        </p:txBody>
      </p:sp>
      <p:pic>
        <p:nvPicPr>
          <p:cNvPr id="652" name="Google Shape;652;p53"/>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653" name="Google Shape;653;p53"/>
          <p:cNvGraphicFramePr/>
          <p:nvPr/>
        </p:nvGraphicFramePr>
        <p:xfrm>
          <a:off x="581950" y="1315636"/>
          <a:ext cx="11166400" cy="5440621"/>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3040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Research Service- Statistical Data Analysis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79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Simple to Complex</a:t>
                      </a:r>
                      <a:endParaRPr sz="1400" u="none" strike="noStrike" cap="none"/>
                    </a:p>
                    <a:p>
                      <a:pPr marL="0" marR="0" lvl="0" indent="0" algn="l" rtl="0">
                        <a:lnSpc>
                          <a:spcPct val="107000"/>
                        </a:lnSpc>
                        <a:spcBef>
                          <a:spcPts val="800"/>
                        </a:spcBef>
                        <a:spcAft>
                          <a:spcPts val="0"/>
                        </a:spcAft>
                        <a:buClr>
                          <a:srgbClr val="000000"/>
                        </a:buClr>
                        <a:buSzPts val="100"/>
                        <a:buFont typeface="Arial"/>
                        <a:buNone/>
                      </a:pPr>
                      <a:endParaRPr sz="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45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0000"/>
                        </a:lnSpc>
                        <a:spcBef>
                          <a:spcPts val="0"/>
                        </a:spcBef>
                        <a:spcAft>
                          <a:spcPts val="0"/>
                        </a:spcAft>
                        <a:buClr>
                          <a:srgbClr val="000000"/>
                        </a:buClr>
                        <a:buSzPts val="100"/>
                        <a:buFont typeface="Arial"/>
                        <a:buNone/>
                      </a:pPr>
                      <a:r>
                        <a:rPr lang="en-US" sz="1200" b="1">
                          <a:solidFill>
                            <a:srgbClr val="1F3864"/>
                          </a:solidFill>
                          <a:latin typeface="Arial"/>
                          <a:ea typeface="Arial"/>
                          <a:cs typeface="Arial"/>
                          <a:sym typeface="Arial"/>
                        </a:rPr>
                        <a:t>G2G – Government to Government/ G2B – Government to Business Entity/ G2C – Government to Citizen</a:t>
                      </a:r>
                      <a:endParaRPr sz="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040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National Government Agencies (NGAs), Non-Government Organizations (NGOs), Academic Institutions and Researchers, Financial Institutions and Investors, Media Organizations, International Organizations, and General Public</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3400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OF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WHERE TO SECURE</a:t>
                      </a:r>
                      <a:endParaRPr sz="14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04525">
                <a:tc gridSpan="2">
                  <a:txBody>
                    <a:bodyPr/>
                    <a:lstStyle/>
                    <a:p>
                      <a:pPr marL="0" marR="0" lvl="0" indent="0" algn="l" rtl="0">
                        <a:lnSpc>
                          <a:spcPct val="107000"/>
                        </a:lnSpc>
                        <a:spcBef>
                          <a:spcPts val="0"/>
                        </a:spcBef>
                        <a:spcAft>
                          <a:spcPts val="0"/>
                        </a:spcAft>
                        <a:buNone/>
                      </a:pPr>
                      <a:r>
                        <a:rPr lang="en-US" sz="1200" b="1">
                          <a:solidFill>
                            <a:srgbClr val="1F3864"/>
                          </a:solidFill>
                          <a:latin typeface="Arial"/>
                          <a:ea typeface="Arial"/>
                          <a:cs typeface="Arial"/>
                          <a:sym typeface="Arial"/>
                        </a:rPr>
                        <a:t>Specifics of data requested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Scripless Securities Registry Division (SSRD)</a:t>
                      </a:r>
                      <a:endParaRPr sz="1200" b="1" u="none" strike="noStrike" cap="none">
                        <a:solidFill>
                          <a:srgbClr val="1F3864"/>
                        </a:solidFill>
                        <a:latin typeface="Arial"/>
                        <a:ea typeface="Arial"/>
                        <a:cs typeface="Arial"/>
                        <a:sym typeface="Arial"/>
                      </a:endParaRPr>
                    </a:p>
                    <a:p>
                      <a:pPr marL="0" marR="0" lvl="0" indent="0" algn="l" rtl="0">
                        <a:lnSpc>
                          <a:spcPct val="107000"/>
                        </a:lnSpc>
                        <a:spcBef>
                          <a:spcPts val="800"/>
                        </a:spcBef>
                        <a:spcAft>
                          <a:spcPts val="0"/>
                        </a:spcAft>
                        <a:buClr>
                          <a:schemeClr val="dk1"/>
                        </a:buClr>
                        <a:buSzPts val="1200"/>
                        <a:buFont typeface="Calibri"/>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340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6"/>
                  </a:ext>
                </a:extLst>
              </a:tr>
              <a:tr h="2213875">
                <a:tc>
                  <a:txBody>
                    <a:bodyPr/>
                    <a:lstStyle/>
                    <a:p>
                      <a:pPr marL="0" marR="0" lvl="0" indent="0" algn="l"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Send data request/inquiry through any of the following method </a:t>
                      </a:r>
                      <a:endParaRPr sz="120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a. Email request statistics@treasury.gov.ph feedback@treasury.gov.ph </a:t>
                      </a:r>
                      <a:endParaRPr sz="120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Formal letter request</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1430" marR="0" lvl="0" indent="-1143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 Acknowledgement of requests: </a:t>
                      </a: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11430" marR="0" lvl="0" indent="-1143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a. Email request will be acknowledged within 24 hours of receipt.</a:t>
                      </a:r>
                      <a:endParaRPr sz="1200" b="1">
                        <a:solidFill>
                          <a:srgbClr val="1F3864"/>
                        </a:solidFill>
                        <a:latin typeface="Arial"/>
                        <a:ea typeface="Arial"/>
                        <a:cs typeface="Arial"/>
                        <a:sym typeface="Arial"/>
                      </a:endParaRPr>
                    </a:p>
                    <a:p>
                      <a:pPr marL="11430" marR="0" lvl="0" indent="-11430" algn="just"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11430" marR="0" lvl="0" indent="-1143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 b. Physical and formal letter requests will be acknowledged within 3 business days of receipt.</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2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00"/>
                        <a:buFont typeface="Arial"/>
                        <a:buNone/>
                      </a:pPr>
                      <a:r>
                        <a:rPr lang="en-US" sz="1200" b="1" i="1">
                          <a:solidFill>
                            <a:srgbClr val="1F3864"/>
                          </a:solidFill>
                          <a:latin typeface="Arial"/>
                          <a:ea typeface="Arial"/>
                          <a:cs typeface="Arial"/>
                          <a:sym typeface="Arial"/>
                        </a:rPr>
                        <a:t>Any staff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00"/>
                        <a:buFont typeface="Arial"/>
                        <a:buNone/>
                      </a:pPr>
                      <a:r>
                        <a:rPr lang="en-US" sz="1200" b="1">
                          <a:solidFill>
                            <a:srgbClr val="1F3864"/>
                          </a:solidFill>
                          <a:latin typeface="Arial"/>
                          <a:ea typeface="Arial"/>
                          <a:cs typeface="Arial"/>
                          <a:sym typeface="Arial"/>
                        </a:rPr>
                        <a:t>Statistical Data Analysis Division</a:t>
                      </a:r>
                      <a:endParaRPr sz="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505350">
                <a:tc>
                  <a:txBody>
                    <a:bodyPr/>
                    <a:lstStyle/>
                    <a:p>
                      <a:pPr marL="0" marR="0" lvl="0" indent="0" algn="ctr"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1.2 Assess the data request to ensure clarity and verify if data request is within the scope of SDAD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5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i="1">
                          <a:solidFill>
                            <a:srgbClr val="1F3864"/>
                          </a:solidFill>
                          <a:latin typeface="Arial"/>
                          <a:ea typeface="Arial"/>
                          <a:cs typeface="Arial"/>
                          <a:sym typeface="Arial"/>
                        </a:rPr>
                        <a:t>Treasury Operations Officer III Treasury Operations Officer IV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Statistical Data Analysis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54"/>
          <p:cNvSpPr txBox="1"/>
          <p:nvPr/>
        </p:nvSpPr>
        <p:spPr>
          <a:xfrm>
            <a:off x="0" y="0"/>
            <a:ext cx="12192000" cy="10158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914400" lvl="1" indent="-381000" algn="l" rtl="0">
              <a:spcBef>
                <a:spcPts val="0"/>
              </a:spcBef>
              <a:spcAft>
                <a:spcPts val="0"/>
              </a:spcAft>
              <a:buClr>
                <a:schemeClr val="dk1"/>
              </a:buClr>
              <a:buSzPts val="1200"/>
              <a:buFont typeface="Calibri"/>
              <a:buNone/>
            </a:pPr>
            <a:r>
              <a:rPr lang="en-US" sz="2000" b="1">
                <a:solidFill>
                  <a:srgbClr val="FEE599"/>
                </a:solidFill>
              </a:rPr>
              <a:t>16.Provision of Statistical data/indicator on National Government Cash, Treasury and Outstanding Debt Operations and other related topics to requesting parties.</a:t>
            </a:r>
            <a:endParaRPr sz="1200">
              <a:solidFill>
                <a:srgbClr val="FEE599"/>
              </a:solidFill>
            </a:endParaRPr>
          </a:p>
          <a:p>
            <a:pPr marL="914400" marR="0" lvl="1" indent="-381000" algn="l" rtl="0">
              <a:lnSpc>
                <a:spcPct val="100000"/>
              </a:lnSpc>
              <a:spcBef>
                <a:spcPts val="0"/>
              </a:spcBef>
              <a:spcAft>
                <a:spcPts val="0"/>
              </a:spcAft>
              <a:buClr>
                <a:schemeClr val="dk1"/>
              </a:buClr>
              <a:buSzPts val="1200"/>
              <a:buFont typeface="Calibri"/>
              <a:buNone/>
            </a:pPr>
            <a:endParaRPr sz="2000" b="1">
              <a:solidFill>
                <a:srgbClr val="FEE599"/>
              </a:solidFill>
            </a:endParaRPr>
          </a:p>
        </p:txBody>
      </p:sp>
      <p:pic>
        <p:nvPicPr>
          <p:cNvPr id="659" name="Google Shape;659;p54"/>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660" name="Google Shape;660;p54"/>
          <p:cNvGraphicFramePr/>
          <p:nvPr/>
        </p:nvGraphicFramePr>
        <p:xfrm>
          <a:off x="569575" y="1383052"/>
          <a:ext cx="11166400" cy="507651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08075">
                <a:tc>
                  <a:txBody>
                    <a:bodyPr/>
                    <a:lstStyle/>
                    <a:p>
                      <a:pPr marL="0" marR="0" lvl="0" indent="0" algn="just"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just"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just"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just"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just"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584500">
                <a:tc>
                  <a:txBody>
                    <a:bodyPr/>
                    <a:lstStyle/>
                    <a:p>
                      <a:pPr marL="0" marR="0" lvl="0" indent="0" algn="just"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1.3 Evaluate the complexity of the request to determine if higher level data clearance is required (complex transaction).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5 </a:t>
                      </a:r>
                      <a:r>
                        <a:rPr lang="en-US" sz="1200" b="1" u="none" strike="noStrike" cap="none">
                          <a:solidFill>
                            <a:srgbClr val="1F3864"/>
                          </a:solidFill>
                          <a:latin typeface="Arial"/>
                          <a:ea typeface="Arial"/>
                          <a:cs typeface="Arial"/>
                          <a:sym typeface="Arial"/>
                        </a:rPr>
                        <a:t>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1" i="1">
                          <a:solidFill>
                            <a:srgbClr val="1F3864"/>
                          </a:solidFill>
                          <a:latin typeface="Arial"/>
                          <a:ea typeface="Arial"/>
                          <a:cs typeface="Arial"/>
                          <a:sym typeface="Arial"/>
                        </a:rPr>
                        <a:t>Treasury Operations Officer III Treasury Operations Officer IV Chief Treasury Operations Officer I </a:t>
                      </a: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200"/>
                        <a:buFont typeface="Arial"/>
                        <a:buNone/>
                      </a:pP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200"/>
                        <a:buFont typeface="Arial"/>
                        <a:buNone/>
                      </a:pPr>
                      <a:r>
                        <a:rPr lang="en-US" sz="1200" b="1">
                          <a:solidFill>
                            <a:srgbClr val="1F3864"/>
                          </a:solidFill>
                          <a:latin typeface="Arial"/>
                          <a:ea typeface="Arial"/>
                          <a:cs typeface="Arial"/>
                          <a:sym typeface="Arial"/>
                        </a:rPr>
                        <a:t>Statistical Data Analysis Division </a:t>
                      </a:r>
                      <a:endParaRPr sz="12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37275">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2. Data Clearance Process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2.1 Complex Transaction Request will be forwarded to the OIC/ Division Chief/ for review.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10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1F3864"/>
                          </a:solidFill>
                          <a:latin typeface="Arial"/>
                          <a:ea typeface="Arial"/>
                          <a:cs typeface="Arial"/>
                          <a:sym typeface="Arial"/>
                        </a:rPr>
                        <a:t> Treasury Operations Officer III Treasury Operations Officer IV Chief Treasury Operations Officer I</a:t>
                      </a:r>
                      <a:endParaRPr sz="12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1F3864"/>
                          </a:solidFill>
                          <a:latin typeface="Arial"/>
                          <a:ea typeface="Arial"/>
                          <a:cs typeface="Arial"/>
                          <a:sym typeface="Arial"/>
                        </a:rPr>
                        <a:t> </a:t>
                      </a:r>
                      <a:r>
                        <a:rPr lang="en-US" sz="1200" b="1" u="none" strike="noStrike" cap="none">
                          <a:solidFill>
                            <a:srgbClr val="1F3864"/>
                          </a:solidFill>
                          <a:latin typeface="Arial"/>
                          <a:ea typeface="Arial"/>
                          <a:cs typeface="Arial"/>
                          <a:sym typeface="Arial"/>
                        </a:rPr>
                        <a:t>Statistical Data Analysis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37275">
                <a:tc>
                  <a:txBody>
                    <a:bodyPr/>
                    <a:lstStyle/>
                    <a:p>
                      <a:pPr marL="0" marR="0" lvl="0" indent="0" algn="just" rtl="0">
                        <a:lnSpc>
                          <a:spcPct val="107000"/>
                        </a:lnSpc>
                        <a:spcBef>
                          <a:spcPts val="0"/>
                        </a:spcBef>
                        <a:spcAft>
                          <a:spcPts val="0"/>
                        </a:spcAft>
                        <a:buNone/>
                      </a:pP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2.2 Inform the client that data requested need special processing/ generation thus will be released within 3 to 15 days depending on complexity and sensitivity of data request; will be emailed.</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2 Minutes</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200" b="1" i="1">
                          <a:solidFill>
                            <a:srgbClr val="1F3864"/>
                          </a:solidFill>
                          <a:latin typeface="Arial"/>
                          <a:ea typeface="Arial"/>
                          <a:cs typeface="Arial"/>
                          <a:sym typeface="Arial"/>
                        </a:rPr>
                        <a:t>Administrative Assistant Treasury Operations Officer II Treasury Operations Officer III Treasury Operations Officer IV Chief Treasury Operations Officer I </a:t>
                      </a: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Statistical Data Analysis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37275">
                <a:tc>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3. Processing the Data/Inquiry Request</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3.1 Generate the data requested once approved by SDAD Chief/RSOD </a:t>
                      </a: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2.6 Submit generated data requested to SDAD Chief/RS-OD for clearance of release. </a:t>
                      </a: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None</a:t>
                      </a: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None</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5 Minutes</a:t>
                      </a: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1 day</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200" b="1" i="1">
                          <a:solidFill>
                            <a:srgbClr val="1F3864"/>
                          </a:solidFill>
                          <a:latin typeface="Arial"/>
                          <a:ea typeface="Arial"/>
                          <a:cs typeface="Arial"/>
                          <a:sym typeface="Arial"/>
                        </a:rPr>
                        <a:t>Treasury Operations Officer II Treasury Operations Officer III Treasury Operations Officer IV Chief Treasury Operations Officer I </a:t>
                      </a: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Statistical Data Analysis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61" name="Google Shape;661;p54"/>
          <p:cNvSpPr/>
          <p:nvPr/>
        </p:nvSpPr>
        <p:spPr>
          <a:xfrm>
            <a:off x="37101" y="1044342"/>
            <a:ext cx="3657600" cy="338700"/>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g34a8a56cdb1_0_214"/>
          <p:cNvSpPr txBox="1"/>
          <p:nvPr/>
        </p:nvSpPr>
        <p:spPr>
          <a:xfrm>
            <a:off x="0" y="0"/>
            <a:ext cx="12192000" cy="10158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914400" lvl="1" indent="-381000" algn="l" rtl="0">
              <a:spcBef>
                <a:spcPts val="0"/>
              </a:spcBef>
              <a:spcAft>
                <a:spcPts val="0"/>
              </a:spcAft>
              <a:buClr>
                <a:schemeClr val="dk1"/>
              </a:buClr>
              <a:buSzPts val="1200"/>
              <a:buFont typeface="Calibri"/>
              <a:buNone/>
            </a:pPr>
            <a:r>
              <a:rPr lang="en-US" sz="2000" b="1">
                <a:solidFill>
                  <a:srgbClr val="FEE599"/>
                </a:solidFill>
              </a:rPr>
              <a:t>16.Provision of Statistical data/indicator on National Government Cash, Treasury and Outstanding Debt Operations and other related topics to requesting parties.</a:t>
            </a:r>
            <a:endParaRPr sz="1200">
              <a:solidFill>
                <a:srgbClr val="FEE599"/>
              </a:solidFill>
            </a:endParaRPr>
          </a:p>
          <a:p>
            <a:pPr marL="914400" marR="0" lvl="1" indent="-381000" algn="l" rtl="0">
              <a:lnSpc>
                <a:spcPct val="100000"/>
              </a:lnSpc>
              <a:spcBef>
                <a:spcPts val="0"/>
              </a:spcBef>
              <a:spcAft>
                <a:spcPts val="0"/>
              </a:spcAft>
              <a:buClr>
                <a:schemeClr val="dk1"/>
              </a:buClr>
              <a:buSzPts val="1200"/>
              <a:buFont typeface="Calibri"/>
              <a:buNone/>
            </a:pPr>
            <a:endParaRPr sz="2000" b="1">
              <a:solidFill>
                <a:srgbClr val="FEE599"/>
              </a:solidFill>
            </a:endParaRPr>
          </a:p>
        </p:txBody>
      </p:sp>
      <p:pic>
        <p:nvPicPr>
          <p:cNvPr id="667" name="Google Shape;667;g34a8a56cdb1_0_214"/>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668" name="Google Shape;668;g34a8a56cdb1_0_214"/>
          <p:cNvGraphicFramePr/>
          <p:nvPr/>
        </p:nvGraphicFramePr>
        <p:xfrm>
          <a:off x="581950" y="1664077"/>
          <a:ext cx="11166400" cy="4822197"/>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08075">
                <a:tc>
                  <a:txBody>
                    <a:bodyPr/>
                    <a:lstStyle/>
                    <a:p>
                      <a:pPr marL="0" marR="0" lvl="0" indent="0" algn="just"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just"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just"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just"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just"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2471425">
                <a:tc>
                  <a:txBody>
                    <a:bodyPr/>
                    <a:lstStyle/>
                    <a:p>
                      <a:pPr marL="0" marR="0" lvl="0" indent="0" algn="just"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2.7 Inform client that data requested will be emailed </a:t>
                      </a: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Complex data requests may require extensive data collation and analysis, which can take up to 15 business days. </a:t>
                      </a: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SDAD ensures the accuracy and reliability of the data before delivery.</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None</a:t>
                      </a:r>
                      <a:endParaRPr sz="1200" b="1" u="none" strike="noStrike" cap="none">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None</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5 </a:t>
                      </a:r>
                      <a:r>
                        <a:rPr lang="en-US" sz="1200" b="1" u="none" strike="noStrike" cap="none">
                          <a:solidFill>
                            <a:srgbClr val="1F3864"/>
                          </a:solidFill>
                          <a:latin typeface="Arial"/>
                          <a:ea typeface="Arial"/>
                          <a:cs typeface="Arial"/>
                          <a:sym typeface="Arial"/>
                        </a:rPr>
                        <a:t> Minutes</a:t>
                      </a:r>
                      <a:endParaRPr sz="1200" b="1" u="none" strike="noStrike" cap="none">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15 days</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1" i="1">
                          <a:solidFill>
                            <a:srgbClr val="1F3864"/>
                          </a:solidFill>
                          <a:latin typeface="Arial"/>
                          <a:ea typeface="Arial"/>
                          <a:cs typeface="Arial"/>
                          <a:sym typeface="Arial"/>
                        </a:rPr>
                        <a:t>Treasury Operations Officer III Treasury Operations Officer IV Chief Treasury Operations Officer I </a:t>
                      </a: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200"/>
                        <a:buFont typeface="Arial"/>
                        <a:buNone/>
                      </a:pP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200"/>
                        <a:buFont typeface="Arial"/>
                        <a:buNone/>
                      </a:pPr>
                      <a:r>
                        <a:rPr lang="en-US" sz="1200" b="1">
                          <a:solidFill>
                            <a:srgbClr val="1F3864"/>
                          </a:solidFill>
                          <a:latin typeface="Arial"/>
                          <a:ea typeface="Arial"/>
                          <a:cs typeface="Arial"/>
                          <a:sym typeface="Arial"/>
                        </a:rPr>
                        <a:t>Statistical Data Analysis Division </a:t>
                      </a:r>
                      <a:endParaRPr sz="12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37275">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4. Delivery of Data</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3. Requested data will be sent electronically to the requester’s provided email address.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5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i="1">
                          <a:solidFill>
                            <a:srgbClr val="1F3864"/>
                          </a:solidFill>
                          <a:latin typeface="Arial"/>
                          <a:ea typeface="Arial"/>
                          <a:cs typeface="Arial"/>
                          <a:sym typeface="Arial"/>
                        </a:rPr>
                        <a:t>Treasury Operations Officer II Treasury Operations Officer III </a:t>
                      </a: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Statistical Data Analysis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37275">
                <a:tc>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4. Fill out the Feedback Form</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4. Ask the client to fill out the Feedback Form through email on the service rendered.</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2 Minutes</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200" b="1" i="1">
                          <a:solidFill>
                            <a:srgbClr val="1F3864"/>
                          </a:solidFill>
                          <a:latin typeface="Arial"/>
                          <a:ea typeface="Arial"/>
                          <a:cs typeface="Arial"/>
                          <a:sym typeface="Arial"/>
                        </a:rPr>
                        <a:t>Treasury Operations Officer II Treasury Operations Officer III </a:t>
                      </a: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Statistical Data Analysis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37275">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TOTAL: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Simple: 2 days and 41 minutes Complex: 15 days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69" name="Google Shape;669;g34a8a56cdb1_0_214"/>
          <p:cNvSpPr/>
          <p:nvPr/>
        </p:nvSpPr>
        <p:spPr>
          <a:xfrm>
            <a:off x="-61849" y="1192767"/>
            <a:ext cx="3657600" cy="3387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58"/>
          <p:cNvSpPr txBox="1"/>
          <p:nvPr/>
        </p:nvSpPr>
        <p:spPr>
          <a:xfrm>
            <a:off x="491319" y="715242"/>
            <a:ext cx="1116386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F3864"/>
                </a:solidFill>
                <a:latin typeface="Arial"/>
                <a:ea typeface="Arial"/>
                <a:cs typeface="Arial"/>
                <a:sym typeface="Arial"/>
              </a:rPr>
              <a:t>Payment to suppliers who completely delivered/rendered goods/services as stipulated in the approved and accepted Notice to Proceed (NTP) / Contract / Agreement</a:t>
            </a:r>
            <a:endParaRPr sz="1200" b="1" i="0" u="none" strike="noStrike" cap="none">
              <a:solidFill>
                <a:srgbClr val="1F3864"/>
              </a:solidFill>
              <a:latin typeface="Arial"/>
              <a:ea typeface="Arial"/>
              <a:cs typeface="Arial"/>
              <a:sym typeface="Arial"/>
            </a:endParaRPr>
          </a:p>
        </p:txBody>
      </p:sp>
      <p:sp>
        <p:nvSpPr>
          <p:cNvPr id="675" name="Google Shape;675;p58"/>
          <p:cNvSpPr txBox="1"/>
          <p:nvPr/>
        </p:nvSpPr>
        <p:spPr>
          <a:xfrm>
            <a:off x="0" y="0"/>
            <a:ext cx="12192000" cy="707886"/>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000"/>
              <a:buFont typeface="Arial"/>
              <a:buNone/>
            </a:pPr>
            <a:r>
              <a:rPr lang="en-US" sz="2000" b="1">
                <a:solidFill>
                  <a:srgbClr val="FEE599"/>
                </a:solidFill>
              </a:rPr>
              <a:t>17.Request for Processing of Payment to Suppliers for Projects Procured Through Public Bidding</a:t>
            </a:r>
            <a:endParaRPr sz="2000" b="1" i="0" u="none" strike="noStrike" cap="none">
              <a:solidFill>
                <a:srgbClr val="FEE599"/>
              </a:solidFill>
              <a:latin typeface="Arial"/>
              <a:ea typeface="Arial"/>
              <a:cs typeface="Arial"/>
              <a:sym typeface="Arial"/>
            </a:endParaRPr>
          </a:p>
        </p:txBody>
      </p:sp>
      <p:pic>
        <p:nvPicPr>
          <p:cNvPr id="676" name="Google Shape;676;p58"/>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677" name="Google Shape;677;p58"/>
          <p:cNvGraphicFramePr/>
          <p:nvPr/>
        </p:nvGraphicFramePr>
        <p:xfrm>
          <a:off x="600500" y="1267674"/>
          <a:ext cx="11166375" cy="5133643"/>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3088875">
                  <a:extLst>
                    <a:ext uri="{9D8B030D-6E8A-4147-A177-3AD203B41FA5}">
                      <a16:colId xmlns:a16="http://schemas.microsoft.com/office/drawing/2014/main" val="20001"/>
                    </a:ext>
                  </a:extLst>
                </a:gridCol>
                <a:gridCol w="5106775">
                  <a:extLst>
                    <a:ext uri="{9D8B030D-6E8A-4147-A177-3AD203B41FA5}">
                      <a16:colId xmlns:a16="http://schemas.microsoft.com/office/drawing/2014/main" val="20002"/>
                    </a:ext>
                  </a:extLst>
                </a:gridCol>
              </a:tblGrid>
              <a:tr h="3040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Administrative Service - Property and Supply Management Division</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4534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Simple </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3040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Government-to-Business</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3040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186055" marR="0" lvl="0" indent="-17145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Suppliers</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23400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OF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WHERE TO SECURE</a:t>
                      </a:r>
                      <a:endParaRPr sz="14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4"/>
                  </a:ext>
                </a:extLst>
              </a:tr>
              <a:tr h="197100">
                <a:tc gridSpan="2">
                  <a:txBody>
                    <a:bodyPr/>
                    <a:lstStyle/>
                    <a:p>
                      <a:pPr marL="228600" marR="0" lvl="0" indent="-228600" algn="l" rtl="0">
                        <a:lnSpc>
                          <a:spcPct val="100000"/>
                        </a:lnSpc>
                        <a:spcBef>
                          <a:spcPts val="0"/>
                        </a:spcBef>
                        <a:spcAft>
                          <a:spcPts val="0"/>
                        </a:spcAft>
                        <a:buClr>
                          <a:srgbClr val="1F3864"/>
                        </a:buClr>
                        <a:buSzPts val="1200"/>
                        <a:buFont typeface="Calibri"/>
                        <a:buAutoNum type="arabicPeriod"/>
                      </a:pPr>
                      <a:r>
                        <a:rPr lang="en-US" sz="1200" b="1" u="none" strike="noStrike" cap="none">
                          <a:solidFill>
                            <a:srgbClr val="1F3864"/>
                          </a:solidFill>
                          <a:latin typeface="Arial"/>
                          <a:ea typeface="Arial"/>
                          <a:cs typeface="Arial"/>
                          <a:sym typeface="Arial"/>
                        </a:rPr>
                        <a:t>Approved PR</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rowSpan="13">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Bids and Awards Committee Secretariat</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91075">
                <a:tc gridSpan="2">
                  <a:txBody>
                    <a:bodyPr/>
                    <a:lstStyle/>
                    <a:p>
                      <a:pPr marL="0" marR="0" lvl="0" indent="0" algn="l" rtl="0">
                        <a:lnSpc>
                          <a:spcPct val="100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2.  Certificate of Availability of Fund</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04525">
                <a:tc gridSpan="2">
                  <a:txBody>
                    <a:bodyPr/>
                    <a:lstStyle/>
                    <a:p>
                      <a:pPr marL="0" marR="0" lvl="0" indent="0" algn="just" rtl="0">
                        <a:lnSpc>
                          <a:spcPct val="100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3.  Technical Specs/Terms of Reference</a:t>
                      </a:r>
                      <a:endParaRPr sz="1100" b="1" u="none" strike="noStrike" cap="none">
                        <a:solidFill>
                          <a:srgbClr val="1F3864"/>
                        </a:solidFill>
                        <a:latin typeface="Arial"/>
                        <a:ea typeface="Arial"/>
                        <a:cs typeface="Arial"/>
                        <a:sym typeface="Arial"/>
                      </a:endParaRPr>
                    </a:p>
                    <a:p>
                      <a:pPr marL="518794" marR="0" lvl="0" indent="-228599" algn="l" rtl="0">
                        <a:lnSpc>
                          <a:spcPct val="100000"/>
                        </a:lnSpc>
                        <a:spcBef>
                          <a:spcPts val="0"/>
                        </a:spcBef>
                        <a:spcAft>
                          <a:spcPts val="0"/>
                        </a:spcAft>
                        <a:buClr>
                          <a:srgbClr val="1F3864"/>
                        </a:buClr>
                        <a:buSzPts val="1200"/>
                        <a:buFont typeface="Calibri"/>
                        <a:buAutoNum type="arabicPeriod"/>
                      </a:pPr>
                      <a:r>
                        <a:rPr lang="en-US" sz="1200" b="1" u="none" strike="noStrike" cap="none">
                          <a:solidFill>
                            <a:srgbClr val="1F3864"/>
                          </a:solidFill>
                          <a:latin typeface="Arial"/>
                          <a:ea typeface="Arial"/>
                          <a:cs typeface="Arial"/>
                          <a:sym typeface="Arial"/>
                        </a:rPr>
                        <a:t>/Scope of Work</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180150">
                <a:tc gridSpan="2">
                  <a:txBody>
                    <a:bodyPr/>
                    <a:lstStyle/>
                    <a:p>
                      <a:pPr marL="0" marR="0" lvl="0" indent="0" algn="l" rtl="0">
                        <a:lnSpc>
                          <a:spcPct val="100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4.  Proof of PhilGEPS Posting</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181800">
                <a:tc gridSpan="2">
                  <a:txBody>
                    <a:bodyPr/>
                    <a:lstStyle/>
                    <a:p>
                      <a:pPr marL="0" marR="0" lvl="0" indent="0" algn="just" rtl="0">
                        <a:lnSpc>
                          <a:spcPct val="100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5.  Bidding Documents (Invitation to Bid, Bid Data Sheet, Instruction to Bidders)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135375">
                <a:tc gridSpan="2">
                  <a:txBody>
                    <a:bodyPr/>
                    <a:lstStyle/>
                    <a:p>
                      <a:pPr marL="0" marR="0" lvl="0" indent="0" algn="just" rtl="0">
                        <a:lnSpc>
                          <a:spcPct val="100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6. Abstract of Bids as Read and as Calculated</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170875">
                <a:tc gridSpan="2">
                  <a:txBody>
                    <a:bodyPr/>
                    <a:lstStyle/>
                    <a:p>
                      <a:pPr marL="0" marR="0" lvl="0" indent="0" algn="just" rtl="0">
                        <a:lnSpc>
                          <a:spcPct val="100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7. Technical and Financial Bid with Breakdown of Bid Amount</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151775">
                <a:tc gridSpan="2">
                  <a:txBody>
                    <a:bodyPr/>
                    <a:lstStyle/>
                    <a:p>
                      <a:pPr marL="0" marR="0" lvl="0" indent="0" algn="l" rtl="0">
                        <a:lnSpc>
                          <a:spcPct val="100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8.  Notice of Post Qualification</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187250">
                <a:tc gridSpan="2">
                  <a:txBody>
                    <a:bodyPr/>
                    <a:lstStyle/>
                    <a:p>
                      <a:pPr marL="0" marR="0" lvl="0" indent="0" algn="l" rtl="0">
                        <a:lnSpc>
                          <a:spcPct val="100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9.  Notice of Award</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204725">
                <a:tc gridSpan="2">
                  <a:txBody>
                    <a:bodyPr/>
                    <a:lstStyle/>
                    <a:p>
                      <a:pPr marL="0" marR="0" lvl="0" indent="0" algn="l" rtl="0">
                        <a:lnSpc>
                          <a:spcPct val="100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10. Notice to Proceed</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14"/>
                  </a:ext>
                </a:extLst>
              </a:tr>
              <a:tr h="152400">
                <a:tc gridSpan="2">
                  <a:txBody>
                    <a:bodyPr/>
                    <a:lstStyle/>
                    <a:p>
                      <a:pPr marL="0" marR="0" lvl="0" indent="0" algn="l" rtl="0">
                        <a:lnSpc>
                          <a:spcPct val="100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11. Agreement</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15"/>
                  </a:ext>
                </a:extLst>
              </a:tr>
              <a:tr h="117375">
                <a:tc gridSpan="2">
                  <a:txBody>
                    <a:bodyPr/>
                    <a:lstStyle/>
                    <a:p>
                      <a:pPr marL="0" marR="0" lvl="0" indent="0" algn="just" rtl="0">
                        <a:lnSpc>
                          <a:spcPct val="100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12. Proof of submission of procurement documents to COA</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16"/>
                  </a:ext>
                </a:extLst>
              </a:tr>
              <a:tr h="152850">
                <a:tc gridSpan="2">
                  <a:txBody>
                    <a:bodyPr/>
                    <a:lstStyle/>
                    <a:p>
                      <a:pPr marL="0" marR="0" lvl="0" indent="0" algn="l" rtl="0">
                        <a:lnSpc>
                          <a:spcPct val="100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13. Obligation Request and Status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17"/>
                  </a:ext>
                </a:extLst>
              </a:tr>
              <a:tr h="152400">
                <a:tc gridSpan="2">
                  <a:txBody>
                    <a:bodyPr/>
                    <a:lstStyle/>
                    <a:p>
                      <a:pPr marL="0" marR="0" lvl="0" indent="0" algn="l" rtl="0">
                        <a:lnSpc>
                          <a:spcPct val="100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14. Delivery Receipts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rowSpan="2">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To be submitted by the Supplier</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8"/>
                  </a:ext>
                </a:extLst>
              </a:tr>
              <a:tr h="152400">
                <a:tc gridSpan="2">
                  <a:txBody>
                    <a:bodyPr/>
                    <a:lstStyle/>
                    <a:p>
                      <a:pPr marL="0" marR="0" lvl="0" indent="0" algn="l" rtl="0">
                        <a:lnSpc>
                          <a:spcPct val="100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15. Sales Invoice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19"/>
                  </a:ext>
                </a:extLst>
              </a:tr>
              <a:tr h="40950">
                <a:tc gridSpan="2">
                  <a:txBody>
                    <a:bodyPr/>
                    <a:lstStyle/>
                    <a:p>
                      <a:pPr marL="0" marR="0" lvl="0" indent="0" algn="l" rtl="0">
                        <a:lnSpc>
                          <a:spcPct val="100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16. Inspection and Acceptance Report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PSMD and Requesting Unit</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20"/>
                  </a:ext>
                </a:extLst>
              </a:tr>
              <a:tr h="152400">
                <a:tc gridSpan="2">
                  <a:txBody>
                    <a:bodyPr/>
                    <a:lstStyle/>
                    <a:p>
                      <a:pPr marL="0" marR="0" lvl="0" indent="0" algn="l" rtl="0">
                        <a:lnSpc>
                          <a:spcPct val="100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17. Certificate of Completion and/or Acceptance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Requesting Unit</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21"/>
                  </a:ext>
                </a:extLst>
              </a:tr>
              <a:tr h="152400">
                <a:tc gridSpan="2">
                  <a:txBody>
                    <a:bodyPr/>
                    <a:lstStyle/>
                    <a:p>
                      <a:pPr marL="0" marR="0" lvl="0" indent="0" algn="l" rtl="0">
                        <a:lnSpc>
                          <a:spcPct val="100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18. Disbursement Voucher</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To be prepared by PSMD for signature by end-user / requesting unit</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2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graphicFrame>
        <p:nvGraphicFramePr>
          <p:cNvPr id="682" name="Google Shape;682;p60"/>
          <p:cNvGraphicFramePr/>
          <p:nvPr/>
        </p:nvGraphicFramePr>
        <p:xfrm>
          <a:off x="600500" y="1185786"/>
          <a:ext cx="11166400" cy="560207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340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557875">
                <a:tc>
                  <a:txBody>
                    <a:bodyPr/>
                    <a:lstStyle/>
                    <a:p>
                      <a:pPr marL="0" marR="0" lvl="0" indent="0" algn="just" rtl="0">
                        <a:lnSpc>
                          <a:spcPct val="107000"/>
                        </a:lnSpc>
                        <a:spcBef>
                          <a:spcPts val="0"/>
                        </a:spcBef>
                        <a:spcAft>
                          <a:spcPts val="0"/>
                        </a:spcAft>
                        <a:buClr>
                          <a:srgbClr val="1F3864"/>
                        </a:buClr>
                        <a:buSzPts val="1200"/>
                        <a:buFont typeface="Calibri"/>
                        <a:buNone/>
                      </a:pPr>
                      <a:r>
                        <a:rPr lang="en-US" sz="1100" b="1">
                          <a:solidFill>
                            <a:srgbClr val="1F3864"/>
                          </a:solidFill>
                          <a:latin typeface="Arial"/>
                          <a:ea typeface="Arial"/>
                          <a:cs typeface="Arial"/>
                          <a:sym typeface="Arial"/>
                        </a:rPr>
                        <a:t>1. Delivery of required goods/ services based on approved and accepted Notice to Proceed and Contract/ Agreement</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1F3864"/>
                        </a:buClr>
                        <a:buSzPts val="1200"/>
                        <a:buFont typeface="Arial"/>
                        <a:buNone/>
                      </a:pPr>
                      <a:r>
                        <a:rPr lang="en-US" sz="1100" b="1">
                          <a:solidFill>
                            <a:srgbClr val="1F3864"/>
                          </a:solidFill>
                          <a:latin typeface="Arial"/>
                          <a:ea typeface="Arial"/>
                          <a:cs typeface="Arial"/>
                          <a:sym typeface="Arial"/>
                        </a:rPr>
                        <a:t>1.1 Receipt of delivered goods/ services. 1.2</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100" b="1">
                          <a:solidFill>
                            <a:srgbClr val="1F3864"/>
                          </a:solidFill>
                          <a:latin typeface="Arial"/>
                          <a:ea typeface="Arial"/>
                          <a:cs typeface="Arial"/>
                          <a:sym typeface="Arial"/>
                        </a:rPr>
                        <a:t>1 hour</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100" b="1" i="1">
                          <a:solidFill>
                            <a:srgbClr val="1F3864"/>
                          </a:solidFill>
                          <a:latin typeface="Arial"/>
                          <a:ea typeface="Arial"/>
                          <a:cs typeface="Arial"/>
                          <a:sym typeface="Arial"/>
                        </a:rPr>
                        <a:t>Supplier </a:t>
                      </a:r>
                      <a:endParaRPr sz="11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100" b="1" i="1">
                          <a:solidFill>
                            <a:srgbClr val="1F3864"/>
                          </a:solidFill>
                          <a:latin typeface="Arial"/>
                          <a:ea typeface="Arial"/>
                          <a:cs typeface="Arial"/>
                          <a:sym typeface="Arial"/>
                        </a:rPr>
                        <a:t>PSMD and/or requesting unit</a:t>
                      </a:r>
                      <a:endParaRPr sz="11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214650">
                <a:tc>
                  <a:txBody>
                    <a:bodyPr/>
                    <a:lstStyle/>
                    <a:p>
                      <a:pPr marL="0" marR="0" lvl="0" indent="0" algn="l" rtl="0">
                        <a:lnSpc>
                          <a:spcPct val="107000"/>
                        </a:lnSpc>
                        <a:spcBef>
                          <a:spcPts val="0"/>
                        </a:spcBef>
                        <a:spcAft>
                          <a:spcPts val="0"/>
                        </a:spcAft>
                        <a:buClr>
                          <a:schemeClr val="dk1"/>
                        </a:buClr>
                        <a:buSzPts val="1200"/>
                        <a:buFont typeface="Calibri"/>
                        <a:buNone/>
                      </a:pPr>
                      <a:r>
                        <a:rPr lang="en-US" sz="1200" b="1">
                          <a:solidFill>
                            <a:srgbClr val="1F3864"/>
                          </a:solidFill>
                          <a:latin typeface="Arial"/>
                          <a:ea typeface="Arial"/>
                          <a:cs typeface="Arial"/>
                          <a:sym typeface="Arial"/>
                        </a:rPr>
                        <a:t>2. Submission of Sales Invoice / Billing Statement</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100" b="1">
                          <a:solidFill>
                            <a:srgbClr val="1F3864"/>
                          </a:solidFill>
                          <a:latin typeface="Arial"/>
                          <a:ea typeface="Arial"/>
                          <a:cs typeface="Arial"/>
                          <a:sym typeface="Arial"/>
                        </a:rPr>
                        <a:t>2.1 Identification of submitted documents and preparation of checklist None 2 hours Senior Administrative Assistant IV Property and Supply Management Division </a:t>
                      </a:r>
                      <a:endParaRPr sz="11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r>
                        <a:rPr lang="en-US" sz="1100" b="1">
                          <a:solidFill>
                            <a:srgbClr val="1F3864"/>
                          </a:solidFill>
                          <a:latin typeface="Arial"/>
                          <a:ea typeface="Arial"/>
                          <a:cs typeface="Arial"/>
                          <a:sym typeface="Arial"/>
                        </a:rPr>
                        <a:t>2.2 Review of pertinent documents and checklist</a:t>
                      </a:r>
                      <a:endParaRPr sz="11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r>
                        <a:rPr lang="en-US" sz="1100" b="1">
                          <a:solidFill>
                            <a:srgbClr val="1F3864"/>
                          </a:solidFill>
                          <a:latin typeface="Arial"/>
                          <a:ea typeface="Arial"/>
                          <a:cs typeface="Arial"/>
                          <a:sym typeface="Arial"/>
                        </a:rPr>
                        <a:t>2.3 Preparation of Disbursement Voucher (DV)</a:t>
                      </a:r>
                      <a:endParaRPr sz="11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r>
                        <a:rPr lang="en-US" sz="1100" b="1">
                          <a:solidFill>
                            <a:srgbClr val="1F3864"/>
                          </a:solidFill>
                          <a:latin typeface="Arial"/>
                          <a:ea typeface="Arial"/>
                          <a:cs typeface="Arial"/>
                          <a:sym typeface="Arial"/>
                        </a:rPr>
                        <a:t>2.4 Review of DV</a:t>
                      </a:r>
                      <a:endParaRPr sz="11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r>
                        <a:rPr lang="en-US" sz="1100" b="1">
                          <a:solidFill>
                            <a:srgbClr val="1F3864"/>
                          </a:solidFill>
                          <a:latin typeface="Arial"/>
                          <a:ea typeface="Arial"/>
                          <a:cs typeface="Arial"/>
                          <a:sym typeface="Arial"/>
                        </a:rPr>
                        <a:t>2.5 Signing of DV by the requesting unit</a:t>
                      </a:r>
                      <a:endParaRPr sz="11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just" rtl="0">
                        <a:lnSpc>
                          <a:spcPct val="107000"/>
                        </a:lnSpc>
                        <a:spcBef>
                          <a:spcPts val="0"/>
                        </a:spcBef>
                        <a:spcAft>
                          <a:spcPts val="0"/>
                        </a:spcAft>
                        <a:buNone/>
                      </a:pPr>
                      <a:r>
                        <a:rPr lang="en-US" sz="1100" b="1">
                          <a:solidFill>
                            <a:srgbClr val="1F3864"/>
                          </a:solidFill>
                          <a:latin typeface="Arial"/>
                          <a:ea typeface="Arial"/>
                          <a:cs typeface="Arial"/>
                          <a:sym typeface="Arial"/>
                        </a:rPr>
                        <a:t>2.6 Transmittal of DV with pertinent documents to the Bureau Accounting Division (BAD)</a:t>
                      </a:r>
                      <a:endParaRPr sz="11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Calibri"/>
                        <a:buNone/>
                      </a:pPr>
                      <a:r>
                        <a:rPr lang="en-US" sz="1100" b="1">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100" b="1">
                          <a:solidFill>
                            <a:srgbClr val="1F3864"/>
                          </a:solidFill>
                          <a:latin typeface="Arial"/>
                          <a:ea typeface="Arial"/>
                          <a:cs typeface="Arial"/>
                          <a:sym typeface="Arial"/>
                        </a:rPr>
                        <a:t>2 hours</a:t>
                      </a: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r>
                        <a:rPr lang="en-US" sz="1100" b="1">
                          <a:solidFill>
                            <a:srgbClr val="1F3864"/>
                          </a:solidFill>
                          <a:latin typeface="Arial"/>
                          <a:ea typeface="Arial"/>
                          <a:cs typeface="Arial"/>
                          <a:sym typeface="Arial"/>
                        </a:rPr>
                        <a:t>2 hours</a:t>
                      </a: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r>
                        <a:rPr lang="en-US" sz="1100" b="1">
                          <a:solidFill>
                            <a:srgbClr val="1F3864"/>
                          </a:solidFill>
                          <a:latin typeface="Arial"/>
                          <a:ea typeface="Arial"/>
                          <a:cs typeface="Arial"/>
                          <a:sym typeface="Arial"/>
                        </a:rPr>
                        <a:t>1 hour</a:t>
                      </a: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r>
                        <a:rPr lang="en-US" sz="1100" b="1">
                          <a:solidFill>
                            <a:srgbClr val="1F3864"/>
                          </a:solidFill>
                          <a:latin typeface="Arial"/>
                          <a:ea typeface="Arial"/>
                          <a:cs typeface="Arial"/>
                          <a:sym typeface="Arial"/>
                        </a:rPr>
                        <a:t>1 hour</a:t>
                      </a: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r>
                        <a:rPr lang="en-US" sz="1100" b="1">
                          <a:solidFill>
                            <a:srgbClr val="1F3864"/>
                          </a:solidFill>
                          <a:latin typeface="Arial"/>
                          <a:ea typeface="Arial"/>
                          <a:cs typeface="Arial"/>
                          <a:sym typeface="Arial"/>
                        </a:rPr>
                        <a:t>1 day</a:t>
                      </a: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endParaRPr sz="1100" b="1">
                        <a:solidFill>
                          <a:srgbClr val="1F3864"/>
                        </a:solidFill>
                        <a:latin typeface="Arial"/>
                        <a:ea typeface="Arial"/>
                        <a:cs typeface="Arial"/>
                        <a:sym typeface="Arial"/>
                      </a:endParaRPr>
                    </a:p>
                    <a:p>
                      <a:pPr marL="0" marR="0" lvl="0" indent="0" algn="ctr" rtl="0">
                        <a:lnSpc>
                          <a:spcPct val="107000"/>
                        </a:lnSpc>
                        <a:spcBef>
                          <a:spcPts val="0"/>
                        </a:spcBef>
                        <a:spcAft>
                          <a:spcPts val="0"/>
                        </a:spcAft>
                        <a:buNone/>
                      </a:pPr>
                      <a:r>
                        <a:rPr lang="en-US" sz="1100" b="1">
                          <a:solidFill>
                            <a:srgbClr val="1F3864"/>
                          </a:solidFill>
                          <a:latin typeface="Arial"/>
                          <a:ea typeface="Arial"/>
                          <a:cs typeface="Arial"/>
                          <a:sym typeface="Arial"/>
                        </a:rPr>
                        <a:t>1 day</a:t>
                      </a:r>
                      <a:endParaRPr sz="11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None/>
                      </a:pPr>
                      <a:r>
                        <a:rPr lang="en-US" sz="1100" b="1" i="1">
                          <a:solidFill>
                            <a:srgbClr val="1F3864"/>
                          </a:solidFill>
                          <a:latin typeface="Arial"/>
                          <a:ea typeface="Arial"/>
                          <a:cs typeface="Arial"/>
                          <a:sym typeface="Arial"/>
                        </a:rPr>
                        <a:t>Senior Administrative Assistant IV </a:t>
                      </a:r>
                      <a:endParaRPr sz="11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r>
                        <a:rPr lang="en-US" sz="1100" b="1">
                          <a:solidFill>
                            <a:srgbClr val="1F3864"/>
                          </a:solidFill>
                          <a:latin typeface="Arial"/>
                          <a:ea typeface="Arial"/>
                          <a:cs typeface="Arial"/>
                          <a:sym typeface="Arial"/>
                        </a:rPr>
                        <a:t>Property and Supply Management Division</a:t>
                      </a:r>
                      <a:endParaRPr sz="1100" b="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endParaRPr sz="11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endParaRPr sz="11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r>
                        <a:rPr lang="en-US" sz="1100" b="1" i="1">
                          <a:solidFill>
                            <a:srgbClr val="1F3864"/>
                          </a:solidFill>
                          <a:latin typeface="Arial"/>
                          <a:ea typeface="Arial"/>
                          <a:cs typeface="Arial"/>
                          <a:sym typeface="Arial"/>
                        </a:rPr>
                        <a:t>Administrative Officer V Chief Treasury Operations Officer I / Senior Administrative Assistant IV </a:t>
                      </a:r>
                      <a:endParaRPr sz="11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r>
                        <a:rPr lang="en-US" sz="1100" b="1">
                          <a:solidFill>
                            <a:srgbClr val="1F3864"/>
                          </a:solidFill>
                          <a:latin typeface="Arial"/>
                          <a:ea typeface="Arial"/>
                          <a:cs typeface="Arial"/>
                          <a:sym typeface="Arial"/>
                        </a:rPr>
                        <a:t>Property and Supply Management Division </a:t>
                      </a:r>
                      <a:endParaRPr sz="1100" b="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r>
                        <a:rPr lang="en-US" sz="1100" b="1" i="1">
                          <a:solidFill>
                            <a:srgbClr val="1F3864"/>
                          </a:solidFill>
                          <a:latin typeface="Arial"/>
                          <a:ea typeface="Arial"/>
                          <a:cs typeface="Arial"/>
                          <a:sym typeface="Arial"/>
                        </a:rPr>
                        <a:t>Administrative Officer V / Chief Treasury Operations Officer I </a:t>
                      </a:r>
                      <a:endParaRPr sz="11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r>
                        <a:rPr lang="en-US" sz="1100" b="1">
                          <a:solidFill>
                            <a:srgbClr val="1F3864"/>
                          </a:solidFill>
                          <a:latin typeface="Arial"/>
                          <a:ea typeface="Arial"/>
                          <a:cs typeface="Arial"/>
                          <a:sym typeface="Arial"/>
                        </a:rPr>
                        <a:t>Property and Supply Management Division</a:t>
                      </a:r>
                      <a:endParaRPr sz="1100" b="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r>
                        <a:rPr lang="en-US" sz="1100" b="1" i="1">
                          <a:solidFill>
                            <a:srgbClr val="1F3864"/>
                          </a:solidFill>
                          <a:latin typeface="Arial"/>
                          <a:ea typeface="Arial"/>
                          <a:cs typeface="Arial"/>
                          <a:sym typeface="Arial"/>
                        </a:rPr>
                        <a:t>Requesting Unit</a:t>
                      </a:r>
                      <a:endParaRPr sz="11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endParaRPr sz="11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r>
                        <a:rPr lang="en-US" sz="1100" b="1" i="1">
                          <a:solidFill>
                            <a:srgbClr val="1F3864"/>
                          </a:solidFill>
                          <a:latin typeface="Arial"/>
                          <a:ea typeface="Arial"/>
                          <a:cs typeface="Arial"/>
                          <a:sym typeface="Arial"/>
                        </a:rPr>
                        <a:t>Senior Administrative Assistant IV </a:t>
                      </a:r>
                      <a:endParaRPr sz="11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r>
                        <a:rPr lang="en-US" sz="1100" b="1">
                          <a:solidFill>
                            <a:srgbClr val="1F3864"/>
                          </a:solidFill>
                          <a:latin typeface="Arial"/>
                          <a:ea typeface="Arial"/>
                          <a:cs typeface="Arial"/>
                          <a:sym typeface="Arial"/>
                        </a:rPr>
                        <a:t>Property and Supply Management Division</a:t>
                      </a:r>
                      <a:endParaRPr sz="11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90775">
                <a:tc>
                  <a:txBody>
                    <a:bodyPr/>
                    <a:lstStyle/>
                    <a:p>
                      <a:pPr marL="0" marR="0" lvl="0" indent="0" algn="l" rtl="0">
                        <a:lnSpc>
                          <a:spcPct val="107000"/>
                        </a:lnSpc>
                        <a:spcBef>
                          <a:spcPts val="0"/>
                        </a:spcBef>
                        <a:spcAft>
                          <a:spcPts val="0"/>
                        </a:spcAft>
                        <a:buClr>
                          <a:schemeClr val="dk1"/>
                        </a:buClr>
                        <a:buSzPts val="1200"/>
                        <a:buFont typeface="Calibri"/>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TOTAL: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2 days and 7 hours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80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683" name="Google Shape;683;p60"/>
          <p:cNvSpPr txBox="1"/>
          <p:nvPr/>
        </p:nvSpPr>
        <p:spPr>
          <a:xfrm>
            <a:off x="0" y="0"/>
            <a:ext cx="12192000" cy="707886"/>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a:t>
            </a:r>
            <a:r>
              <a:rPr lang="en-US" sz="2000" b="1">
                <a:solidFill>
                  <a:srgbClr val="FEE599"/>
                </a:solidFill>
              </a:rPr>
              <a:t>7</a:t>
            </a:r>
            <a:r>
              <a:rPr lang="en-US" sz="2000" b="1" i="0" u="none" strike="noStrike" cap="none">
                <a:solidFill>
                  <a:srgbClr val="FEE599"/>
                </a:solidFill>
                <a:latin typeface="Arial"/>
                <a:ea typeface="Arial"/>
                <a:cs typeface="Arial"/>
                <a:sym typeface="Arial"/>
              </a:rPr>
              <a:t>.	Request for Processing of Payment to Suppliers for Projects Procured Through                     	Public Bidding</a:t>
            </a:r>
            <a:endParaRPr sz="2000" b="1" i="0" u="none" strike="noStrike" cap="none">
              <a:solidFill>
                <a:srgbClr val="FEE599"/>
              </a:solidFill>
              <a:latin typeface="Arial"/>
              <a:ea typeface="Arial"/>
              <a:cs typeface="Arial"/>
              <a:sym typeface="Arial"/>
            </a:endParaRPr>
          </a:p>
        </p:txBody>
      </p:sp>
      <p:pic>
        <p:nvPicPr>
          <p:cNvPr id="684" name="Google Shape;684;p60"/>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685" name="Google Shape;685;p60"/>
          <p:cNvSpPr/>
          <p:nvPr/>
        </p:nvSpPr>
        <p:spPr>
          <a:xfrm>
            <a:off x="0" y="707886"/>
            <a:ext cx="3657600" cy="338554"/>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8E0000"/>
                </a:solidFill>
                <a:latin typeface="Arial"/>
                <a:ea typeface="Arial"/>
                <a:cs typeface="Arial"/>
                <a:sym typeface="Arial"/>
              </a:rPr>
              <a:t>         (</a:t>
            </a:r>
            <a:r>
              <a:rPr lang="en-US" sz="1500" b="1" i="1" u="none" strike="noStrike" cap="none" dirty="0">
                <a:solidFill>
                  <a:srgbClr val="8E0000"/>
                </a:solidFill>
                <a:latin typeface="Arial"/>
                <a:ea typeface="Arial"/>
                <a:cs typeface="Arial"/>
                <a:sym typeface="Arial"/>
              </a:rPr>
              <a:t>Cont. o</a:t>
            </a:r>
            <a:r>
              <a:rPr lang="en-US" sz="1600" b="1" i="1" u="none" strike="noStrike" cap="none" dirty="0">
                <a:solidFill>
                  <a:srgbClr val="8E0000"/>
                </a:solidFill>
                <a:latin typeface="Arial"/>
                <a:ea typeface="Arial"/>
                <a:cs typeface="Arial"/>
                <a:sym typeface="Arial"/>
              </a:rPr>
              <a:t>f client steps </a:t>
            </a:r>
            <a:r>
              <a:rPr lang="en-US" sz="1600" b="1" i="0" u="none" strike="noStrike" cap="none" dirty="0">
                <a:solidFill>
                  <a:srgbClr val="8E0000"/>
                </a:solidFill>
                <a:latin typeface="Arial"/>
                <a:ea typeface="Arial"/>
                <a:cs typeface="Arial"/>
                <a:sym typeface="Arial"/>
              </a:rPr>
              <a:t>)</a:t>
            </a:r>
            <a:endParaRPr sz="1600" b="1" i="1" u="none" strike="noStrike" cap="none" dirty="0">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g273e66d318f_5_1"/>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241" name="Google Shape;241;g273e66d318f_5_1"/>
          <p:cNvSpPr txBox="1"/>
          <p:nvPr/>
        </p:nvSpPr>
        <p:spPr>
          <a:xfrm>
            <a:off x="210234" y="6306808"/>
            <a:ext cx="672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rgbClr val="002060"/>
                </a:solidFill>
                <a:latin typeface="Arial"/>
                <a:ea typeface="Arial"/>
                <a:cs typeface="Arial"/>
                <a:sym typeface="Arial"/>
              </a:rPr>
              <a:t>You may connect to WiFi </a:t>
            </a:r>
            <a:r>
              <a:rPr lang="en-US" sz="1400" b="1" i="0" u="none" strike="noStrike" cap="none">
                <a:solidFill>
                  <a:srgbClr val="002060"/>
                </a:solidFill>
                <a:latin typeface="Arial"/>
                <a:ea typeface="Arial"/>
                <a:cs typeface="Arial"/>
                <a:sym typeface="Arial"/>
              </a:rPr>
              <a:t>SATURN</a:t>
            </a:r>
            <a:r>
              <a:rPr lang="en-US" sz="1400" b="0" i="0" u="none" strike="noStrike" cap="none">
                <a:solidFill>
                  <a:srgbClr val="002060"/>
                </a:solidFill>
                <a:latin typeface="Arial"/>
                <a:ea typeface="Arial"/>
                <a:cs typeface="Arial"/>
                <a:sym typeface="Arial"/>
              </a:rPr>
              <a:t> using the password: </a:t>
            </a:r>
            <a:r>
              <a:rPr lang="en-US" sz="1400" b="1" i="0" u="none" strike="noStrike" cap="none">
                <a:solidFill>
                  <a:srgbClr val="002060"/>
                </a:solidFill>
                <a:latin typeface="Arial"/>
                <a:ea typeface="Arial"/>
                <a:cs typeface="Arial"/>
                <a:sym typeface="Arial"/>
              </a:rPr>
              <a:t>mH1a011*cINC</a:t>
            </a:r>
            <a:endParaRPr sz="2200" b="0" i="0" u="none" strike="noStrike" cap="none">
              <a:solidFill>
                <a:srgbClr val="002060"/>
              </a:solidFill>
              <a:latin typeface="Times New Roman"/>
              <a:ea typeface="Times New Roman"/>
              <a:cs typeface="Times New Roman"/>
              <a:sym typeface="Times New Roman"/>
            </a:endParaRPr>
          </a:p>
        </p:txBody>
      </p:sp>
      <p:sp>
        <p:nvSpPr>
          <p:cNvPr id="242" name="Google Shape;242;g273e66d318f_5_1"/>
          <p:cNvSpPr txBox="1"/>
          <p:nvPr/>
        </p:nvSpPr>
        <p:spPr>
          <a:xfrm>
            <a:off x="1998356" y="1060265"/>
            <a:ext cx="8195282" cy="503184"/>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en-US" sz="1800" b="1" i="0" u="none" strike="noStrike" cap="none">
                <a:solidFill>
                  <a:srgbClr val="002060"/>
                </a:solidFill>
                <a:latin typeface="Arial"/>
                <a:ea typeface="Arial"/>
                <a:cs typeface="Arial"/>
                <a:sym typeface="Arial"/>
              </a:rPr>
              <a:t>Scan the QR code to view the BTr’s Citizen’s Charter 2025 (1</a:t>
            </a:r>
            <a:r>
              <a:rPr lang="en-US" sz="1800" b="1" i="0" u="none" strike="noStrike" cap="none" baseline="30000">
                <a:solidFill>
                  <a:srgbClr val="002060"/>
                </a:solidFill>
                <a:latin typeface="Arial"/>
                <a:ea typeface="Arial"/>
                <a:cs typeface="Arial"/>
                <a:sym typeface="Arial"/>
              </a:rPr>
              <a:t>st</a:t>
            </a:r>
            <a:r>
              <a:rPr lang="en-US" sz="1800" b="1" i="0" u="none" strike="noStrike" cap="none">
                <a:solidFill>
                  <a:srgbClr val="002060"/>
                </a:solidFill>
                <a:latin typeface="Arial"/>
                <a:ea typeface="Arial"/>
                <a:cs typeface="Arial"/>
                <a:sym typeface="Arial"/>
              </a:rPr>
              <a:t> Edition)</a:t>
            </a:r>
            <a:endParaRPr sz="3200" b="1" i="0" u="none" strike="noStrike" cap="none">
              <a:solidFill>
                <a:srgbClr val="002060"/>
              </a:solidFill>
              <a:latin typeface="Times New Roman"/>
              <a:ea typeface="Times New Roman"/>
              <a:cs typeface="Times New Roman"/>
              <a:sym typeface="Times New Roman"/>
            </a:endParaRPr>
          </a:p>
        </p:txBody>
      </p:sp>
      <p:sp>
        <p:nvSpPr>
          <p:cNvPr id="243" name="Google Shape;243;g273e66d318f_5_1"/>
          <p:cNvSpPr txBox="1"/>
          <p:nvPr/>
        </p:nvSpPr>
        <p:spPr>
          <a:xfrm>
            <a:off x="2667789" y="5181332"/>
            <a:ext cx="6728400" cy="503184"/>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en-US" sz="1800" b="1" i="0" u="none" strike="noStrike" cap="none">
                <a:solidFill>
                  <a:srgbClr val="FF0000"/>
                </a:solidFill>
                <a:latin typeface="Arial"/>
                <a:ea typeface="Arial"/>
                <a:cs typeface="Arial"/>
                <a:sym typeface="Arial"/>
              </a:rPr>
              <a:t>CITIZEN’S CHARTER</a:t>
            </a:r>
            <a:endParaRPr sz="1800" b="1" i="0" u="none" strike="noStrike" cap="none">
              <a:solidFill>
                <a:srgbClr val="FF0000"/>
              </a:solidFill>
              <a:latin typeface="Times New Roman"/>
              <a:ea typeface="Times New Roman"/>
              <a:cs typeface="Times New Roman"/>
              <a:sym typeface="Times New Roman"/>
            </a:endParaRPr>
          </a:p>
        </p:txBody>
      </p:sp>
      <p:sp>
        <p:nvSpPr>
          <p:cNvPr id="244" name="Google Shape;244;g273e66d318f_5_1"/>
          <p:cNvSpPr txBox="1"/>
          <p:nvPr/>
        </p:nvSpPr>
        <p:spPr>
          <a:xfrm>
            <a:off x="2667789" y="5505446"/>
            <a:ext cx="6728400" cy="46779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600"/>
              <a:buFont typeface="Arial"/>
              <a:buNone/>
            </a:pPr>
            <a:r>
              <a:rPr lang="en-US" sz="1600" b="1" i="0" u="none" strike="noStrike" cap="none">
                <a:solidFill>
                  <a:srgbClr val="002060"/>
                </a:solidFill>
                <a:latin typeface="Arial"/>
                <a:ea typeface="Arial"/>
                <a:cs typeface="Arial"/>
                <a:sym typeface="Arial"/>
              </a:rPr>
              <a:t>2025 (1</a:t>
            </a:r>
            <a:r>
              <a:rPr lang="en-US" sz="1600" b="1" i="0" u="none" strike="noStrike" cap="none" baseline="30000">
                <a:solidFill>
                  <a:srgbClr val="002060"/>
                </a:solidFill>
                <a:latin typeface="Arial"/>
                <a:ea typeface="Arial"/>
                <a:cs typeface="Arial"/>
                <a:sym typeface="Arial"/>
              </a:rPr>
              <a:t>st</a:t>
            </a:r>
            <a:r>
              <a:rPr lang="en-US" sz="1600" b="1" i="0" u="none" strike="noStrike" cap="none">
                <a:solidFill>
                  <a:srgbClr val="002060"/>
                </a:solidFill>
                <a:latin typeface="Arial"/>
                <a:ea typeface="Arial"/>
                <a:cs typeface="Arial"/>
                <a:sym typeface="Arial"/>
              </a:rPr>
              <a:t> Edition)</a:t>
            </a:r>
            <a:endParaRPr sz="1600" b="1" i="0" u="none" strike="noStrike" cap="none">
              <a:solidFill>
                <a:srgbClr val="002060"/>
              </a:solidFill>
              <a:latin typeface="Times New Roman"/>
              <a:ea typeface="Times New Roman"/>
              <a:cs typeface="Times New Roman"/>
              <a:sym typeface="Times New Roman"/>
            </a:endParaRPr>
          </a:p>
        </p:txBody>
      </p:sp>
      <p:pic>
        <p:nvPicPr>
          <p:cNvPr id="245" name="Google Shape;245;g273e66d318f_5_1" descr="A qr code with black squares"/>
          <p:cNvPicPr preferRelativeResize="0"/>
          <p:nvPr/>
        </p:nvPicPr>
        <p:blipFill rotWithShape="1">
          <a:blip r:embed="rId4">
            <a:alphaModFix/>
          </a:blip>
          <a:srcRect/>
          <a:stretch/>
        </p:blipFill>
        <p:spPr>
          <a:xfrm>
            <a:off x="4416549" y="1692942"/>
            <a:ext cx="3358896" cy="3358896"/>
          </a:xfrm>
          <a:prstGeom prst="rect">
            <a:avLst/>
          </a:prstGeom>
          <a:noFill/>
          <a:ln w="9525" cap="flat" cmpd="sng">
            <a:solidFill>
              <a:schemeClr val="dk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2"/>
          <p:cNvSpPr txBox="1"/>
          <p:nvPr/>
        </p:nvSpPr>
        <p:spPr>
          <a:xfrm>
            <a:off x="491319" y="728893"/>
            <a:ext cx="11163868"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1F3864"/>
                </a:solidFill>
                <a:latin typeface="Arial"/>
                <a:ea typeface="Arial"/>
                <a:cs typeface="Arial"/>
                <a:sym typeface="Arial"/>
              </a:rPr>
              <a:t>Payment to suppliers who completely delivered/rendered goods/services as stipulated in the approved and accepted Purchase Order (PO).</a:t>
            </a:r>
            <a:endParaRPr sz="1500" b="1" i="0" u="none" strike="noStrike" cap="none">
              <a:solidFill>
                <a:srgbClr val="1F3864"/>
              </a:solidFill>
              <a:latin typeface="Arial"/>
              <a:ea typeface="Arial"/>
              <a:cs typeface="Arial"/>
              <a:sym typeface="Arial"/>
            </a:endParaRPr>
          </a:p>
        </p:txBody>
      </p:sp>
      <p:sp>
        <p:nvSpPr>
          <p:cNvPr id="691" name="Google Shape;691;p62"/>
          <p:cNvSpPr txBox="1"/>
          <p:nvPr/>
        </p:nvSpPr>
        <p:spPr>
          <a:xfrm>
            <a:off x="0" y="0"/>
            <a:ext cx="12192000" cy="707886"/>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a:solidFill>
                  <a:srgbClr val="FEE599"/>
                </a:solidFill>
              </a:rPr>
              <a:t>           18. </a:t>
            </a:r>
            <a:r>
              <a:rPr lang="en-US" sz="2000" b="1" i="0" u="none" strike="noStrike" cap="none">
                <a:solidFill>
                  <a:srgbClr val="FEE599"/>
                </a:solidFill>
                <a:latin typeface="Arial"/>
                <a:ea typeface="Arial"/>
                <a:cs typeface="Arial"/>
                <a:sym typeface="Arial"/>
              </a:rPr>
              <a:t>Request for Processing of Payment to Suppliers for Projects Procured through </a:t>
            </a:r>
            <a:endParaRPr sz="1400" b="0" i="0" u="none" strike="noStrike" cap="none">
              <a:solidFill>
                <a:srgbClr val="000000"/>
              </a:solidFill>
              <a:latin typeface="Arial"/>
              <a:ea typeface="Arial"/>
              <a:cs typeface="Arial"/>
              <a:sym typeface="Arial"/>
            </a:endParaRPr>
          </a:p>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	Shopping, Small Value Procurement and Lease of Venue</a:t>
            </a:r>
            <a:endParaRPr sz="2000" b="0" i="0" u="none" strike="noStrike" cap="none">
              <a:solidFill>
                <a:srgbClr val="FEE599"/>
              </a:solidFill>
              <a:latin typeface="Arial"/>
              <a:ea typeface="Arial"/>
              <a:cs typeface="Arial"/>
              <a:sym typeface="Arial"/>
            </a:endParaRPr>
          </a:p>
        </p:txBody>
      </p:sp>
      <p:pic>
        <p:nvPicPr>
          <p:cNvPr id="692" name="Google Shape;692;p62"/>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693" name="Google Shape;693;p62"/>
          <p:cNvGraphicFramePr/>
          <p:nvPr/>
        </p:nvGraphicFramePr>
        <p:xfrm>
          <a:off x="600500" y="1349562"/>
          <a:ext cx="11166375" cy="4871653"/>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3061575">
                  <a:extLst>
                    <a:ext uri="{9D8B030D-6E8A-4147-A177-3AD203B41FA5}">
                      <a16:colId xmlns:a16="http://schemas.microsoft.com/office/drawing/2014/main" val="20001"/>
                    </a:ext>
                  </a:extLst>
                </a:gridCol>
                <a:gridCol w="5134075">
                  <a:extLst>
                    <a:ext uri="{9D8B030D-6E8A-4147-A177-3AD203B41FA5}">
                      <a16:colId xmlns:a16="http://schemas.microsoft.com/office/drawing/2014/main" val="20002"/>
                    </a:ext>
                  </a:extLst>
                </a:gridCol>
              </a:tblGrid>
              <a:tr h="3040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Administrative Service - Property and Supply Management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4534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Simple </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3040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Government-to-Business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3040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186055" marR="0" lvl="0" indent="-17145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Supplier</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23400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OF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WHERE TO SECURE</a:t>
                      </a:r>
                      <a:endParaRPr sz="14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4"/>
                  </a:ext>
                </a:extLst>
              </a:tr>
              <a:tr h="58675">
                <a:tc gridSpan="2">
                  <a:txBody>
                    <a:bodyPr/>
                    <a:lstStyle/>
                    <a:p>
                      <a:pPr marL="0" marR="0" lvl="0" indent="0" algn="just"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1. Approved PR with complete specification and estimated unit cost</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rowSpan="9">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Property and Supply Management Division (PSMD)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213425">
                <a:tc gridSpan="2">
                  <a:txBody>
                    <a:bodyPr/>
                    <a:lstStyle/>
                    <a:p>
                      <a:pPr marL="0" marR="0" lvl="0" indent="0" algn="just"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2.Certificate of Availability of Fund for Requests amounting toPHP50,000.00 and above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152400">
                <a:tc gridSpan="2">
                  <a:txBody>
                    <a:bodyPr/>
                    <a:lstStyle/>
                    <a:p>
                      <a:pPr marL="0" marR="0" lvl="0" indent="0" algn="just"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3. Proof of PhilGEPS posting if request is above PHP50,000.00</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152400">
                <a:tc gridSpan="2">
                  <a:txBody>
                    <a:bodyPr/>
                    <a:lstStyle/>
                    <a:p>
                      <a:pPr marL="0" marR="0" lvl="0" indent="0" algn="l"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4. Request for Quotation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141600">
                <a:tc gridSpan="2">
                  <a:txBody>
                    <a:bodyPr/>
                    <a:lstStyle/>
                    <a:p>
                      <a:pPr marL="0" marR="0" lvl="0" indent="0" algn="l"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5. Quotations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05575">
                <a:tc gridSpan="2">
                  <a:txBody>
                    <a:bodyPr/>
                    <a:lstStyle/>
                    <a:p>
                      <a:pPr marL="0" marR="0" lvl="0" indent="0" algn="l"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6. Abstract of Quotations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152400">
                <a:tc gridSpan="2">
                  <a:txBody>
                    <a:bodyPr/>
                    <a:lstStyle/>
                    <a:p>
                      <a:pPr marL="0" marR="0" lvl="0" indent="0" algn="just"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7. Referral of Abstract of Quotations to End-User for Recommendation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152400">
                <a:tc gridSpan="2">
                  <a:txBody>
                    <a:bodyPr/>
                    <a:lstStyle/>
                    <a:p>
                      <a:pPr marL="0" marR="0" lvl="0" indent="0" algn="l"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8. End-User Recommendation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138175">
                <a:tc gridSpan="2">
                  <a:txBody>
                    <a:bodyPr/>
                    <a:lstStyle/>
                    <a:p>
                      <a:pPr marL="0" marR="0" lvl="0" indent="0" algn="l"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9. Purchase Order</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188500">
                <a:tc gridSpan="2">
                  <a:txBody>
                    <a:bodyPr/>
                    <a:lstStyle/>
                    <a:p>
                      <a:pPr marL="0" marR="0" lvl="0" indent="0" algn="l"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10. Obligation Request and Status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129650">
                <a:tc gridSpan="2">
                  <a:txBody>
                    <a:bodyPr/>
                    <a:lstStyle/>
                    <a:p>
                      <a:pPr marL="0" marR="0" lvl="0" indent="0" algn="l"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11. Delivery Receipt</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row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To be submitted by the Supplier</a:t>
                      </a:r>
                      <a:endParaRPr sz="1200" b="1" u="none" strike="noStrike" cap="none">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179975">
                <a:tc gridSpan="2">
                  <a:txBody>
                    <a:bodyPr/>
                    <a:lstStyle/>
                    <a:p>
                      <a:pPr marL="0" marR="0" lvl="0" indent="0" algn="l"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12. Sales Invoice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16"/>
                  </a:ext>
                </a:extLst>
              </a:tr>
              <a:tr h="152400">
                <a:tc gridSpan="2">
                  <a:txBody>
                    <a:bodyPr/>
                    <a:lstStyle/>
                    <a:p>
                      <a:pPr marL="0" marR="0" lvl="0" indent="0" algn="just"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13. Inspection and Acceptance Report (IAR)</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PSMD and Requesting Unit</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7"/>
                  </a:ext>
                </a:extLst>
              </a:tr>
              <a:tr h="116775">
                <a:tc gridSpan="2">
                  <a:txBody>
                    <a:bodyPr/>
                    <a:lstStyle/>
                    <a:p>
                      <a:pPr marL="0" marR="0" lvl="0" indent="0" algn="just"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14. Certificate of Completion and/or Acceptance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Requesting Unit</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8"/>
                  </a:ext>
                </a:extLst>
              </a:tr>
              <a:tr h="152400">
                <a:tc gridSpan="2">
                  <a:txBody>
                    <a:bodyPr/>
                    <a:lstStyle/>
                    <a:p>
                      <a:pPr marL="0" marR="0" lvl="0" indent="0" algn="l"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15. Disbursement Voucher</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To be prepared by PSMD for signature by     end-user / requesting unit</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graphicFrame>
        <p:nvGraphicFramePr>
          <p:cNvPr id="698" name="Google Shape;698;p63"/>
          <p:cNvGraphicFramePr/>
          <p:nvPr/>
        </p:nvGraphicFramePr>
        <p:xfrm>
          <a:off x="600500" y="1185786"/>
          <a:ext cx="11166400" cy="4799362"/>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340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755300">
                <a:tc>
                  <a:txBody>
                    <a:bodyPr/>
                    <a:lstStyle/>
                    <a:p>
                      <a:pPr marL="0" marR="0" lvl="0" indent="0" algn="l"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 Delivery of required goods/services based on approved and accepted Notice to Proceed and Contract/Agreement</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1.1 Receipt of delivered goods/ services.</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marR="0" lvl="0" indent="0" algn="ctr"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chemeClr val="dk1"/>
                        </a:buClr>
                        <a:buSzPts val="1200"/>
                        <a:buFont typeface="Calibri"/>
                        <a:buNone/>
                      </a:pPr>
                      <a:r>
                        <a:rPr lang="en-US" sz="1200" b="1">
                          <a:solidFill>
                            <a:srgbClr val="1F3864"/>
                          </a:solidFill>
                          <a:latin typeface="Arial"/>
                          <a:ea typeface="Arial"/>
                          <a:cs typeface="Arial"/>
                          <a:sym typeface="Arial"/>
                        </a:rPr>
                        <a:t>1 hour</a:t>
                      </a: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1F3864"/>
                        </a:buClr>
                        <a:buSzPts val="1200"/>
                        <a:buFont typeface="Arial"/>
                        <a:buNone/>
                      </a:pPr>
                      <a:r>
                        <a:rPr lang="en-US" sz="1200" b="1" i="1" u="none" strike="noStrike" cap="none">
                          <a:solidFill>
                            <a:srgbClr val="1F3864"/>
                          </a:solidFill>
                          <a:latin typeface="Arial"/>
                          <a:ea typeface="Arial"/>
                          <a:cs typeface="Arial"/>
                          <a:sym typeface="Arial"/>
                        </a:rPr>
                        <a:t>Supplier</a:t>
                      </a:r>
                      <a:endParaRPr sz="1200" b="1" u="none" strike="noStrike" cap="none">
                        <a:solidFill>
                          <a:srgbClr val="1F3864"/>
                        </a:solidFill>
                        <a:latin typeface="Calibri"/>
                        <a:ea typeface="Calibri"/>
                        <a:cs typeface="Calibri"/>
                        <a:sym typeface="Calibri"/>
                      </a:endParaRPr>
                    </a:p>
                    <a:p>
                      <a:pPr marL="0" marR="0" lvl="0" indent="0" algn="l" rtl="0">
                        <a:lnSpc>
                          <a:spcPct val="107000"/>
                        </a:lnSpc>
                        <a:spcBef>
                          <a:spcPts val="800"/>
                        </a:spcBef>
                        <a:spcAft>
                          <a:spcPts val="0"/>
                        </a:spcAft>
                        <a:buClr>
                          <a:schemeClr val="dk1"/>
                        </a:buClr>
                        <a:buSzPts val="1200"/>
                        <a:buFont typeface="Arial"/>
                        <a:buNone/>
                      </a:pPr>
                      <a:r>
                        <a:rPr lang="en-US" sz="1200" b="1" i="1">
                          <a:solidFill>
                            <a:srgbClr val="1F3864"/>
                          </a:solidFill>
                          <a:latin typeface="Arial"/>
                          <a:ea typeface="Arial"/>
                          <a:cs typeface="Arial"/>
                          <a:sym typeface="Arial"/>
                        </a:rPr>
                        <a:t>PSMD and/or requesting unit</a:t>
                      </a:r>
                      <a:endParaRPr sz="1200" b="1" i="1" u="none" strike="noStrike" cap="none">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endParaRPr sz="1200" b="1" i="1" u="none" strike="noStrike" cap="none">
                        <a:solidFill>
                          <a:srgbClr val="1F3864"/>
                        </a:solidFil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55300">
                <a:tc>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1.2 Acceptance of delivered goods/ services.</a:t>
                      </a:r>
                      <a:endParaRPr sz="1200" b="1" u="none" strike="noStrike" cap="none">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2.2 Review of pertinent documents and checklist</a:t>
                      </a:r>
                      <a:endParaRPr sz="1200" b="1">
                        <a:solidFill>
                          <a:srgbClr val="1F3864"/>
                        </a:solidFill>
                        <a:latin typeface="Arial"/>
                        <a:ea typeface="Arial"/>
                        <a:cs typeface="Arial"/>
                        <a:sym typeface="Arial"/>
                      </a:endParaRPr>
                    </a:p>
                    <a:p>
                      <a:pPr marL="0" marR="0" lvl="0" indent="38735" algn="l" rtl="0">
                        <a:lnSpc>
                          <a:spcPct val="107000"/>
                        </a:lnSpc>
                        <a:spcBef>
                          <a:spcPts val="80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200"/>
                        <a:buFont typeface="Arial"/>
                        <a:buNone/>
                      </a:pP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2 hours</a:t>
                      </a:r>
                      <a:endParaRPr sz="120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2 hours</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i="1">
                          <a:solidFill>
                            <a:srgbClr val="1F3864"/>
                          </a:solidFill>
                          <a:latin typeface="Arial"/>
                          <a:ea typeface="Arial"/>
                          <a:cs typeface="Arial"/>
                          <a:sym typeface="Arial"/>
                        </a:rPr>
                        <a:t>Senior Administrative Assistant IV</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Property and Supply Management Division</a:t>
                      </a:r>
                      <a:endParaRPr sz="120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i="1">
                          <a:solidFill>
                            <a:srgbClr val="1F3864"/>
                          </a:solidFill>
                          <a:latin typeface="Arial"/>
                          <a:ea typeface="Arial"/>
                          <a:cs typeface="Arial"/>
                          <a:sym typeface="Arial"/>
                        </a:rPr>
                        <a:t>Administrative Officer V and Chief Treasury Operations Officer</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Property and Supply Management Division</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55300">
                <a:tc>
                  <a:txBody>
                    <a:bodyPr/>
                    <a:lstStyle/>
                    <a:p>
                      <a:pPr marL="0" marR="0" lvl="0" indent="0" algn="l" rtl="0">
                        <a:lnSpc>
                          <a:spcPct val="107000"/>
                        </a:lnSpc>
                        <a:spcBef>
                          <a:spcPts val="0"/>
                        </a:spcBef>
                        <a:spcAft>
                          <a:spcPts val="0"/>
                        </a:spcAft>
                        <a:buNone/>
                      </a:pP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2.3 Preparation of Disbursement Voucher (DV)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None/>
                      </a:pPr>
                      <a:r>
                        <a:rPr lang="en-US" sz="1200" b="1">
                          <a:solidFill>
                            <a:srgbClr val="1F3864"/>
                          </a:solidFill>
                          <a:latin typeface="Arial"/>
                          <a:ea typeface="Arial"/>
                          <a:cs typeface="Arial"/>
                          <a:sym typeface="Arial"/>
                        </a:rPr>
                        <a:t>1 hour</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None/>
                      </a:pPr>
                      <a:r>
                        <a:rPr lang="en-US" sz="1200" b="1" i="1">
                          <a:solidFill>
                            <a:srgbClr val="1F3864"/>
                          </a:solidFill>
                          <a:latin typeface="Arial"/>
                          <a:ea typeface="Arial"/>
                          <a:cs typeface="Arial"/>
                          <a:sym typeface="Arial"/>
                        </a:rPr>
                        <a:t>Senior Administrative Assistant IV</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r>
                        <a:rPr lang="en-US" sz="1200" b="1" i="1">
                          <a:solidFill>
                            <a:srgbClr val="1F3864"/>
                          </a:solidFill>
                          <a:latin typeface="Arial"/>
                          <a:ea typeface="Arial"/>
                          <a:cs typeface="Arial"/>
                          <a:sym typeface="Arial"/>
                        </a:rPr>
                        <a:t> </a:t>
                      </a:r>
                      <a:r>
                        <a:rPr lang="en-US" sz="1200" b="1">
                          <a:solidFill>
                            <a:srgbClr val="1F3864"/>
                          </a:solidFill>
                          <a:latin typeface="Arial"/>
                          <a:ea typeface="Arial"/>
                          <a:cs typeface="Arial"/>
                          <a:sym typeface="Arial"/>
                        </a:rPr>
                        <a:t>Property and Supply Management Division </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55300">
                <a:tc>
                  <a:txBody>
                    <a:bodyPr/>
                    <a:lstStyle/>
                    <a:p>
                      <a:pPr marL="0" marR="0" lvl="0" indent="0" algn="l" rtl="0">
                        <a:lnSpc>
                          <a:spcPct val="107000"/>
                        </a:lnSpc>
                        <a:spcBef>
                          <a:spcPts val="0"/>
                        </a:spcBef>
                        <a:spcAft>
                          <a:spcPts val="0"/>
                        </a:spcAft>
                        <a:buNone/>
                      </a:pPr>
                      <a:endParaRPr sz="1200" b="1" u="none" strike="noStrike" cap="none">
                        <a:solidFill>
                          <a:srgbClr val="1F386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US" sz="1200" b="1">
                          <a:solidFill>
                            <a:srgbClr val="1F3864"/>
                          </a:solidFill>
                          <a:latin typeface="Arial"/>
                          <a:ea typeface="Arial"/>
                          <a:cs typeface="Arial"/>
                          <a:sym typeface="Arial"/>
                        </a:rPr>
                        <a:t>2.4 Review of DV</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None</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None/>
                      </a:pPr>
                      <a:r>
                        <a:rPr lang="en-US" sz="1200" b="1">
                          <a:solidFill>
                            <a:srgbClr val="1F3864"/>
                          </a:solidFill>
                          <a:latin typeface="Arial"/>
                          <a:ea typeface="Arial"/>
                          <a:cs typeface="Arial"/>
                          <a:sym typeface="Arial"/>
                        </a:rPr>
                        <a:t>1 hour</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None/>
                      </a:pPr>
                      <a:r>
                        <a:rPr lang="en-US" sz="1200" b="1" i="1">
                          <a:solidFill>
                            <a:srgbClr val="1F3864"/>
                          </a:solidFill>
                          <a:latin typeface="Arial"/>
                          <a:ea typeface="Arial"/>
                          <a:cs typeface="Arial"/>
                          <a:sym typeface="Arial"/>
                        </a:rPr>
                        <a:t>Administrative Officer V and Chief Treasury Operations Officer I </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None/>
                      </a:pPr>
                      <a:r>
                        <a:rPr lang="en-US" sz="1200" b="1">
                          <a:solidFill>
                            <a:srgbClr val="1F3864"/>
                          </a:solidFill>
                          <a:latin typeface="Arial"/>
                          <a:ea typeface="Arial"/>
                          <a:cs typeface="Arial"/>
                          <a:sym typeface="Arial"/>
                        </a:rPr>
                        <a:t>Property and Supply Management Division </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99" name="Google Shape;699;p63"/>
          <p:cNvSpPr txBox="1"/>
          <p:nvPr/>
        </p:nvSpPr>
        <p:spPr>
          <a:xfrm>
            <a:off x="0" y="0"/>
            <a:ext cx="12192000" cy="707886"/>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a:solidFill>
                  <a:srgbClr val="FEE599"/>
                </a:solidFill>
              </a:rPr>
              <a:t>18.Request for Processing of Payment to Suppliers for Projects Procured through Shopping, Small Value Procurement and Lease of Venue</a:t>
            </a:r>
            <a:endParaRPr sz="2000" b="0" i="0" u="none" strike="noStrike" cap="none">
              <a:solidFill>
                <a:srgbClr val="FEE599"/>
              </a:solidFill>
              <a:latin typeface="Arial"/>
              <a:ea typeface="Arial"/>
              <a:cs typeface="Arial"/>
              <a:sym typeface="Arial"/>
            </a:endParaRPr>
          </a:p>
        </p:txBody>
      </p:sp>
      <p:pic>
        <p:nvPicPr>
          <p:cNvPr id="700" name="Google Shape;700;p63"/>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701" name="Google Shape;701;p63"/>
          <p:cNvSpPr/>
          <p:nvPr/>
        </p:nvSpPr>
        <p:spPr>
          <a:xfrm>
            <a:off x="1" y="708301"/>
            <a:ext cx="3657600" cy="338554"/>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graphicFrame>
        <p:nvGraphicFramePr>
          <p:cNvPr id="706" name="Google Shape;706;p64"/>
          <p:cNvGraphicFramePr/>
          <p:nvPr/>
        </p:nvGraphicFramePr>
        <p:xfrm>
          <a:off x="600500" y="1185787"/>
          <a:ext cx="11166400" cy="239025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1617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741225">
                <a:tc>
                  <a:txBody>
                    <a:bodyPr/>
                    <a:lstStyle/>
                    <a:p>
                      <a:pPr marL="342900" marR="0" lvl="0" indent="-266700" algn="l" rtl="0">
                        <a:lnSpc>
                          <a:spcPct val="107000"/>
                        </a:lnSpc>
                        <a:spcBef>
                          <a:spcPts val="800"/>
                        </a:spcBef>
                        <a:spcAft>
                          <a:spcPts val="0"/>
                        </a:spcAft>
                        <a:buClr>
                          <a:schemeClr val="dk1"/>
                        </a:buClr>
                        <a:buSzPts val="1200"/>
                        <a:buFont typeface="Calibri"/>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1F3864"/>
                        </a:buClr>
                        <a:buSzPts val="1200"/>
                        <a:buFont typeface="Arial"/>
                        <a:buNone/>
                      </a:pPr>
                      <a:r>
                        <a:rPr lang="en-US" sz="1200" b="1">
                          <a:solidFill>
                            <a:srgbClr val="1F3864"/>
                          </a:solidFill>
                          <a:latin typeface="Arial"/>
                          <a:ea typeface="Arial"/>
                          <a:cs typeface="Arial"/>
                          <a:sym typeface="Arial"/>
                        </a:rPr>
                        <a:t>2.5 Signing of DV by requesting unit.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lvl="0" indent="0" algn="l" rtl="0">
                        <a:spcBef>
                          <a:spcPts val="0"/>
                        </a:spcBef>
                        <a:spcAft>
                          <a:spcPts val="0"/>
                        </a:spcAft>
                        <a:buNone/>
                      </a:pP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1 day</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i="1">
                          <a:solidFill>
                            <a:srgbClr val="1F3864"/>
                          </a:solidFill>
                          <a:latin typeface="Arial"/>
                          <a:ea typeface="Arial"/>
                          <a:cs typeface="Arial"/>
                          <a:sym typeface="Arial"/>
                        </a:rPr>
                        <a:t>Requesting Unit</a:t>
                      </a:r>
                      <a:endParaRPr sz="12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93600">
                <a:tc>
                  <a:txBody>
                    <a:bodyPr/>
                    <a:lstStyle/>
                    <a:p>
                      <a:pPr marL="342900" marR="0" lvl="0" indent="-266700" algn="l" rtl="0">
                        <a:lnSpc>
                          <a:spcPct val="107000"/>
                        </a:lnSpc>
                        <a:spcBef>
                          <a:spcPts val="0"/>
                        </a:spcBef>
                        <a:spcAft>
                          <a:spcPts val="0"/>
                        </a:spcAft>
                        <a:buClr>
                          <a:schemeClr val="dk1"/>
                        </a:buClr>
                        <a:buSzPts val="1200"/>
                        <a:buFont typeface="Calibri"/>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2.6 Transmittal of DV with pertinent documents to BAD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1 day</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1F3864"/>
                        </a:buClr>
                        <a:buSzPts val="1200"/>
                        <a:buFont typeface="Arial"/>
                        <a:buNone/>
                      </a:pPr>
                      <a:r>
                        <a:rPr lang="en-US" sz="1200" b="1" i="1">
                          <a:solidFill>
                            <a:srgbClr val="1F3864"/>
                          </a:solidFill>
                          <a:latin typeface="Arial"/>
                          <a:ea typeface="Arial"/>
                          <a:cs typeface="Arial"/>
                          <a:sym typeface="Arial"/>
                        </a:rPr>
                        <a:t>Senior Administrative Assistant IV</a:t>
                      </a:r>
                      <a:endParaRPr sz="1200" b="1" i="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1F3864"/>
                        </a:buClr>
                        <a:buSzPts val="1200"/>
                        <a:buFont typeface="Arial"/>
                        <a:buNone/>
                      </a:pPr>
                      <a:r>
                        <a:rPr lang="en-US" sz="1200" b="1" i="1">
                          <a:solidFill>
                            <a:srgbClr val="1F3864"/>
                          </a:solidFill>
                          <a:latin typeface="Arial"/>
                          <a:ea typeface="Arial"/>
                          <a:cs typeface="Arial"/>
                          <a:sym typeface="Arial"/>
                        </a:rPr>
                        <a:t> </a:t>
                      </a:r>
                      <a:r>
                        <a:rPr lang="en-US" sz="1200" b="1">
                          <a:solidFill>
                            <a:srgbClr val="1F3864"/>
                          </a:solidFill>
                          <a:latin typeface="Arial"/>
                          <a:ea typeface="Arial"/>
                          <a:cs typeface="Arial"/>
                          <a:sym typeface="Arial"/>
                        </a:rPr>
                        <a:t>Property and Supply Management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14950">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TOTAL: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2 days and 7 hours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707" name="Google Shape;707;p64"/>
          <p:cNvSpPr txBox="1"/>
          <p:nvPr/>
        </p:nvSpPr>
        <p:spPr>
          <a:xfrm>
            <a:off x="0" y="0"/>
            <a:ext cx="12192000" cy="707886"/>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a:solidFill>
                  <a:srgbClr val="FEE599"/>
                </a:solidFill>
              </a:rPr>
              <a:t>18. Request for Processing of Payment to Suppliers for Projects Procured through Shopping, Small Value Procurement and Lease of Venue</a:t>
            </a:r>
            <a:endParaRPr sz="2000" b="0" i="0" u="none" strike="noStrike" cap="none">
              <a:solidFill>
                <a:srgbClr val="FEE599"/>
              </a:solidFill>
              <a:latin typeface="Arial"/>
              <a:ea typeface="Arial"/>
              <a:cs typeface="Arial"/>
              <a:sym typeface="Arial"/>
            </a:endParaRPr>
          </a:p>
        </p:txBody>
      </p:sp>
      <p:pic>
        <p:nvPicPr>
          <p:cNvPr id="708" name="Google Shape;708;p64"/>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709" name="Google Shape;709;p64"/>
          <p:cNvSpPr/>
          <p:nvPr/>
        </p:nvSpPr>
        <p:spPr>
          <a:xfrm>
            <a:off x="1" y="708301"/>
            <a:ext cx="3657600" cy="338554"/>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79"/>
          <p:cNvSpPr txBox="1"/>
          <p:nvPr/>
        </p:nvSpPr>
        <p:spPr>
          <a:xfrm>
            <a:off x="491319" y="592833"/>
            <a:ext cx="11163868" cy="7848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1" i="0" u="none" strike="noStrike" cap="none">
                <a:solidFill>
                  <a:srgbClr val="1F3864"/>
                </a:solidFill>
                <a:latin typeface="Arial"/>
                <a:ea typeface="Arial"/>
                <a:cs typeface="Arial"/>
                <a:sym typeface="Arial"/>
              </a:rPr>
              <a:t>This procedure is to provide the necessary guidelines and documents to be submitted by banks requesting for reactivation of unclaimed balances account on behalf of the depositors in the Bureau of the Treasury through the Law and Litigation Division – Legal Service.</a:t>
            </a:r>
            <a:endParaRPr sz="1500" b="1" i="0" u="none" strike="noStrike" cap="none">
              <a:solidFill>
                <a:srgbClr val="1F3864"/>
              </a:solidFill>
              <a:latin typeface="Arial"/>
              <a:ea typeface="Arial"/>
              <a:cs typeface="Arial"/>
              <a:sym typeface="Arial"/>
            </a:endParaRPr>
          </a:p>
        </p:txBody>
      </p:sp>
      <p:sp>
        <p:nvSpPr>
          <p:cNvPr id="715" name="Google Shape;715;p79"/>
          <p:cNvSpPr txBox="1"/>
          <p:nvPr/>
        </p:nvSpPr>
        <p:spPr>
          <a:xfrm>
            <a:off x="0" y="0"/>
            <a:ext cx="12192000" cy="585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000" b="1">
                <a:solidFill>
                  <a:srgbClr val="FEE599"/>
                </a:solidFill>
              </a:rPr>
              <a:t>19. </a:t>
            </a:r>
            <a:r>
              <a:rPr lang="en-US" sz="2000" b="1" i="0" u="none" strike="noStrike" cap="none">
                <a:solidFill>
                  <a:srgbClr val="FEE599"/>
                </a:solidFill>
                <a:latin typeface="Arial"/>
                <a:ea typeface="Arial"/>
                <a:cs typeface="Arial"/>
                <a:sym typeface="Arial"/>
              </a:rPr>
              <a:t>Request for Reactivation of Unclaimed Balances Accounts</a:t>
            </a:r>
            <a:endParaRPr sz="1400" b="0" i="0" u="none" strike="noStrike" cap="none">
              <a:solidFill>
                <a:srgbClr val="000000"/>
              </a:solidFill>
              <a:latin typeface="Arial"/>
              <a:ea typeface="Arial"/>
              <a:cs typeface="Arial"/>
              <a:sym typeface="Arial"/>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716" name="Google Shape;716;p79"/>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717" name="Google Shape;717;p79"/>
          <p:cNvGraphicFramePr/>
          <p:nvPr/>
        </p:nvGraphicFramePr>
        <p:xfrm>
          <a:off x="600500" y="1467134"/>
          <a:ext cx="11166375" cy="5167803"/>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5929950">
                  <a:extLst>
                    <a:ext uri="{9D8B030D-6E8A-4147-A177-3AD203B41FA5}">
                      <a16:colId xmlns:a16="http://schemas.microsoft.com/office/drawing/2014/main" val="20002"/>
                    </a:ext>
                  </a:extLst>
                </a:gridCol>
              </a:tblGrid>
              <a:tr h="2632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Legal Service – Law and Litigation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095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Highly Technical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4079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G2C – Government to Citizens</a:t>
                      </a:r>
                      <a:endParaRPr sz="1200" b="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G2B – Government to Business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2807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Banks and other covered institutions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23400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OF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WHERE TO SECURE</a:t>
                      </a:r>
                      <a:endParaRPr sz="14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4"/>
                  </a:ext>
                </a:extLst>
              </a:tr>
              <a:tr h="190550">
                <a:tc gridSpan="2">
                  <a:txBody>
                    <a:bodyPr/>
                    <a:lstStyle/>
                    <a:p>
                      <a:pPr marL="0" marR="0" lvl="0" indent="0" algn="l"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1.  Letter request of depositor/creditor;</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Banks and other covered institutions.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223675">
                <a:tc gridSpan="2">
                  <a:txBody>
                    <a:bodyPr/>
                    <a:lstStyle/>
                    <a:p>
                      <a:pPr marL="0" marR="0" lvl="0" indent="0" algn="l"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2.  Authentication by the covered institution;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Banks and other covered institutions.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14575">
                <a:tc gridSpan="2">
                  <a:txBody>
                    <a:bodyPr/>
                    <a:lstStyle/>
                    <a:p>
                      <a:pPr marL="0" marR="0" lvl="0" indent="0" algn="l"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3.  Letter request of the covered institution;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Banks and other covered institutions.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04525">
                <a:tc gridSpan="2">
                  <a:txBody>
                    <a:bodyPr/>
                    <a:lstStyle/>
                    <a:p>
                      <a:pPr marL="0" marR="0" lvl="0" indent="0" algn="just"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4.  Deed of undertaking;</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Banks and other covered institutions.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683800">
                <a:tc gridSpan="2">
                  <a:txBody>
                    <a:bodyPr/>
                    <a:lstStyle/>
                    <a:p>
                      <a:pPr marL="0" marR="0" lvl="0" indent="0" algn="just"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5. In case the requesting party/depositor/ creditor is a Juridical Entity, a Board Resolution or Secretary's Certificate showing that the signatory to the request is fully authorized to transact with the BTr;</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Juridical Entity concerned.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304525">
                <a:tc gridSpan="2">
                  <a:txBody>
                    <a:bodyPr/>
                    <a:lstStyle/>
                    <a:p>
                      <a:pPr marL="0" marR="0" lvl="0" indent="0" algn="just" rtl="0">
                        <a:lnSpc>
                          <a:spcPct val="107000"/>
                        </a:lnSpc>
                        <a:spcBef>
                          <a:spcPts val="0"/>
                        </a:spcBef>
                        <a:spcAft>
                          <a:spcPts val="0"/>
                        </a:spcAft>
                        <a:buClr>
                          <a:srgbClr val="1F3864"/>
                        </a:buClr>
                        <a:buSzPts val="1200"/>
                        <a:buFont typeface="Calibri"/>
                        <a:buNone/>
                      </a:pPr>
                      <a:r>
                        <a:rPr lang="en-US" sz="1200" b="1" u="none" strike="noStrike" cap="none">
                          <a:solidFill>
                            <a:srgbClr val="1F3864"/>
                          </a:solidFill>
                          <a:latin typeface="Arial"/>
                          <a:ea typeface="Arial"/>
                          <a:cs typeface="Arial"/>
                          <a:sym typeface="Arial"/>
                        </a:rPr>
                        <a:t>6. Copy of unclaimed balances report submitted to the Bureau of the Treasury indicating the names of requesting depositor/creditor; </a:t>
                      </a:r>
                      <a:endParaRPr sz="1200" b="1" u="none" strike="noStrike" cap="none">
                        <a:solidFill>
                          <a:srgbClr val="1F3864"/>
                        </a:solidFill>
                        <a:latin typeface="Arial"/>
                        <a:ea typeface="Arial"/>
                        <a:cs typeface="Arial"/>
                        <a:sym typeface="Arial"/>
                      </a:endParaRPr>
                    </a:p>
                    <a:p>
                      <a:pPr marL="463550" marR="0" lvl="2" indent="-238125" algn="just" rtl="0">
                        <a:lnSpc>
                          <a:spcPct val="107000"/>
                        </a:lnSpc>
                        <a:spcBef>
                          <a:spcPts val="800"/>
                        </a:spcBef>
                        <a:spcAft>
                          <a:spcPts val="0"/>
                        </a:spcAft>
                        <a:buClr>
                          <a:srgbClr val="1F3864"/>
                        </a:buClr>
                        <a:buSzPts val="1200"/>
                        <a:buFont typeface="Arial"/>
                        <a:buChar char="▪"/>
                      </a:pPr>
                      <a:r>
                        <a:rPr lang="en-US" sz="1200" b="1" u="none" strike="noStrike" cap="none">
                          <a:solidFill>
                            <a:srgbClr val="1F3864"/>
                          </a:solidFill>
                          <a:latin typeface="Arial"/>
                          <a:ea typeface="Arial"/>
                          <a:cs typeface="Arial"/>
                          <a:sym typeface="Arial"/>
                        </a:rPr>
                        <a:t>In case the depositor/creditor is already dead, the surviving heir/s shall present the following: </a:t>
                      </a:r>
                      <a:endParaRPr sz="1200" b="1" u="none" strike="noStrike" cap="none">
                        <a:solidFill>
                          <a:srgbClr val="1F3864"/>
                        </a:solidFill>
                        <a:latin typeface="Arial"/>
                        <a:ea typeface="Arial"/>
                        <a:cs typeface="Arial"/>
                        <a:sym typeface="Arial"/>
                      </a:endParaRPr>
                    </a:p>
                    <a:p>
                      <a:pPr marL="463550" marR="0" lvl="2" indent="-238125" algn="just" rtl="0">
                        <a:lnSpc>
                          <a:spcPct val="107000"/>
                        </a:lnSpc>
                        <a:spcBef>
                          <a:spcPts val="0"/>
                        </a:spcBef>
                        <a:spcAft>
                          <a:spcPts val="0"/>
                        </a:spcAft>
                        <a:buClr>
                          <a:srgbClr val="1F3864"/>
                        </a:buClr>
                        <a:buSzPts val="1200"/>
                        <a:buFont typeface="Arial"/>
                        <a:buChar char="▪"/>
                      </a:pPr>
                      <a:r>
                        <a:rPr lang="en-US" sz="1200" b="1" u="none" strike="noStrike" cap="none">
                          <a:solidFill>
                            <a:srgbClr val="1F3864"/>
                          </a:solidFill>
                          <a:latin typeface="Arial"/>
                          <a:ea typeface="Arial"/>
                          <a:cs typeface="Arial"/>
                          <a:sym typeface="Arial"/>
                        </a:rPr>
                        <a:t>Death Certificate of the depositor/creditor;</a:t>
                      </a:r>
                      <a:endParaRPr sz="1200" b="1" u="none" strike="noStrike" cap="none">
                        <a:solidFill>
                          <a:srgbClr val="1F3864"/>
                        </a:solidFill>
                        <a:latin typeface="Arial"/>
                        <a:ea typeface="Arial"/>
                        <a:cs typeface="Arial"/>
                        <a:sym typeface="Arial"/>
                      </a:endParaRPr>
                    </a:p>
                    <a:p>
                      <a:pPr marL="463550" marR="0" lvl="2" indent="-238125" algn="l" rtl="0">
                        <a:lnSpc>
                          <a:spcPct val="107000"/>
                        </a:lnSpc>
                        <a:spcBef>
                          <a:spcPts val="0"/>
                        </a:spcBef>
                        <a:spcAft>
                          <a:spcPts val="0"/>
                        </a:spcAft>
                        <a:buClr>
                          <a:srgbClr val="1F3864"/>
                        </a:buClr>
                        <a:buSzPts val="1200"/>
                        <a:buFont typeface="Arial"/>
                        <a:buChar char="▪"/>
                      </a:pPr>
                      <a:r>
                        <a:rPr lang="en-US" sz="1200" b="1" u="none" strike="noStrike" cap="none">
                          <a:solidFill>
                            <a:srgbClr val="1F3864"/>
                          </a:solidFill>
                          <a:latin typeface="Arial"/>
                          <a:ea typeface="Arial"/>
                          <a:cs typeface="Arial"/>
                          <a:sym typeface="Arial"/>
                        </a:rPr>
                        <a:t>Judicial or Extrajudicial settlement of the estate;</a:t>
                      </a:r>
                      <a:endParaRPr sz="1200" b="1" u="none" strike="noStrike" cap="none">
                        <a:solidFill>
                          <a:srgbClr val="1F3864"/>
                        </a:solidFill>
                        <a:latin typeface="Arial"/>
                        <a:ea typeface="Arial"/>
                        <a:cs typeface="Arial"/>
                        <a:sym typeface="Arial"/>
                      </a:endParaRPr>
                    </a:p>
                    <a:p>
                      <a:pPr marL="463550" marR="0" lvl="2" indent="-238125" algn="l" rtl="0">
                        <a:lnSpc>
                          <a:spcPct val="107000"/>
                        </a:lnSpc>
                        <a:spcBef>
                          <a:spcPts val="0"/>
                        </a:spcBef>
                        <a:spcAft>
                          <a:spcPts val="0"/>
                        </a:spcAft>
                        <a:buClr>
                          <a:srgbClr val="1F3864"/>
                        </a:buClr>
                        <a:buSzPts val="1200"/>
                        <a:buFont typeface="Arial"/>
                        <a:buChar char="▪"/>
                      </a:pPr>
                      <a:r>
                        <a:rPr lang="en-US" sz="1200" b="1" u="none" strike="noStrike" cap="none">
                          <a:solidFill>
                            <a:srgbClr val="1F3864"/>
                          </a:solidFill>
                          <a:latin typeface="Arial"/>
                          <a:ea typeface="Arial"/>
                          <a:cs typeface="Arial"/>
                          <a:sym typeface="Arial"/>
                        </a:rPr>
                        <a:t>Valid Identification Card/s and Birth Certificate/s of the surviving heir/s;</a:t>
                      </a:r>
                      <a:endParaRPr sz="1200" b="1" u="none" strike="noStrike" cap="none">
                        <a:solidFill>
                          <a:srgbClr val="1F3864"/>
                        </a:solidFill>
                        <a:latin typeface="Arial"/>
                        <a:ea typeface="Arial"/>
                        <a:cs typeface="Arial"/>
                        <a:sym typeface="Arial"/>
                      </a:endParaRPr>
                    </a:p>
                    <a:p>
                      <a:pPr marL="463550" marR="0" lvl="2" indent="-238125" algn="just" rtl="0">
                        <a:lnSpc>
                          <a:spcPct val="107000"/>
                        </a:lnSpc>
                        <a:spcBef>
                          <a:spcPts val="0"/>
                        </a:spcBef>
                        <a:spcAft>
                          <a:spcPts val="0"/>
                        </a:spcAft>
                        <a:buClr>
                          <a:srgbClr val="1F3864"/>
                        </a:buClr>
                        <a:buSzPts val="1200"/>
                        <a:buFont typeface="Arial"/>
                        <a:buChar char="▪"/>
                      </a:pPr>
                      <a:r>
                        <a:rPr lang="en-US" sz="1200" b="1" u="none" strike="noStrike" cap="none">
                          <a:solidFill>
                            <a:srgbClr val="1F3864"/>
                          </a:solidFill>
                          <a:latin typeface="Arial"/>
                          <a:ea typeface="Arial"/>
                          <a:cs typeface="Arial"/>
                          <a:sym typeface="Arial"/>
                        </a:rPr>
                        <a:t>Estate tax return duly stamped by BIR; and </a:t>
                      </a:r>
                      <a:endParaRPr sz="1200" b="1" u="none" strike="noStrike" cap="none">
                        <a:solidFill>
                          <a:srgbClr val="1F3864"/>
                        </a:solidFill>
                        <a:latin typeface="Arial"/>
                        <a:ea typeface="Arial"/>
                        <a:cs typeface="Arial"/>
                        <a:sym typeface="Arial"/>
                      </a:endParaRPr>
                    </a:p>
                    <a:p>
                      <a:pPr marL="463550" marR="0" lvl="2" indent="-238125" algn="just" rtl="0">
                        <a:lnSpc>
                          <a:spcPct val="107000"/>
                        </a:lnSpc>
                        <a:spcBef>
                          <a:spcPts val="0"/>
                        </a:spcBef>
                        <a:spcAft>
                          <a:spcPts val="0"/>
                        </a:spcAft>
                        <a:buClr>
                          <a:srgbClr val="1F3864"/>
                        </a:buClr>
                        <a:buSzPts val="1200"/>
                        <a:buFont typeface="Arial"/>
                        <a:buChar char="▪"/>
                      </a:pPr>
                      <a:r>
                        <a:rPr lang="en-US" sz="1200" b="1" u="none" strike="noStrike" cap="none">
                          <a:solidFill>
                            <a:srgbClr val="1F3864"/>
                          </a:solidFill>
                          <a:latin typeface="Arial"/>
                          <a:ea typeface="Arial"/>
                          <a:cs typeface="Arial"/>
                          <a:sym typeface="Arial"/>
                        </a:rPr>
                        <a:t>Bond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576263" marR="0" lvl="0" indent="-576263"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Banks and other covered institutions.</a:t>
                      </a:r>
                      <a:endParaRPr sz="1200" b="1" u="none" strike="noStrike" cap="none">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Claimants and/or Surviving Heirs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718" name="Google Shape;718;p79"/>
          <p:cNvSpPr/>
          <p:nvPr/>
        </p:nvSpPr>
        <p:spPr>
          <a:xfrm>
            <a:off x="5856849" y="5148775"/>
            <a:ext cx="478302" cy="844062"/>
          </a:xfrm>
          <a:prstGeom prst="righ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graphicFrame>
        <p:nvGraphicFramePr>
          <p:cNvPr id="723" name="Google Shape;723;p80"/>
          <p:cNvGraphicFramePr/>
          <p:nvPr/>
        </p:nvGraphicFramePr>
        <p:xfrm>
          <a:off x="600500" y="1045106"/>
          <a:ext cx="11166400" cy="5414649"/>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340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755300">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 Submit the required documents and records.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1.1 Receive, assign a reference number, and record the request for authority to reactivate along with its attachments in the Legal Service's electronic and physical logbook. </a:t>
                      </a: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1.2 Transmit the request to the Law and Litigation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3">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4 hours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1" u="none" strike="noStrike" cap="none">
                          <a:solidFill>
                            <a:srgbClr val="1F3864"/>
                          </a:solidFill>
                          <a:latin typeface="Arial"/>
                          <a:ea typeface="Arial"/>
                          <a:cs typeface="Arial"/>
                          <a:sym typeface="Arial"/>
                        </a:rPr>
                        <a:t>Philsaint B. Selibio</a:t>
                      </a:r>
                      <a:endParaRPr sz="1200" b="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200"/>
                        <a:buFont typeface="Arial"/>
                        <a:buNone/>
                      </a:pP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1F3864"/>
                          </a:solidFill>
                          <a:latin typeface="Arial"/>
                          <a:ea typeface="Arial"/>
                          <a:cs typeface="Arial"/>
                          <a:sym typeface="Arial"/>
                        </a:rPr>
                        <a:t>Administrative Officer IV</a:t>
                      </a:r>
                      <a:endParaRPr sz="1200" b="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200"/>
                        <a:buFont typeface="Arial"/>
                        <a:buNone/>
                      </a:pPr>
                      <a:r>
                        <a:rPr lang="en-US" sz="1200" b="1" u="none" strike="noStrike" cap="none">
                          <a:solidFill>
                            <a:srgbClr val="1F3864"/>
                          </a:solidFill>
                          <a:latin typeface="Arial"/>
                          <a:ea typeface="Arial"/>
                          <a:cs typeface="Arial"/>
                          <a:sym typeface="Arial"/>
                        </a:rPr>
                        <a:t>Legal Service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45750">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2225" marR="0" lvl="0" indent="-22225"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Receive, initially assess, and record the documents in the Division's electronic and physical 1.4 logbook.</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4 hours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Joana Marie E. Solis </a:t>
                      </a:r>
                      <a:r>
                        <a:rPr lang="en-US" sz="1200" b="1" i="1">
                          <a:solidFill>
                            <a:srgbClr val="1F3864"/>
                          </a:solidFill>
                          <a:latin typeface="Arial"/>
                          <a:ea typeface="Arial"/>
                          <a:cs typeface="Arial"/>
                          <a:sym typeface="Arial"/>
                        </a:rPr>
                        <a:t>Administrative Officer I</a:t>
                      </a:r>
                      <a:r>
                        <a:rPr lang="en-US" sz="1200" b="1">
                          <a:solidFill>
                            <a:srgbClr val="1F3864"/>
                          </a:solidFill>
                          <a:latin typeface="Arial"/>
                          <a:ea typeface="Arial"/>
                          <a:cs typeface="Arial"/>
                          <a:sym typeface="Arial"/>
                        </a:rPr>
                        <a:t> </a:t>
                      </a: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Law and Litigation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46875">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1.4 Review the request, provide instructions, and assign the task to a Legal Officer or Special Investigator for appropriate action.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 day</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Atty. Tyrone Val F. Brotarlo</a:t>
                      </a:r>
                      <a:endParaRPr sz="1200" b="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200" b="1" i="1" u="none" strike="noStrike" cap="none">
                          <a:solidFill>
                            <a:srgbClr val="1F3864"/>
                          </a:solidFill>
                          <a:latin typeface="Arial"/>
                          <a:ea typeface="Arial"/>
                          <a:cs typeface="Arial"/>
                          <a:sym typeface="Arial"/>
                        </a:rPr>
                        <a:t>Attorney V</a:t>
                      </a:r>
                      <a:endParaRPr sz="12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Law and Litigation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29725">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1.5 Evaluate the request and required attachments.  </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7 days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Justin S. Bayani/Rienzi E. Ikan </a:t>
                      </a:r>
                      <a:r>
                        <a:rPr lang="en-US" sz="1200" b="1" i="1">
                          <a:solidFill>
                            <a:srgbClr val="1F3864"/>
                          </a:solidFill>
                          <a:latin typeface="Arial"/>
                          <a:ea typeface="Arial"/>
                          <a:cs typeface="Arial"/>
                          <a:sym typeface="Arial"/>
                        </a:rPr>
                        <a:t>Special Investigators </a:t>
                      </a: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Law and Litigation Division </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724" name="Google Shape;724;p80"/>
          <p:cNvSpPr txBox="1"/>
          <p:nvPr/>
        </p:nvSpPr>
        <p:spPr>
          <a:xfrm>
            <a:off x="0" y="0"/>
            <a:ext cx="12192000" cy="585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000" b="1">
                <a:solidFill>
                  <a:srgbClr val="FEE599"/>
                </a:solidFill>
              </a:rPr>
              <a:t>19. </a:t>
            </a:r>
            <a:r>
              <a:rPr lang="en-US" sz="2000" b="1" i="0" u="none" strike="noStrike" cap="none">
                <a:solidFill>
                  <a:srgbClr val="FEE599"/>
                </a:solidFill>
                <a:latin typeface="Arial"/>
                <a:ea typeface="Arial"/>
                <a:cs typeface="Arial"/>
                <a:sym typeface="Arial"/>
              </a:rPr>
              <a:t>Request for Reactivation of Unclaimed Balances Accounts</a:t>
            </a:r>
            <a:endParaRPr sz="1400" b="0" i="0" u="none" strike="noStrike" cap="none">
              <a:solidFill>
                <a:srgbClr val="000000"/>
              </a:solidFill>
              <a:latin typeface="Arial"/>
              <a:ea typeface="Arial"/>
              <a:cs typeface="Arial"/>
              <a:sym typeface="Arial"/>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725" name="Google Shape;725;p80"/>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726" name="Google Shape;726;p80"/>
          <p:cNvSpPr/>
          <p:nvPr/>
        </p:nvSpPr>
        <p:spPr>
          <a:xfrm>
            <a:off x="1" y="609825"/>
            <a:ext cx="3657600" cy="338554"/>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graphicFrame>
        <p:nvGraphicFramePr>
          <p:cNvPr id="731" name="Google Shape;731;p81"/>
          <p:cNvGraphicFramePr/>
          <p:nvPr>
            <p:extLst>
              <p:ext uri="{D42A27DB-BD31-4B8C-83A1-F6EECF244321}">
                <p14:modId xmlns:p14="http://schemas.microsoft.com/office/powerpoint/2010/main" val="1550075884"/>
              </p:ext>
            </p:extLst>
          </p:nvPr>
        </p:nvGraphicFramePr>
        <p:xfrm>
          <a:off x="512800" y="948379"/>
          <a:ext cx="11166400" cy="5810798"/>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340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846875">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1.6 If there are any lacking requirements, the assigned Legal Officer or Special Investigator communicates the missing document(s) to the requesting institution. The request will not be acted upon until all required documents and procedures are completed.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Justine C. Berbigal/ Clairevy G. Bantang/ Remson M. Mansalapus </a:t>
                      </a:r>
                      <a:r>
                        <a:rPr lang="en-US" sz="1200" b="1" i="1">
                          <a:solidFill>
                            <a:srgbClr val="1F3864"/>
                          </a:solidFill>
                          <a:latin typeface="Arial"/>
                          <a:ea typeface="Arial"/>
                          <a:cs typeface="Arial"/>
                          <a:sym typeface="Arial"/>
                        </a:rPr>
                        <a:t>Legal Officers</a:t>
                      </a:r>
                      <a:r>
                        <a:rPr lang="en-US" sz="1200" b="1">
                          <a:solidFill>
                            <a:srgbClr val="1F3864"/>
                          </a:solidFill>
                          <a:latin typeface="Arial"/>
                          <a:ea typeface="Arial"/>
                          <a:cs typeface="Arial"/>
                          <a:sym typeface="Arial"/>
                        </a:rPr>
                        <a:t> </a:t>
                      </a:r>
                      <a:endParaRPr sz="1200" b="1">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Law and Litigation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95275">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2225" marR="0" lvl="0" indent="-22225"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1.7 Draft and countersign the reply letter.</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19875">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2225" marR="0" lvl="0" indent="-22225" algn="just"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1.8 Review and clear the draft letter by countersigning it. </a:t>
                      </a:r>
                      <a:endParaRPr sz="1200" b="1">
                        <a:solidFill>
                          <a:srgbClr val="1F3864"/>
                        </a:solidFill>
                        <a:latin typeface="Arial"/>
                        <a:ea typeface="Arial"/>
                        <a:cs typeface="Arial"/>
                        <a:sym typeface="Arial"/>
                      </a:endParaRPr>
                    </a:p>
                    <a:p>
                      <a:pPr marL="22225" marR="0" lvl="0" indent="-22225" algn="just" rtl="0">
                        <a:lnSpc>
                          <a:spcPct val="107000"/>
                        </a:lnSpc>
                        <a:spcBef>
                          <a:spcPts val="80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22225" marR="0" lvl="0" indent="-22225" algn="just"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1.9 If necessary, send comments, suggestions, and/or corrections to the assigned Legal Officer or Special Investigator. </a:t>
                      </a:r>
                      <a:endParaRPr sz="1200" b="1">
                        <a:solidFill>
                          <a:srgbClr val="1F3864"/>
                        </a:solidFill>
                        <a:latin typeface="Arial"/>
                        <a:ea typeface="Arial"/>
                        <a:cs typeface="Arial"/>
                        <a:sym typeface="Arial"/>
                      </a:endParaRPr>
                    </a:p>
                    <a:p>
                      <a:pPr marL="22225" marR="0" lvl="0" indent="-22225" algn="just" rtl="0">
                        <a:lnSpc>
                          <a:spcPct val="107000"/>
                        </a:lnSpc>
                        <a:spcBef>
                          <a:spcPts val="800"/>
                        </a:spcBef>
                        <a:spcAft>
                          <a:spcPts val="0"/>
                        </a:spcAft>
                        <a:buClr>
                          <a:srgbClr val="000000"/>
                        </a:buClr>
                        <a:buSzPts val="1200"/>
                        <a:buFont typeface="Arial"/>
                        <a:buNone/>
                      </a:pPr>
                      <a:endParaRPr sz="1200" b="1">
                        <a:solidFill>
                          <a:srgbClr val="1F3864"/>
                        </a:solidFill>
                        <a:latin typeface="Arial"/>
                        <a:ea typeface="Arial"/>
                        <a:cs typeface="Arial"/>
                        <a:sym typeface="Arial"/>
                      </a:endParaRPr>
                    </a:p>
                    <a:p>
                      <a:pPr marL="22225" marR="0" lvl="0" indent="-22225" algn="just"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1.10 Forward the cleared/revised reply letter to the signatory for final approval.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3 days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1" dirty="0">
                          <a:solidFill>
                            <a:srgbClr val="1F3864"/>
                          </a:solidFill>
                          <a:latin typeface="Arial"/>
                          <a:ea typeface="Arial"/>
                          <a:cs typeface="Arial"/>
                          <a:sym typeface="Arial"/>
                        </a:rPr>
                        <a:t>Pablo H. Evangelista, III </a:t>
                      </a:r>
                      <a:endParaRPr sz="1200" b="1" dirty="0">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200"/>
                        <a:buFont typeface="Arial"/>
                        <a:buNone/>
                      </a:pPr>
                      <a:r>
                        <a:rPr lang="en-US" sz="1200" b="1" i="1" dirty="0">
                          <a:solidFill>
                            <a:srgbClr val="1F3864"/>
                          </a:solidFill>
                          <a:latin typeface="Arial"/>
                          <a:ea typeface="Arial"/>
                          <a:cs typeface="Arial"/>
                          <a:sym typeface="Arial"/>
                        </a:rPr>
                        <a:t>Attorney IV/Assistant Division Chief</a:t>
                      </a:r>
                      <a:r>
                        <a:rPr lang="en-US" sz="1200" b="1" dirty="0">
                          <a:solidFill>
                            <a:srgbClr val="1F3864"/>
                          </a:solidFill>
                          <a:latin typeface="Arial"/>
                          <a:ea typeface="Arial"/>
                          <a:cs typeface="Arial"/>
                          <a:sym typeface="Arial"/>
                        </a:rPr>
                        <a:t> </a:t>
                      </a:r>
                      <a:endParaRPr sz="1200" b="1" dirty="0">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200"/>
                        <a:buFont typeface="Arial"/>
                        <a:buNone/>
                      </a:pPr>
                      <a:endParaRPr sz="1200" b="1" dirty="0">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200"/>
                        <a:buFont typeface="Arial"/>
                        <a:buNone/>
                      </a:pPr>
                      <a:r>
                        <a:rPr lang="en-US" sz="1200" b="1" dirty="0">
                          <a:solidFill>
                            <a:srgbClr val="1F3864"/>
                          </a:solidFill>
                          <a:latin typeface="Arial"/>
                          <a:ea typeface="Arial"/>
                          <a:cs typeface="Arial"/>
                          <a:sym typeface="Arial"/>
                        </a:rPr>
                        <a:t>Law and Litigation Division </a:t>
                      </a:r>
                      <a:endParaRPr sz="1200" b="1" u="none" strike="noStrike" cap="none"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732" name="Google Shape;732;p81"/>
          <p:cNvSpPr txBox="1"/>
          <p:nvPr/>
        </p:nvSpPr>
        <p:spPr>
          <a:xfrm>
            <a:off x="0" y="0"/>
            <a:ext cx="12192000" cy="585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None/>
            </a:pPr>
            <a:r>
              <a:rPr lang="en-US" sz="2000" b="1">
                <a:solidFill>
                  <a:srgbClr val="FEE599"/>
                </a:solidFill>
              </a:rPr>
              <a:t>19. </a:t>
            </a:r>
            <a:r>
              <a:rPr lang="en-US" sz="2000" b="1" i="0" u="none" strike="noStrike" cap="none">
                <a:solidFill>
                  <a:srgbClr val="FEE599"/>
                </a:solidFill>
                <a:latin typeface="Arial"/>
                <a:ea typeface="Arial"/>
                <a:cs typeface="Arial"/>
                <a:sym typeface="Arial"/>
              </a:rPr>
              <a:t>Request for Reactivation of Unclaimed Balances Accounts</a:t>
            </a:r>
            <a:endParaRPr sz="1400" b="0" i="0" u="none" strike="noStrike" cap="none">
              <a:solidFill>
                <a:srgbClr val="000000"/>
              </a:solidFill>
              <a:latin typeface="Arial"/>
              <a:ea typeface="Arial"/>
              <a:cs typeface="Arial"/>
              <a:sym typeface="Arial"/>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733" name="Google Shape;733;p81"/>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734" name="Google Shape;734;p81"/>
          <p:cNvSpPr/>
          <p:nvPr/>
        </p:nvSpPr>
        <p:spPr>
          <a:xfrm>
            <a:off x="1" y="609825"/>
            <a:ext cx="3657600" cy="338554"/>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graphicFrame>
        <p:nvGraphicFramePr>
          <p:cNvPr id="739" name="Google Shape;739;p82"/>
          <p:cNvGraphicFramePr/>
          <p:nvPr/>
        </p:nvGraphicFramePr>
        <p:xfrm>
          <a:off x="600500" y="1045108"/>
          <a:ext cx="11166400" cy="5522793"/>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71025">
                <a:tc>
                  <a:txBody>
                    <a:bodyPr/>
                    <a:lstStyle/>
                    <a:p>
                      <a:pPr marL="0" marR="0" lvl="0" indent="0" algn="ctr" rtl="0">
                        <a:lnSpc>
                          <a:spcPct val="150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CLIENT STEPS</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AGENCY ACTIONS</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FEES TO BE PAID</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PROCESSING TIME</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PERSON RESPONSIBLE</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841300">
                <a:tc rowSpan="2">
                  <a:txBody>
                    <a:bodyPr/>
                    <a:lstStyle/>
                    <a:p>
                      <a:pPr marL="0" marR="0" lvl="0" indent="0" algn="ctr" rtl="0">
                        <a:lnSpc>
                          <a:spcPct val="107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 </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22225" marR="0" lvl="0" indent="-22225" algn="just" rtl="0">
                        <a:lnSpc>
                          <a:spcPct val="107000"/>
                        </a:lnSpc>
                        <a:spcBef>
                          <a:spcPts val="0"/>
                        </a:spcBef>
                        <a:spcAft>
                          <a:spcPts val="0"/>
                        </a:spcAft>
                        <a:buClr>
                          <a:srgbClr val="000000"/>
                        </a:buClr>
                        <a:buSzPts val="1200"/>
                        <a:buFont typeface="Arial"/>
                        <a:buNone/>
                      </a:pPr>
                      <a:r>
                        <a:rPr lang="en-US" sz="1150" b="1">
                          <a:solidFill>
                            <a:srgbClr val="1F3864"/>
                          </a:solidFill>
                          <a:latin typeface="Arial"/>
                          <a:ea typeface="Arial"/>
                          <a:cs typeface="Arial"/>
                          <a:sym typeface="Arial"/>
                        </a:rPr>
                        <a:t>1.11 Review and sign/countersign the revised draft. </a:t>
                      </a:r>
                      <a:endParaRPr sz="1150" b="1">
                        <a:solidFill>
                          <a:srgbClr val="1F3864"/>
                        </a:solidFill>
                        <a:latin typeface="Arial"/>
                        <a:ea typeface="Arial"/>
                        <a:cs typeface="Arial"/>
                        <a:sym typeface="Arial"/>
                      </a:endParaRPr>
                    </a:p>
                    <a:p>
                      <a:pPr marL="22225" marR="0" lvl="0" indent="-22225" algn="just"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Arial"/>
                        <a:buNone/>
                      </a:pPr>
                      <a:r>
                        <a:rPr lang="en-US" sz="1150" b="1">
                          <a:solidFill>
                            <a:srgbClr val="1F3864"/>
                          </a:solidFill>
                          <a:latin typeface="Arial"/>
                          <a:ea typeface="Arial"/>
                          <a:cs typeface="Arial"/>
                          <a:sym typeface="Arial"/>
                        </a:rPr>
                        <a:t>Division Chief: Aggregate amount of unclaimed balance not exceeding PHP25,000.00. </a:t>
                      </a:r>
                      <a:endParaRPr sz="1150" b="1">
                        <a:solidFill>
                          <a:srgbClr val="1F3864"/>
                        </a:solidFill>
                        <a:latin typeface="Arial"/>
                        <a:ea typeface="Arial"/>
                        <a:cs typeface="Arial"/>
                        <a:sym typeface="Arial"/>
                      </a:endParaRPr>
                    </a:p>
                    <a:p>
                      <a:pPr marL="22225" marR="0" lvl="0" indent="-22225" algn="just" rtl="0">
                        <a:lnSpc>
                          <a:spcPct val="107000"/>
                        </a:lnSpc>
                        <a:spcBef>
                          <a:spcPts val="0"/>
                        </a:spcBef>
                        <a:spcAft>
                          <a:spcPts val="0"/>
                        </a:spcAft>
                        <a:buClr>
                          <a:srgbClr val="000000"/>
                        </a:buClr>
                        <a:buSzPts val="1200"/>
                        <a:buFont typeface="Arial"/>
                        <a:buNone/>
                      </a:pPr>
                      <a:endParaRPr sz="1150" b="1">
                        <a:solidFill>
                          <a:srgbClr val="1F3864"/>
                        </a:solidFill>
                        <a:latin typeface="Arial"/>
                        <a:ea typeface="Arial"/>
                        <a:cs typeface="Arial"/>
                        <a:sym typeface="Arial"/>
                      </a:endParaRPr>
                    </a:p>
                    <a:p>
                      <a:pPr marL="22225" marR="0" lvl="0" indent="-22225" algn="just" rtl="0">
                        <a:lnSpc>
                          <a:spcPct val="107000"/>
                        </a:lnSpc>
                        <a:spcBef>
                          <a:spcPts val="0"/>
                        </a:spcBef>
                        <a:spcAft>
                          <a:spcPts val="0"/>
                        </a:spcAft>
                        <a:buClr>
                          <a:srgbClr val="000000"/>
                        </a:buClr>
                        <a:buSzPts val="1200"/>
                        <a:buFont typeface="Arial"/>
                        <a:buNone/>
                      </a:pPr>
                      <a:r>
                        <a:rPr lang="en-US" sz="1150" b="1">
                          <a:solidFill>
                            <a:srgbClr val="1F3864"/>
                          </a:solidFill>
                          <a:latin typeface="Arial"/>
                          <a:ea typeface="Arial"/>
                          <a:cs typeface="Arial"/>
                          <a:sym typeface="Arial"/>
                        </a:rPr>
                        <a:t>Director: Aggregate amount of unclaimed balance exceeding PHP25,000.00 but not exceeding PHP 100,000.00.</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lvl="0" indent="0" algn="l" rtl="0">
                        <a:lnSpc>
                          <a:spcPct val="115000"/>
                        </a:lnSpc>
                        <a:spcBef>
                          <a:spcPts val="0"/>
                        </a:spcBef>
                        <a:spcAft>
                          <a:spcPts val="0"/>
                        </a:spcAft>
                        <a:buNone/>
                      </a:pPr>
                      <a:r>
                        <a:rPr lang="en-US" sz="1150" b="1">
                          <a:solidFill>
                            <a:srgbClr val="1F3864"/>
                          </a:solidFill>
                        </a:rPr>
                        <a:t> </a:t>
                      </a:r>
                      <a:endParaRPr sz="1150" b="1">
                        <a:solidFill>
                          <a:srgbClr val="1F3864"/>
                        </a:solidFil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lvl="0" indent="0" algn="ctr" rtl="0">
                        <a:lnSpc>
                          <a:spcPct val="107000"/>
                        </a:lnSpc>
                        <a:spcBef>
                          <a:spcPts val="0"/>
                        </a:spcBef>
                        <a:spcAft>
                          <a:spcPts val="0"/>
                        </a:spcAft>
                        <a:buNone/>
                      </a:pPr>
                      <a:r>
                        <a:rPr lang="en-US" sz="1250" b="1">
                          <a:solidFill>
                            <a:srgbClr val="1F3864"/>
                          </a:solidFill>
                        </a:rPr>
                        <a:t>5 days</a:t>
                      </a:r>
                      <a:endParaRPr sz="1250" b="1">
                        <a:solidFill>
                          <a:srgbClr val="1F3864"/>
                        </a:solidFil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lvl="0" indent="0" algn="ctr" rtl="0">
                        <a:lnSpc>
                          <a:spcPct val="107000"/>
                        </a:lnSpc>
                        <a:spcBef>
                          <a:spcPts val="0"/>
                        </a:spcBef>
                        <a:spcAft>
                          <a:spcPts val="0"/>
                        </a:spcAft>
                        <a:buNone/>
                      </a:pPr>
                      <a:r>
                        <a:rPr lang="en-US" sz="1250" b="1">
                          <a:solidFill>
                            <a:srgbClr val="1F3864"/>
                          </a:solidFill>
                        </a:rPr>
                        <a:t>Atty. Tyrone Val F. Brotarlo </a:t>
                      </a:r>
                      <a:endParaRPr sz="1250" b="1">
                        <a:solidFill>
                          <a:srgbClr val="1F3864"/>
                        </a:solidFill>
                      </a:endParaRPr>
                    </a:p>
                    <a:p>
                      <a:pPr marL="0" lvl="0" indent="0" algn="ctr" rtl="0">
                        <a:lnSpc>
                          <a:spcPct val="107000"/>
                        </a:lnSpc>
                        <a:spcBef>
                          <a:spcPts val="0"/>
                        </a:spcBef>
                        <a:spcAft>
                          <a:spcPts val="0"/>
                        </a:spcAft>
                        <a:buNone/>
                      </a:pPr>
                      <a:r>
                        <a:rPr lang="en-US" sz="1250" b="1" i="1">
                          <a:solidFill>
                            <a:srgbClr val="1F3864"/>
                          </a:solidFill>
                        </a:rPr>
                        <a:t>Attorney V </a:t>
                      </a:r>
                      <a:endParaRPr sz="1250" b="1" i="1">
                        <a:solidFill>
                          <a:srgbClr val="1F3864"/>
                        </a:solidFill>
                      </a:endParaRPr>
                    </a:p>
                    <a:p>
                      <a:pPr marL="0" lvl="0" indent="0" algn="ctr" rtl="0">
                        <a:lnSpc>
                          <a:spcPct val="107000"/>
                        </a:lnSpc>
                        <a:spcBef>
                          <a:spcPts val="0"/>
                        </a:spcBef>
                        <a:spcAft>
                          <a:spcPts val="0"/>
                        </a:spcAft>
                        <a:buNone/>
                      </a:pPr>
                      <a:endParaRPr sz="1250" b="1" i="1">
                        <a:solidFill>
                          <a:srgbClr val="1F3864"/>
                        </a:solidFill>
                      </a:endParaRPr>
                    </a:p>
                    <a:p>
                      <a:pPr marL="0" lvl="0" indent="0" algn="ctr" rtl="0">
                        <a:lnSpc>
                          <a:spcPct val="107000"/>
                        </a:lnSpc>
                        <a:spcBef>
                          <a:spcPts val="0"/>
                        </a:spcBef>
                        <a:spcAft>
                          <a:spcPts val="0"/>
                        </a:spcAft>
                        <a:buNone/>
                      </a:pPr>
                      <a:r>
                        <a:rPr lang="en-US" sz="1250" b="1">
                          <a:solidFill>
                            <a:srgbClr val="1F3864"/>
                          </a:solidFill>
                        </a:rPr>
                        <a:t>Law and Litigation Division </a:t>
                      </a:r>
                      <a:endParaRPr sz="1250" b="1">
                        <a:solidFill>
                          <a:srgbClr val="1F3864"/>
                        </a:solidFill>
                      </a:endParaRPr>
                    </a:p>
                    <a:p>
                      <a:pPr marL="0" lvl="0" indent="0" algn="ctr" rtl="0">
                        <a:lnSpc>
                          <a:spcPct val="107000"/>
                        </a:lnSpc>
                        <a:spcBef>
                          <a:spcPts val="0"/>
                        </a:spcBef>
                        <a:spcAft>
                          <a:spcPts val="0"/>
                        </a:spcAft>
                        <a:buNone/>
                      </a:pPr>
                      <a:endParaRPr sz="1250" b="1">
                        <a:solidFill>
                          <a:srgbClr val="1F3864"/>
                        </a:solidFill>
                      </a:endParaRPr>
                    </a:p>
                    <a:p>
                      <a:pPr marL="0" lvl="0" indent="0" algn="ctr" rtl="0">
                        <a:lnSpc>
                          <a:spcPct val="107000"/>
                        </a:lnSpc>
                        <a:spcBef>
                          <a:spcPts val="0"/>
                        </a:spcBef>
                        <a:spcAft>
                          <a:spcPts val="0"/>
                        </a:spcAft>
                        <a:buNone/>
                      </a:pPr>
                      <a:r>
                        <a:rPr lang="en-US" sz="1250" b="1">
                          <a:solidFill>
                            <a:srgbClr val="1F3864"/>
                          </a:solidFill>
                        </a:rPr>
                        <a:t>Atty. William A. Beluso, Jr., CESO IV </a:t>
                      </a:r>
                      <a:r>
                        <a:rPr lang="en-US" sz="1250" b="1" i="1">
                          <a:solidFill>
                            <a:srgbClr val="1F3864"/>
                          </a:solidFill>
                        </a:rPr>
                        <a:t>Director III </a:t>
                      </a:r>
                      <a:endParaRPr sz="1250" b="1" i="1">
                        <a:solidFill>
                          <a:srgbClr val="1F3864"/>
                        </a:solidFill>
                      </a:endParaRPr>
                    </a:p>
                    <a:p>
                      <a:pPr marL="0" lvl="0" indent="0" algn="ctr" rtl="0">
                        <a:lnSpc>
                          <a:spcPct val="107000"/>
                        </a:lnSpc>
                        <a:spcBef>
                          <a:spcPts val="0"/>
                        </a:spcBef>
                        <a:spcAft>
                          <a:spcPts val="0"/>
                        </a:spcAft>
                        <a:buNone/>
                      </a:pPr>
                      <a:endParaRPr sz="1250" b="1" i="1">
                        <a:solidFill>
                          <a:srgbClr val="1F3864"/>
                        </a:solidFill>
                      </a:endParaRPr>
                    </a:p>
                    <a:p>
                      <a:pPr marL="0" lvl="0" indent="0" algn="ctr" rtl="0">
                        <a:lnSpc>
                          <a:spcPct val="107000"/>
                        </a:lnSpc>
                        <a:spcBef>
                          <a:spcPts val="0"/>
                        </a:spcBef>
                        <a:spcAft>
                          <a:spcPts val="0"/>
                        </a:spcAft>
                        <a:buNone/>
                      </a:pPr>
                      <a:r>
                        <a:rPr lang="en-US" sz="1250" b="1">
                          <a:solidFill>
                            <a:srgbClr val="1F3864"/>
                          </a:solidFill>
                        </a:rPr>
                        <a:t>Legal Service </a:t>
                      </a:r>
                      <a:endParaRPr sz="1250" b="1">
                        <a:solidFill>
                          <a:srgbClr val="1F3864"/>
                        </a:solidFill>
                      </a:endParaRPr>
                    </a:p>
                    <a:p>
                      <a:pPr marL="0" lvl="0" indent="0" algn="ctr" rtl="0">
                        <a:lnSpc>
                          <a:spcPct val="107000"/>
                        </a:lnSpc>
                        <a:spcBef>
                          <a:spcPts val="0"/>
                        </a:spcBef>
                        <a:spcAft>
                          <a:spcPts val="0"/>
                        </a:spcAft>
                        <a:buNone/>
                      </a:pPr>
                      <a:endParaRPr sz="1250" b="1">
                        <a:solidFill>
                          <a:srgbClr val="1F3864"/>
                        </a:solidFill>
                      </a:endParaRPr>
                    </a:p>
                    <a:p>
                      <a:pPr marL="0" lvl="0" indent="0" algn="ctr" rtl="0">
                        <a:lnSpc>
                          <a:spcPct val="107000"/>
                        </a:lnSpc>
                        <a:spcBef>
                          <a:spcPts val="0"/>
                        </a:spcBef>
                        <a:spcAft>
                          <a:spcPts val="0"/>
                        </a:spcAft>
                        <a:buNone/>
                      </a:pPr>
                      <a:r>
                        <a:rPr lang="en-US" sz="1250" b="1">
                          <a:solidFill>
                            <a:srgbClr val="1F3864"/>
                          </a:solidFill>
                        </a:rPr>
                        <a:t>Sharon P. Almanza </a:t>
                      </a:r>
                      <a:endParaRPr sz="1250" b="1">
                        <a:solidFill>
                          <a:srgbClr val="1F3864"/>
                        </a:solidFill>
                      </a:endParaRPr>
                    </a:p>
                    <a:p>
                      <a:pPr marL="0" lvl="0" indent="0" algn="ctr" rtl="0">
                        <a:lnSpc>
                          <a:spcPct val="107000"/>
                        </a:lnSpc>
                        <a:spcBef>
                          <a:spcPts val="0"/>
                        </a:spcBef>
                        <a:spcAft>
                          <a:spcPts val="0"/>
                        </a:spcAft>
                        <a:buNone/>
                      </a:pPr>
                      <a:r>
                        <a:rPr lang="en-US" sz="1250" b="1" i="1">
                          <a:solidFill>
                            <a:srgbClr val="1F3864"/>
                          </a:solidFill>
                        </a:rPr>
                        <a:t>Treasurer of the  Philippines</a:t>
                      </a:r>
                      <a:endParaRPr sz="1250" b="1" i="1">
                        <a:solidFill>
                          <a:srgbClr val="1F3864"/>
                        </a:solidFil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895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716600">
                <a:tc>
                  <a:txBody>
                    <a:bodyPr/>
                    <a:lstStyle/>
                    <a:p>
                      <a:pPr marL="0" marR="0" lvl="0" indent="0" algn="ctr" rtl="0">
                        <a:lnSpc>
                          <a:spcPct val="107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 </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2225" marR="0" lvl="0" indent="-22225" algn="l" rtl="0">
                        <a:lnSpc>
                          <a:spcPct val="107000"/>
                        </a:lnSpc>
                        <a:spcBef>
                          <a:spcPts val="800"/>
                        </a:spcBef>
                        <a:spcAft>
                          <a:spcPts val="0"/>
                        </a:spcAft>
                        <a:buClr>
                          <a:srgbClr val="000000"/>
                        </a:buClr>
                        <a:buSzPts val="1200"/>
                        <a:buFont typeface="Arial"/>
                        <a:buNone/>
                      </a:pPr>
                      <a:r>
                        <a:rPr lang="en-US" sz="1150" b="1">
                          <a:solidFill>
                            <a:srgbClr val="1F3864"/>
                          </a:solidFill>
                          <a:latin typeface="Arial"/>
                          <a:ea typeface="Arial"/>
                          <a:cs typeface="Arial"/>
                          <a:sym typeface="Arial"/>
                        </a:rPr>
                        <a:t>Deputy Treasurer (DTOP): Aggregate amount of unclaimed balance exceeding PHP100,000.00 but not exceeding PHP500,000.00. </a:t>
                      </a:r>
                      <a:endParaRPr sz="1150" b="1">
                        <a:solidFill>
                          <a:srgbClr val="1F3864"/>
                        </a:solidFill>
                        <a:latin typeface="Arial"/>
                        <a:ea typeface="Arial"/>
                        <a:cs typeface="Arial"/>
                        <a:sym typeface="Arial"/>
                      </a:endParaRPr>
                    </a:p>
                    <a:p>
                      <a:pPr marL="22225" marR="0" lvl="0" indent="-22225" algn="l" rtl="0">
                        <a:lnSpc>
                          <a:spcPct val="107000"/>
                        </a:lnSpc>
                        <a:spcBef>
                          <a:spcPts val="800"/>
                        </a:spcBef>
                        <a:spcAft>
                          <a:spcPts val="0"/>
                        </a:spcAft>
                        <a:buClr>
                          <a:srgbClr val="000000"/>
                        </a:buClr>
                        <a:buSzPts val="1200"/>
                        <a:buFont typeface="Arial"/>
                        <a:buNone/>
                      </a:pPr>
                      <a:r>
                        <a:rPr lang="en-US" sz="1150" b="1">
                          <a:solidFill>
                            <a:srgbClr val="1F3864"/>
                          </a:solidFill>
                          <a:latin typeface="Arial"/>
                          <a:ea typeface="Arial"/>
                          <a:cs typeface="Arial"/>
                          <a:sym typeface="Arial"/>
                        </a:rPr>
                        <a:t>Treasurer (TOP): Aggregate amount of unclaimed balance exceeding PHP500,000.00. </a:t>
                      </a:r>
                      <a:endParaRPr sz="1150" b="1">
                        <a:solidFill>
                          <a:srgbClr val="1F3864"/>
                        </a:solidFill>
                        <a:latin typeface="Arial"/>
                        <a:ea typeface="Arial"/>
                        <a:cs typeface="Arial"/>
                        <a:sym typeface="Arial"/>
                      </a:endParaRPr>
                    </a:p>
                    <a:p>
                      <a:pPr marL="22225" marR="0" lvl="0" indent="-22225" algn="l" rtl="0">
                        <a:lnSpc>
                          <a:spcPct val="107000"/>
                        </a:lnSpc>
                        <a:spcBef>
                          <a:spcPts val="800"/>
                        </a:spcBef>
                        <a:spcAft>
                          <a:spcPts val="0"/>
                        </a:spcAft>
                        <a:buClr>
                          <a:srgbClr val="000000"/>
                        </a:buClr>
                        <a:buSzPts val="1200"/>
                        <a:buFont typeface="Arial"/>
                        <a:buNone/>
                      </a:pPr>
                      <a:r>
                        <a:rPr lang="en-US" sz="1150" b="1">
                          <a:solidFill>
                            <a:srgbClr val="1F3864"/>
                          </a:solidFill>
                          <a:latin typeface="Arial"/>
                          <a:ea typeface="Arial"/>
                          <a:cs typeface="Arial"/>
                          <a:sym typeface="Arial"/>
                        </a:rPr>
                        <a:t>If the TOP has the authority to sign, the letter must first go through the Division Chief, Director, and Deputy Treasurer for review and countersigning. </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5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5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5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740" name="Google Shape;740;p82"/>
          <p:cNvSpPr txBox="1"/>
          <p:nvPr/>
        </p:nvSpPr>
        <p:spPr>
          <a:xfrm>
            <a:off x="0" y="0"/>
            <a:ext cx="12192000" cy="585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None/>
            </a:pPr>
            <a:r>
              <a:rPr lang="en-US" sz="2000" b="1">
                <a:solidFill>
                  <a:srgbClr val="FEE599"/>
                </a:solidFill>
              </a:rPr>
              <a:t>19. </a:t>
            </a:r>
            <a:r>
              <a:rPr lang="en-US" sz="2000" b="1" i="0" u="none" strike="noStrike" cap="none">
                <a:solidFill>
                  <a:srgbClr val="FEE599"/>
                </a:solidFill>
                <a:latin typeface="Arial"/>
                <a:ea typeface="Arial"/>
                <a:cs typeface="Arial"/>
                <a:sym typeface="Arial"/>
              </a:rPr>
              <a:t>Request for Reactivation of Unclaimed Balances Accounts</a:t>
            </a:r>
            <a:endParaRPr sz="1400" b="0" i="0" u="none" strike="noStrike" cap="none">
              <a:solidFill>
                <a:srgbClr val="000000"/>
              </a:solidFill>
              <a:latin typeface="Arial"/>
              <a:ea typeface="Arial"/>
              <a:cs typeface="Arial"/>
              <a:sym typeface="Arial"/>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741" name="Google Shape;741;p82"/>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742" name="Google Shape;742;p82"/>
          <p:cNvSpPr/>
          <p:nvPr/>
        </p:nvSpPr>
        <p:spPr>
          <a:xfrm>
            <a:off x="1" y="609825"/>
            <a:ext cx="3657600" cy="338554"/>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graphicFrame>
        <p:nvGraphicFramePr>
          <p:cNvPr id="747" name="Google Shape;747;g34a8a56cdb1_2_54"/>
          <p:cNvGraphicFramePr/>
          <p:nvPr/>
        </p:nvGraphicFramePr>
        <p:xfrm>
          <a:off x="600500" y="1045108"/>
          <a:ext cx="11166400" cy="5078017"/>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46275">
                <a:tc>
                  <a:txBody>
                    <a:bodyPr/>
                    <a:lstStyle/>
                    <a:p>
                      <a:pPr marL="0" marR="0" lvl="0" indent="0" algn="ctr" rtl="0">
                        <a:lnSpc>
                          <a:spcPct val="150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CLIENT STEPS</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AGENCY ACTIONS</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FEES TO BE PAID</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PROCESSING TIME</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150" b="1" u="none" strike="noStrike" cap="none">
                          <a:solidFill>
                            <a:srgbClr val="1F3864"/>
                          </a:solidFill>
                          <a:latin typeface="Arial"/>
                          <a:ea typeface="Arial"/>
                          <a:cs typeface="Arial"/>
                          <a:sym typeface="Arial"/>
                        </a:rPr>
                        <a:t>PERSON RESPONSIBLE</a:t>
                      </a:r>
                      <a:endParaRPr sz="115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640775">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2225" marR="0" lvl="0" indent="-22225" algn="just" rtl="0">
                        <a:lnSpc>
                          <a:spcPct val="107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1.12 Receive the approved or signed reply letter for sending to the client.</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1 day</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Joana Marie E. Solis </a:t>
                      </a:r>
                      <a:endParaRPr sz="1200" b="1">
                        <a:solidFill>
                          <a:srgbClr val="1F3864"/>
                        </a:solidFill>
                        <a:latin typeface="Arial"/>
                        <a:ea typeface="Arial"/>
                        <a:cs typeface="Arial"/>
                        <a:sym typeface="Arial"/>
                      </a:endParaRPr>
                    </a:p>
                    <a:p>
                      <a:pPr marL="0" lvl="0" indent="0" algn="ctr" rtl="0">
                        <a:lnSpc>
                          <a:spcPct val="107000"/>
                        </a:lnSpc>
                        <a:spcBef>
                          <a:spcPts val="0"/>
                        </a:spcBef>
                        <a:spcAft>
                          <a:spcPts val="0"/>
                        </a:spcAft>
                        <a:buNone/>
                      </a:pPr>
                      <a:r>
                        <a:rPr lang="en-US" sz="1200" b="1" i="1">
                          <a:solidFill>
                            <a:srgbClr val="1F3864"/>
                          </a:solidFill>
                          <a:latin typeface="Arial"/>
                          <a:ea typeface="Arial"/>
                          <a:cs typeface="Arial"/>
                          <a:sym typeface="Arial"/>
                        </a:rPr>
                        <a:t>Administrative Officer I </a:t>
                      </a:r>
                      <a:endParaRPr sz="1200" b="1" i="1">
                        <a:solidFill>
                          <a:srgbClr val="1F3864"/>
                        </a:solidFill>
                        <a:latin typeface="Arial"/>
                        <a:ea typeface="Arial"/>
                        <a:cs typeface="Arial"/>
                        <a:sym typeface="Arial"/>
                      </a:endParaRPr>
                    </a:p>
                    <a:p>
                      <a:pPr marL="0" lvl="0" indent="0" algn="ctr" rtl="0">
                        <a:lnSpc>
                          <a:spcPct val="107000"/>
                        </a:lnSpc>
                        <a:spcBef>
                          <a:spcPts val="0"/>
                        </a:spcBef>
                        <a:spcAft>
                          <a:spcPts val="0"/>
                        </a:spcAft>
                        <a:buNone/>
                      </a:pPr>
                      <a:endParaRPr sz="1200" b="1" i="1">
                        <a:solidFill>
                          <a:srgbClr val="1F3864"/>
                        </a:solidFill>
                        <a:latin typeface="Arial"/>
                        <a:ea typeface="Arial"/>
                        <a:cs typeface="Arial"/>
                        <a:sym typeface="Arial"/>
                      </a:endParaRPr>
                    </a:p>
                    <a:p>
                      <a:pPr marL="0" lvl="0" indent="0" algn="ctr" rtl="0">
                        <a:lnSpc>
                          <a:spcPct val="107000"/>
                        </a:lnSpc>
                        <a:spcBef>
                          <a:spcPts val="0"/>
                        </a:spcBef>
                        <a:spcAft>
                          <a:spcPts val="0"/>
                        </a:spcAft>
                        <a:buNone/>
                      </a:pPr>
                      <a:r>
                        <a:rPr lang="en-US" sz="1200" b="1">
                          <a:solidFill>
                            <a:srgbClr val="1F3864"/>
                          </a:solidFill>
                          <a:latin typeface="Arial"/>
                          <a:ea typeface="Arial"/>
                          <a:cs typeface="Arial"/>
                          <a:sym typeface="Arial"/>
                        </a:rPr>
                        <a:t>Law and Litigation Division</a:t>
                      </a:r>
                      <a:endParaRPr sz="1200" b="1">
                        <a:solidFill>
                          <a:srgbClr val="1F3864"/>
                        </a:solidFill>
                        <a:latin typeface="Arial"/>
                        <a:ea typeface="Arial"/>
                        <a:cs typeface="Arial"/>
                        <a:sym typeface="Arial"/>
                      </a:endParaRPr>
                    </a:p>
                    <a:p>
                      <a:pPr marL="0" lvl="0" indent="0" algn="l" rtl="0">
                        <a:lnSpc>
                          <a:spcPct val="107000"/>
                        </a:lnSpc>
                        <a:spcBef>
                          <a:spcPts val="0"/>
                        </a:spcBef>
                        <a:spcAft>
                          <a:spcPts val="0"/>
                        </a:spcAft>
                        <a:buNone/>
                      </a:pP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2225">
                <a:tc>
                  <a:txBody>
                    <a:bodyPr/>
                    <a:lstStyle/>
                    <a:p>
                      <a:pPr marL="0" lvl="0" indent="0" algn="l" rtl="0">
                        <a:spcBef>
                          <a:spcPts val="0"/>
                        </a:spcBef>
                        <a:spcAft>
                          <a:spcPts val="0"/>
                        </a:spcAft>
                        <a:buNone/>
                      </a:pPr>
                      <a:endParaRPr sz="1200" b="1">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1F3864"/>
                          </a:solidFill>
                          <a:latin typeface="Arial"/>
                          <a:ea typeface="Arial"/>
                          <a:cs typeface="Arial"/>
                          <a:sym typeface="Arial"/>
                        </a:rPr>
                        <a:t>1.13 Note the account information subject to the request for reactivation in the Division's electronic monitoring sheet.</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1">
                          <a:solidFill>
                            <a:srgbClr val="1F3864"/>
                          </a:solidFill>
                          <a:latin typeface="Arial"/>
                          <a:ea typeface="Arial"/>
                          <a:cs typeface="Arial"/>
                          <a:sym typeface="Arial"/>
                        </a:rPr>
                        <a:t>1 day</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1">
                          <a:solidFill>
                            <a:srgbClr val="1F3864"/>
                          </a:solidFill>
                          <a:latin typeface="Arial"/>
                          <a:ea typeface="Arial"/>
                          <a:cs typeface="Arial"/>
                          <a:sym typeface="Arial"/>
                        </a:rPr>
                        <a:t>Justin S. Bayani/ Rienzi E. Ikan </a:t>
                      </a:r>
                      <a:r>
                        <a:rPr lang="en-US" sz="1200" b="1" i="1">
                          <a:solidFill>
                            <a:srgbClr val="1F3864"/>
                          </a:solidFill>
                          <a:latin typeface="Arial"/>
                          <a:ea typeface="Arial"/>
                          <a:cs typeface="Arial"/>
                          <a:sym typeface="Arial"/>
                        </a:rPr>
                        <a:t>Special Investigators</a:t>
                      </a:r>
                      <a:r>
                        <a:rPr lang="en-US" sz="1200" b="1">
                          <a:solidFill>
                            <a:srgbClr val="1F3864"/>
                          </a:solidFill>
                          <a:latin typeface="Arial"/>
                          <a:ea typeface="Arial"/>
                          <a:cs typeface="Arial"/>
                          <a:sym typeface="Arial"/>
                        </a:rPr>
                        <a:t> </a:t>
                      </a: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200"/>
                        <a:buFont typeface="Arial"/>
                        <a:buNone/>
                      </a:pP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200"/>
                        <a:buFont typeface="Arial"/>
                        <a:buNone/>
                      </a:pPr>
                      <a:r>
                        <a:rPr lang="en-US" sz="1200" b="1">
                          <a:solidFill>
                            <a:srgbClr val="1F3864"/>
                          </a:solidFill>
                          <a:latin typeface="Arial"/>
                          <a:ea typeface="Arial"/>
                          <a:cs typeface="Arial"/>
                          <a:sym typeface="Arial"/>
                        </a:rPr>
                        <a:t>Law and Litigation Division </a:t>
                      </a: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200"/>
                        <a:buFont typeface="Arial"/>
                        <a:buNone/>
                      </a:pP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200"/>
                        <a:buFont typeface="Arial"/>
                        <a:buNone/>
                      </a:pPr>
                      <a:r>
                        <a:rPr lang="en-US" sz="1200" b="1">
                          <a:solidFill>
                            <a:srgbClr val="1F3864"/>
                          </a:solidFill>
                          <a:latin typeface="Arial"/>
                          <a:ea typeface="Arial"/>
                          <a:cs typeface="Arial"/>
                          <a:sym typeface="Arial"/>
                        </a:rPr>
                        <a:t>Justine C. Berbigal/ Clairevy G. Bantang/ Remson M. Mansalapus </a:t>
                      </a: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200"/>
                        <a:buFont typeface="Arial"/>
                        <a:buNone/>
                      </a:pPr>
                      <a:endParaRPr sz="1200" b="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200"/>
                        <a:buFont typeface="Arial"/>
                        <a:buNone/>
                      </a:pPr>
                      <a:r>
                        <a:rPr lang="en-US" sz="1200" b="1" i="1">
                          <a:solidFill>
                            <a:srgbClr val="1F3864"/>
                          </a:solidFill>
                          <a:latin typeface="Arial"/>
                          <a:ea typeface="Arial"/>
                          <a:cs typeface="Arial"/>
                          <a:sym typeface="Arial"/>
                        </a:rPr>
                        <a:t>Legal Officers </a:t>
                      </a: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200"/>
                        <a:buFont typeface="Arial"/>
                        <a:buNone/>
                      </a:pPr>
                      <a:endParaRPr sz="12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200"/>
                        <a:buFont typeface="Arial"/>
                        <a:buNone/>
                      </a:pPr>
                      <a:r>
                        <a:rPr lang="en-US" sz="1200" b="1">
                          <a:solidFill>
                            <a:srgbClr val="1F3864"/>
                          </a:solidFill>
                          <a:latin typeface="Arial"/>
                          <a:ea typeface="Arial"/>
                          <a:cs typeface="Arial"/>
                          <a:sym typeface="Arial"/>
                        </a:rPr>
                        <a:t>Law and Litigation Division </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64375">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2225" marR="0" lvl="0" indent="-22225" algn="l" rtl="0">
                        <a:lnSpc>
                          <a:spcPct val="107000"/>
                        </a:lnSpc>
                        <a:spcBef>
                          <a:spcPts val="800"/>
                        </a:spcBef>
                        <a:spcAft>
                          <a:spcPts val="0"/>
                        </a:spcAft>
                        <a:buClr>
                          <a:srgbClr val="000000"/>
                        </a:buClr>
                        <a:buSzPts val="1200"/>
                        <a:buFont typeface="Arial"/>
                        <a:buNone/>
                      </a:pPr>
                      <a:r>
                        <a:rPr lang="en-US" sz="1200" b="1">
                          <a:solidFill>
                            <a:srgbClr val="1F3864"/>
                          </a:solidFill>
                          <a:latin typeface="Arial"/>
                          <a:ea typeface="Arial"/>
                          <a:cs typeface="Arial"/>
                          <a:sym typeface="Arial"/>
                        </a:rPr>
                        <a:t>1.14 Send the signed reply letter to the requesting institution through registered mail.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1">
                          <a:solidFill>
                            <a:srgbClr val="1F3864"/>
                          </a:solidFill>
                          <a:latin typeface="Arial"/>
                          <a:ea typeface="Arial"/>
                          <a:cs typeface="Arial"/>
                          <a:sym typeface="Arial"/>
                        </a:rPr>
                        <a:t>1 day</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1">
                          <a:solidFill>
                            <a:srgbClr val="1F3864"/>
                          </a:solidFill>
                          <a:latin typeface="Arial"/>
                          <a:ea typeface="Arial"/>
                          <a:cs typeface="Arial"/>
                          <a:sym typeface="Arial"/>
                        </a:rPr>
                        <a:t>Joana Marie E. Solis </a:t>
                      </a:r>
                      <a:endParaRPr sz="1200" b="1">
                        <a:solidFill>
                          <a:srgbClr val="1F3864"/>
                        </a:solidFill>
                        <a:latin typeface="Arial"/>
                        <a:ea typeface="Arial"/>
                        <a:cs typeface="Arial"/>
                        <a:sym typeface="Arial"/>
                      </a:endParaRPr>
                    </a:p>
                    <a:p>
                      <a:pPr marL="0" lvl="0" indent="0" algn="ctr" rtl="0">
                        <a:spcBef>
                          <a:spcPts val="0"/>
                        </a:spcBef>
                        <a:spcAft>
                          <a:spcPts val="0"/>
                        </a:spcAft>
                        <a:buNone/>
                      </a:pPr>
                      <a:r>
                        <a:rPr lang="en-US" sz="1200" b="1" i="1">
                          <a:solidFill>
                            <a:srgbClr val="1F3864"/>
                          </a:solidFill>
                          <a:latin typeface="Arial"/>
                          <a:ea typeface="Arial"/>
                          <a:cs typeface="Arial"/>
                          <a:sym typeface="Arial"/>
                        </a:rPr>
                        <a:t>Administrative Officer I </a:t>
                      </a:r>
                      <a:endParaRPr sz="1200" b="1" i="1">
                        <a:solidFill>
                          <a:srgbClr val="1F3864"/>
                        </a:solidFill>
                        <a:latin typeface="Arial"/>
                        <a:ea typeface="Arial"/>
                        <a:cs typeface="Arial"/>
                        <a:sym typeface="Arial"/>
                      </a:endParaRPr>
                    </a:p>
                    <a:p>
                      <a:pPr marL="0" lvl="0" indent="0" algn="ctr" rtl="0">
                        <a:spcBef>
                          <a:spcPts val="0"/>
                        </a:spcBef>
                        <a:spcAft>
                          <a:spcPts val="0"/>
                        </a:spcAft>
                        <a:buNone/>
                      </a:pPr>
                      <a:endParaRPr sz="1200" b="1" i="1">
                        <a:solidFill>
                          <a:srgbClr val="1F3864"/>
                        </a:solidFill>
                        <a:latin typeface="Arial"/>
                        <a:ea typeface="Arial"/>
                        <a:cs typeface="Arial"/>
                        <a:sym typeface="Arial"/>
                      </a:endParaRPr>
                    </a:p>
                    <a:p>
                      <a:pPr marL="0" lvl="0" indent="0" algn="ctr" rtl="0">
                        <a:spcBef>
                          <a:spcPts val="0"/>
                        </a:spcBef>
                        <a:spcAft>
                          <a:spcPts val="0"/>
                        </a:spcAft>
                        <a:buNone/>
                      </a:pPr>
                      <a:r>
                        <a:rPr lang="en-US" sz="1200" b="1">
                          <a:solidFill>
                            <a:srgbClr val="1F3864"/>
                          </a:solidFill>
                          <a:latin typeface="Arial"/>
                          <a:ea typeface="Arial"/>
                          <a:cs typeface="Arial"/>
                          <a:sym typeface="Arial"/>
                        </a:rPr>
                        <a:t>Law and Litigation Division </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64375">
                <a:tc gridSpan="2">
                  <a:txBody>
                    <a:bodyPr/>
                    <a:lstStyle/>
                    <a:p>
                      <a:pPr marL="0" marR="0" lvl="0" indent="0" algn="r" rtl="0">
                        <a:lnSpc>
                          <a:spcPct val="107000"/>
                        </a:lnSpc>
                        <a:spcBef>
                          <a:spcPts val="0"/>
                        </a:spcBef>
                        <a:spcAft>
                          <a:spcPts val="0"/>
                        </a:spcAft>
                        <a:buNone/>
                      </a:pPr>
                      <a:r>
                        <a:rPr lang="en-US" sz="1200" b="1">
                          <a:solidFill>
                            <a:srgbClr val="1F3864"/>
                          </a:solidFill>
                          <a:latin typeface="Arial"/>
                          <a:ea typeface="Arial"/>
                          <a:cs typeface="Arial"/>
                          <a:sym typeface="Arial"/>
                        </a:rPr>
                        <a:t>TOTAL: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lvl="0" indent="0" algn="ctr" rtl="0">
                        <a:spcBef>
                          <a:spcPts val="0"/>
                        </a:spcBef>
                        <a:spcAft>
                          <a:spcPts val="0"/>
                        </a:spcAft>
                        <a:buNone/>
                      </a:pPr>
                      <a:r>
                        <a:rPr lang="en-US" sz="1200" b="1">
                          <a:solidFill>
                            <a:srgbClr val="1F3864"/>
                          </a:solidFill>
                          <a:latin typeface="Arial"/>
                          <a:ea typeface="Arial"/>
                          <a:cs typeface="Arial"/>
                          <a:sym typeface="Arial"/>
                        </a:rPr>
                        <a:t>None</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200" b="1">
                          <a:solidFill>
                            <a:srgbClr val="1F3864"/>
                          </a:solidFill>
                          <a:latin typeface="Arial"/>
                          <a:ea typeface="Arial"/>
                          <a:cs typeface="Arial"/>
                          <a:sym typeface="Arial"/>
                        </a:rPr>
                        <a:t>20 days</a:t>
                      </a: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b="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748" name="Google Shape;748;g34a8a56cdb1_2_54"/>
          <p:cNvSpPr txBox="1"/>
          <p:nvPr/>
        </p:nvSpPr>
        <p:spPr>
          <a:xfrm>
            <a:off x="0" y="0"/>
            <a:ext cx="12192000" cy="585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000" b="1">
                <a:solidFill>
                  <a:srgbClr val="FEE599"/>
                </a:solidFill>
              </a:rPr>
              <a:t>19. </a:t>
            </a:r>
            <a:r>
              <a:rPr lang="en-US" sz="2000" b="1" i="0" u="none" strike="noStrike" cap="none">
                <a:solidFill>
                  <a:srgbClr val="FEE599"/>
                </a:solidFill>
                <a:latin typeface="Arial"/>
                <a:ea typeface="Arial"/>
                <a:cs typeface="Arial"/>
                <a:sym typeface="Arial"/>
              </a:rPr>
              <a:t>Request for Reactivation of Unclaimed Balances Accounts</a:t>
            </a:r>
            <a:endParaRPr sz="1400" b="0" i="0" u="none" strike="noStrike" cap="none">
              <a:solidFill>
                <a:srgbClr val="000000"/>
              </a:solidFill>
              <a:latin typeface="Arial"/>
              <a:ea typeface="Arial"/>
              <a:cs typeface="Arial"/>
              <a:sym typeface="Arial"/>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749" name="Google Shape;749;g34a8a56cdb1_2_54"/>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750" name="Google Shape;750;g34a8a56cdb1_2_54"/>
          <p:cNvSpPr/>
          <p:nvPr/>
        </p:nvSpPr>
        <p:spPr>
          <a:xfrm>
            <a:off x="1" y="609825"/>
            <a:ext cx="3657600" cy="3387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pic>
        <p:nvPicPr>
          <p:cNvPr id="755" name="Google Shape;755;p89"/>
          <p:cNvPicPr preferRelativeResize="0"/>
          <p:nvPr/>
        </p:nvPicPr>
        <p:blipFill rotWithShape="1">
          <a:blip r:embed="rId3">
            <a:alphaModFix/>
          </a:blip>
          <a:srcRect/>
          <a:stretch/>
        </p:blipFill>
        <p:spPr>
          <a:xfrm>
            <a:off x="6068" y="0"/>
            <a:ext cx="12186790" cy="6858000"/>
          </a:xfrm>
          <a:prstGeom prst="rect">
            <a:avLst/>
          </a:prstGeom>
          <a:gradFill>
            <a:gsLst>
              <a:gs pos="0">
                <a:srgbClr val="A9BEE4"/>
              </a:gs>
              <a:gs pos="25000">
                <a:srgbClr val="A9BEE4"/>
              </a:gs>
              <a:gs pos="54000">
                <a:srgbClr val="FFC000"/>
              </a:gs>
              <a:gs pos="83000">
                <a:srgbClr val="A9BEE4"/>
              </a:gs>
              <a:gs pos="100000">
                <a:srgbClr val="C5D3ED"/>
              </a:gs>
            </a:gsLst>
            <a:path path="circle">
              <a:fillToRect l="50000" t="50000" r="50000" b="50000"/>
            </a:path>
            <a:tileRect/>
          </a:gradFill>
          <a:ln>
            <a:noFill/>
          </a:ln>
        </p:spPr>
      </p:pic>
      <p:sp>
        <p:nvSpPr>
          <p:cNvPr id="756" name="Google Shape;756;p89"/>
          <p:cNvSpPr/>
          <p:nvPr/>
        </p:nvSpPr>
        <p:spPr>
          <a:xfrm>
            <a:off x="6068" y="2786360"/>
            <a:ext cx="12185932"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002060"/>
                </a:solidFill>
                <a:latin typeface="Arial Black"/>
                <a:ea typeface="Arial Black"/>
                <a:cs typeface="Arial Black"/>
                <a:sym typeface="Arial Black"/>
              </a:rPr>
              <a:t>CENTRAL OFFICE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002060"/>
                </a:solidFill>
                <a:latin typeface="Arial Black"/>
                <a:ea typeface="Arial Black"/>
                <a:cs typeface="Arial Black"/>
                <a:sym typeface="Arial Black"/>
              </a:rPr>
              <a:t>INTERNAL SERVICES</a:t>
            </a:r>
            <a:endParaRPr sz="5400" b="1" i="0" u="none" strike="noStrike" cap="none">
              <a:solidFill>
                <a:srgbClr val="002060"/>
              </a:solidFill>
              <a:latin typeface="Arial Black"/>
              <a:ea typeface="Arial Black"/>
              <a:cs typeface="Arial Black"/>
              <a:sym typeface="Arial Black"/>
            </a:endParaRPr>
          </a:p>
        </p:txBody>
      </p:sp>
      <p:pic>
        <p:nvPicPr>
          <p:cNvPr id="757" name="Google Shape;757;p89"/>
          <p:cNvPicPr preferRelativeResize="0"/>
          <p:nvPr/>
        </p:nvPicPr>
        <p:blipFill rotWithShape="1">
          <a:blip r:embed="rId4">
            <a:alphaModFix/>
          </a:blip>
          <a:srcRect/>
          <a:stretch/>
        </p:blipFill>
        <p:spPr>
          <a:xfrm>
            <a:off x="5414091" y="1040454"/>
            <a:ext cx="1363818" cy="13252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90"/>
          <p:cNvSpPr txBox="1"/>
          <p:nvPr/>
        </p:nvSpPr>
        <p:spPr>
          <a:xfrm>
            <a:off x="491319" y="578765"/>
            <a:ext cx="11163900" cy="28617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US" sz="1300" b="1">
                <a:solidFill>
                  <a:srgbClr val="1F3864"/>
                </a:solidFill>
              </a:rPr>
              <a:t>The Budget Execution is the process of implementing the Agency’s priority plans, programs and activities within the approved budget consistent with the DBM’s budgetary guidelines and policies on the release and utilization of funds. The objective is to ensure the effective and efficient utilization of the approved budget in compliance with the Government Accounting Manual (GAM) and Unified Account Codes Structure (UACS).</a:t>
            </a:r>
            <a:endParaRPr sz="1300" b="1">
              <a:solidFill>
                <a:srgbClr val="1F3864"/>
              </a:solidFill>
            </a:endParaRPr>
          </a:p>
          <a:p>
            <a:pPr marL="0" marR="0" lvl="0" indent="0" algn="just" rtl="0">
              <a:lnSpc>
                <a:spcPct val="107000"/>
              </a:lnSpc>
              <a:spcBef>
                <a:spcPts val="0"/>
              </a:spcBef>
              <a:spcAft>
                <a:spcPts val="0"/>
              </a:spcAft>
              <a:buNone/>
            </a:pPr>
            <a:endParaRPr sz="1300" b="1">
              <a:solidFill>
                <a:srgbClr val="1F3864"/>
              </a:solidFill>
            </a:endParaRPr>
          </a:p>
          <a:p>
            <a:pPr marL="0" marR="0" lvl="0" indent="0" algn="just" rtl="0">
              <a:lnSpc>
                <a:spcPct val="107000"/>
              </a:lnSpc>
              <a:spcBef>
                <a:spcPts val="0"/>
              </a:spcBef>
              <a:spcAft>
                <a:spcPts val="0"/>
              </a:spcAft>
              <a:buNone/>
            </a:pPr>
            <a:r>
              <a:rPr lang="en-US" sz="1300" b="1">
                <a:solidFill>
                  <a:srgbClr val="1F3864"/>
                </a:solidFill>
              </a:rPr>
              <a:t>A. Processing of Obligation Request and Status (ORS) 1. Payment of Salaries, Allowances and Other Forms of Compensation including remittances to HMDF, PHIC, GSIS</a:t>
            </a:r>
            <a:endParaRPr sz="1300" b="1">
              <a:solidFill>
                <a:srgbClr val="1F3864"/>
              </a:solidFill>
            </a:endParaRPr>
          </a:p>
          <a:p>
            <a:pPr marL="0" marR="0" lvl="0" indent="0" algn="just" rtl="0">
              <a:lnSpc>
                <a:spcPct val="107000"/>
              </a:lnSpc>
              <a:spcBef>
                <a:spcPts val="0"/>
              </a:spcBef>
              <a:spcAft>
                <a:spcPts val="0"/>
              </a:spcAft>
              <a:buNone/>
            </a:pPr>
            <a:endParaRPr sz="1300" b="1">
              <a:solidFill>
                <a:srgbClr val="1F3864"/>
              </a:solidFill>
            </a:endParaRPr>
          </a:p>
          <a:p>
            <a:pPr marL="457200" marR="0" lvl="0" indent="-311150" algn="just" rtl="0">
              <a:lnSpc>
                <a:spcPct val="107000"/>
              </a:lnSpc>
              <a:spcBef>
                <a:spcPts val="0"/>
              </a:spcBef>
              <a:spcAft>
                <a:spcPts val="0"/>
              </a:spcAft>
              <a:buClr>
                <a:srgbClr val="1F3864"/>
              </a:buClr>
              <a:buSzPts val="1300"/>
              <a:buChar char="●"/>
            </a:pPr>
            <a:r>
              <a:rPr lang="en-US" sz="1300" b="1">
                <a:solidFill>
                  <a:srgbClr val="1F3864"/>
                </a:solidFill>
              </a:rPr>
              <a:t>Payment of salaries and wages, allowances, and other forms of compensation </a:t>
            </a:r>
            <a:endParaRPr sz="1300" b="1">
              <a:solidFill>
                <a:srgbClr val="1F3864"/>
              </a:solidFill>
            </a:endParaRPr>
          </a:p>
          <a:p>
            <a:pPr marL="457200" marR="0" lvl="0" indent="-311150" algn="just" rtl="0">
              <a:lnSpc>
                <a:spcPct val="107000"/>
              </a:lnSpc>
              <a:spcBef>
                <a:spcPts val="0"/>
              </a:spcBef>
              <a:spcAft>
                <a:spcPts val="0"/>
              </a:spcAft>
              <a:buClr>
                <a:srgbClr val="1F3864"/>
              </a:buClr>
              <a:buSzPts val="1300"/>
              <a:buChar char="●"/>
            </a:pPr>
            <a:r>
              <a:rPr lang="en-US" sz="1300" b="1">
                <a:solidFill>
                  <a:srgbClr val="1F3864"/>
                </a:solidFill>
              </a:rPr>
              <a:t>Cash Advances and/or reimbursements for travelling expenses for local and foreign travel, seminars, and training. </a:t>
            </a:r>
            <a:endParaRPr sz="1300" b="1">
              <a:solidFill>
                <a:srgbClr val="1F3864"/>
              </a:solidFill>
            </a:endParaRPr>
          </a:p>
          <a:p>
            <a:pPr marL="457200" marR="0" lvl="0" indent="-311150" algn="just" rtl="0">
              <a:lnSpc>
                <a:spcPct val="107000"/>
              </a:lnSpc>
              <a:spcBef>
                <a:spcPts val="0"/>
              </a:spcBef>
              <a:spcAft>
                <a:spcPts val="0"/>
              </a:spcAft>
              <a:buClr>
                <a:srgbClr val="1F3864"/>
              </a:buClr>
              <a:buSzPts val="1300"/>
              <a:buChar char="●"/>
            </a:pPr>
            <a:r>
              <a:rPr lang="en-US" sz="1300" b="1">
                <a:solidFill>
                  <a:srgbClr val="1F3864"/>
                </a:solidFill>
              </a:rPr>
              <a:t>Other Operating Expenditures such as Utility and Communication Expenses </a:t>
            </a:r>
            <a:endParaRPr sz="1300" b="1">
              <a:solidFill>
                <a:srgbClr val="1F3864"/>
              </a:solidFill>
            </a:endParaRPr>
          </a:p>
          <a:p>
            <a:pPr marL="457200" marR="0" lvl="0" indent="-311150" algn="just" rtl="0">
              <a:lnSpc>
                <a:spcPct val="107000"/>
              </a:lnSpc>
              <a:spcBef>
                <a:spcPts val="0"/>
              </a:spcBef>
              <a:spcAft>
                <a:spcPts val="0"/>
              </a:spcAft>
              <a:buClr>
                <a:srgbClr val="1F3864"/>
              </a:buClr>
              <a:buSzPts val="1300"/>
              <a:buChar char="●"/>
            </a:pPr>
            <a:r>
              <a:rPr lang="en-US" sz="1300" b="1">
                <a:solidFill>
                  <a:srgbClr val="1F3864"/>
                </a:solidFill>
              </a:rPr>
              <a:t>Payment for the procurement of supplies and materials, Building and ICT maintenance, rental expenses, janitorial and security services.</a:t>
            </a:r>
            <a:endParaRPr sz="1300" b="1">
              <a:solidFill>
                <a:srgbClr val="1F3864"/>
              </a:solidFill>
            </a:endParaRPr>
          </a:p>
        </p:txBody>
      </p:sp>
      <p:sp>
        <p:nvSpPr>
          <p:cNvPr id="763" name="Google Shape;763;p90"/>
          <p:cNvSpPr txBox="1"/>
          <p:nvPr/>
        </p:nvSpPr>
        <p:spPr>
          <a:xfrm>
            <a:off x="0" y="0"/>
            <a:ext cx="12192000" cy="585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 </a:t>
            </a:r>
            <a:r>
              <a:rPr lang="en-US" sz="1800" b="1">
                <a:solidFill>
                  <a:srgbClr val="FEE599"/>
                </a:solidFill>
              </a:rPr>
              <a:t>Processing of Obligation Request and Status (Budget Execution</a:t>
            </a:r>
            <a:endParaRPr sz="2000" b="1" i="0" u="none" strike="noStrike" cap="none">
              <a:solidFill>
                <a:srgbClr val="FEE599"/>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pic>
        <p:nvPicPr>
          <p:cNvPr id="764" name="Google Shape;764;p90"/>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765" name="Google Shape;765;p90"/>
          <p:cNvGraphicFramePr/>
          <p:nvPr/>
        </p:nvGraphicFramePr>
        <p:xfrm>
          <a:off x="612850" y="3506706"/>
          <a:ext cx="11166375" cy="326435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4297425">
                  <a:extLst>
                    <a:ext uri="{9D8B030D-6E8A-4147-A177-3AD203B41FA5}">
                      <a16:colId xmlns:a16="http://schemas.microsoft.com/office/drawing/2014/main" val="20001"/>
                    </a:ext>
                  </a:extLst>
                </a:gridCol>
                <a:gridCol w="3898225">
                  <a:extLst>
                    <a:ext uri="{9D8B030D-6E8A-4147-A177-3AD203B41FA5}">
                      <a16:colId xmlns:a16="http://schemas.microsoft.com/office/drawing/2014/main" val="20002"/>
                    </a:ext>
                  </a:extLst>
                </a:gridCol>
              </a:tblGrid>
              <a:tr h="2864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Research Service - Bureau Budget Division</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904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Simple</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3044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G2G – Government to Government</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2864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186055" marR="0" lvl="0" indent="-17145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Internal Clients, Stakeholders, Requesting Units, End-Users</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26780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OF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WHERE TO SECURE</a:t>
                      </a:r>
                      <a:endParaRPr sz="14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4"/>
                  </a:ext>
                </a:extLst>
              </a:tr>
              <a:tr h="234675">
                <a:tc gridSpan="2">
                  <a:txBody>
                    <a:bodyPr/>
                    <a:lstStyle/>
                    <a:p>
                      <a:pPr marL="0" marR="0" lvl="0" indent="0" algn="just" rtl="0">
                        <a:lnSpc>
                          <a:spcPct val="100000"/>
                        </a:lnSpc>
                        <a:spcBef>
                          <a:spcPts val="0"/>
                        </a:spcBef>
                        <a:spcAft>
                          <a:spcPts val="0"/>
                        </a:spcAft>
                        <a:buClr>
                          <a:srgbClr val="000000"/>
                        </a:buClr>
                        <a:buSzPts val="1200"/>
                        <a:buFont typeface="Arial"/>
                        <a:buNone/>
                      </a:pPr>
                      <a:r>
                        <a:rPr lang="en-US" sz="1200" b="1">
                          <a:solidFill>
                            <a:srgbClr val="1F3864"/>
                          </a:solidFill>
                          <a:latin typeface="Arial"/>
                          <a:ea typeface="Arial"/>
                          <a:cs typeface="Arial"/>
                          <a:sym typeface="Arial"/>
                        </a:rPr>
                        <a:t>A. Processing of Obligation Request and Status (ORS) </a:t>
                      </a:r>
                      <a:endParaRPr sz="1200" b="1" u="none" strike="noStrike" cap="none">
                        <a:latin typeface="Arial"/>
                        <a:ea typeface="Arial"/>
                        <a:cs typeface="Arial"/>
                        <a:sym typeface="Arial"/>
                      </a:endParaRPr>
                    </a:p>
                    <a:p>
                      <a:pPr marL="457200" marR="0" lvl="0" indent="-304800" algn="l" rtl="0">
                        <a:lnSpc>
                          <a:spcPct val="100000"/>
                        </a:lnSpc>
                        <a:spcBef>
                          <a:spcPts val="0"/>
                        </a:spcBef>
                        <a:spcAft>
                          <a:spcPts val="0"/>
                        </a:spcAft>
                        <a:buClr>
                          <a:srgbClr val="1F3864"/>
                        </a:buClr>
                        <a:buSzPts val="1200"/>
                        <a:buFont typeface="Arial"/>
                        <a:buAutoNum type="arabicPeriod"/>
                      </a:pPr>
                      <a:r>
                        <a:rPr lang="en-US" sz="1200" b="1">
                          <a:solidFill>
                            <a:srgbClr val="1F3864"/>
                          </a:solidFill>
                          <a:latin typeface="Arial"/>
                          <a:ea typeface="Arial"/>
                          <a:cs typeface="Arial"/>
                          <a:sym typeface="Arial"/>
                        </a:rPr>
                        <a:t>Payment of Salaries, Allowances and Other Forms of Compensation including remittances to HMDF. PHIC, GSIS </a:t>
                      </a:r>
                      <a:endParaRPr sz="1200" b="1" u="none" strike="noStrike" cap="none">
                        <a:solidFill>
                          <a:srgbClr val="1F3864"/>
                        </a:solidFill>
                        <a:latin typeface="Arial"/>
                        <a:ea typeface="Arial"/>
                        <a:cs typeface="Arial"/>
                        <a:sym typeface="Arial"/>
                      </a:endParaRPr>
                    </a:p>
                    <a:p>
                      <a:pPr marL="457200" marR="0" lvl="0" indent="-304800" algn="just" rtl="0">
                        <a:lnSpc>
                          <a:spcPct val="100000"/>
                        </a:lnSpc>
                        <a:spcBef>
                          <a:spcPts val="0"/>
                        </a:spcBef>
                        <a:spcAft>
                          <a:spcPts val="0"/>
                        </a:spcAft>
                        <a:buClr>
                          <a:srgbClr val="1F3864"/>
                        </a:buClr>
                        <a:buSzPts val="1200"/>
                        <a:buFont typeface="Arial"/>
                        <a:buChar char="●"/>
                      </a:pPr>
                      <a:r>
                        <a:rPr lang="en-US" sz="1200" b="1">
                          <a:solidFill>
                            <a:srgbClr val="1F3864"/>
                          </a:solidFill>
                          <a:latin typeface="Arial"/>
                          <a:ea typeface="Arial"/>
                          <a:cs typeface="Arial"/>
                          <a:sym typeface="Arial"/>
                        </a:rPr>
                        <a:t>Three (3) hard copies of Obligation Request and Status (ORS) and Disbursement Voucher (DV) Form duly approved by Head of Requesting Unit </a:t>
                      </a:r>
                      <a:endParaRPr sz="1200" b="1">
                        <a:solidFill>
                          <a:srgbClr val="1F3864"/>
                        </a:solidFill>
                        <a:latin typeface="Arial"/>
                        <a:ea typeface="Arial"/>
                        <a:cs typeface="Arial"/>
                        <a:sym typeface="Arial"/>
                      </a:endParaRPr>
                    </a:p>
                    <a:p>
                      <a:pPr marL="457200" marR="0" lvl="0" indent="-304800" algn="just" rtl="0">
                        <a:lnSpc>
                          <a:spcPct val="100000"/>
                        </a:lnSpc>
                        <a:spcBef>
                          <a:spcPts val="0"/>
                        </a:spcBef>
                        <a:spcAft>
                          <a:spcPts val="0"/>
                        </a:spcAft>
                        <a:buClr>
                          <a:srgbClr val="1F3864"/>
                        </a:buClr>
                        <a:buSzPts val="1200"/>
                        <a:buFont typeface="Arial"/>
                        <a:buChar char="●"/>
                      </a:pPr>
                      <a:r>
                        <a:rPr lang="en-US" sz="1200" b="1">
                          <a:solidFill>
                            <a:srgbClr val="1F3864"/>
                          </a:solidFill>
                          <a:latin typeface="Arial"/>
                          <a:ea typeface="Arial"/>
                          <a:cs typeface="Arial"/>
                          <a:sym typeface="Arial"/>
                        </a:rPr>
                        <a:t>Certified true copy of the Approved Appointment and Assumption to Duty (Initial), </a:t>
                      </a:r>
                      <a:endParaRPr sz="1200" b="1">
                        <a:solidFill>
                          <a:srgbClr val="1F3864"/>
                        </a:solidFill>
                        <a:latin typeface="Arial"/>
                        <a:ea typeface="Arial"/>
                        <a:cs typeface="Arial"/>
                        <a:sym typeface="Arial"/>
                      </a:endParaRPr>
                    </a:p>
                    <a:p>
                      <a:pPr marL="457200" marR="0" lvl="0" indent="-304800" algn="just" rtl="0">
                        <a:lnSpc>
                          <a:spcPct val="100000"/>
                        </a:lnSpc>
                        <a:spcBef>
                          <a:spcPts val="0"/>
                        </a:spcBef>
                        <a:spcAft>
                          <a:spcPts val="0"/>
                        </a:spcAft>
                        <a:buClr>
                          <a:srgbClr val="1F3864"/>
                        </a:buClr>
                        <a:buSzPts val="1200"/>
                        <a:buFont typeface="Arial"/>
                        <a:buChar char="●"/>
                      </a:pPr>
                      <a:r>
                        <a:rPr lang="en-US" sz="1200" b="1">
                          <a:solidFill>
                            <a:srgbClr val="1F3864"/>
                          </a:solidFill>
                          <a:latin typeface="Arial"/>
                          <a:ea typeface="Arial"/>
                          <a:cs typeface="Arial"/>
                          <a:sym typeface="Arial"/>
                        </a:rPr>
                        <a:t>Approved and/or signed Payroll - List of Employees </a:t>
                      </a:r>
                      <a:endParaRPr sz="1200" b="1">
                        <a:solidFill>
                          <a:srgbClr val="1F3864"/>
                        </a:solidFill>
                        <a:latin typeface="Arial"/>
                        <a:ea typeface="Arial"/>
                        <a:cs typeface="Arial"/>
                        <a:sym typeface="Arial"/>
                      </a:endParaRPr>
                    </a:p>
                    <a:p>
                      <a:pPr marL="457200" marR="0" lvl="0" indent="-304800" algn="just" rtl="0">
                        <a:lnSpc>
                          <a:spcPct val="100000"/>
                        </a:lnSpc>
                        <a:spcBef>
                          <a:spcPts val="0"/>
                        </a:spcBef>
                        <a:spcAft>
                          <a:spcPts val="0"/>
                        </a:spcAft>
                        <a:buClr>
                          <a:srgbClr val="1F3864"/>
                        </a:buClr>
                        <a:buSzPts val="1200"/>
                        <a:buFont typeface="Arial"/>
                        <a:buChar char="●"/>
                      </a:pPr>
                      <a:r>
                        <a:rPr lang="en-US" sz="1200" b="1">
                          <a:solidFill>
                            <a:srgbClr val="1F3864"/>
                          </a:solidFill>
                          <a:latin typeface="Arial"/>
                          <a:ea typeface="Arial"/>
                          <a:cs typeface="Arial"/>
                          <a:sym typeface="Arial"/>
                        </a:rPr>
                        <a:t>Approved authority and/or legal basis to pay salaries, allowances and others </a:t>
                      </a:r>
                      <a:endParaRPr sz="1200" b="1">
                        <a:solidFill>
                          <a:srgbClr val="1F3864"/>
                        </a:solidFill>
                        <a:latin typeface="Arial"/>
                        <a:ea typeface="Arial"/>
                        <a:cs typeface="Arial"/>
                        <a:sym typeface="Arial"/>
                      </a:endParaRPr>
                    </a:p>
                    <a:p>
                      <a:pPr marL="457200" marR="0" lvl="0" indent="-304800" algn="just" rtl="0">
                        <a:lnSpc>
                          <a:spcPct val="100000"/>
                        </a:lnSpc>
                        <a:spcBef>
                          <a:spcPts val="0"/>
                        </a:spcBef>
                        <a:spcAft>
                          <a:spcPts val="0"/>
                        </a:spcAft>
                        <a:buClr>
                          <a:srgbClr val="1F3864"/>
                        </a:buClr>
                        <a:buSzPts val="1200"/>
                        <a:buFont typeface="Arial"/>
                        <a:buChar char="●"/>
                      </a:pPr>
                      <a:r>
                        <a:rPr lang="en-US" sz="1200" b="1">
                          <a:solidFill>
                            <a:srgbClr val="1F3864"/>
                          </a:solidFill>
                          <a:latin typeface="Arial"/>
                          <a:ea typeface="Arial"/>
                          <a:cs typeface="Arial"/>
                          <a:sym typeface="Arial"/>
                        </a:rPr>
                        <a:t>Certified true copy of Daily Time Record (If applicable) </a:t>
                      </a:r>
                      <a:endParaRPr sz="1200" b="1">
                        <a:solidFill>
                          <a:srgbClr val="1F3864"/>
                        </a:solidFill>
                        <a:latin typeface="Arial"/>
                        <a:ea typeface="Arial"/>
                        <a:cs typeface="Arial"/>
                        <a:sym typeface="Arial"/>
                      </a:endParaRPr>
                    </a:p>
                    <a:p>
                      <a:pPr marL="457200" marR="0" lvl="0" indent="-304800" algn="just" rtl="0">
                        <a:lnSpc>
                          <a:spcPct val="100000"/>
                        </a:lnSpc>
                        <a:spcBef>
                          <a:spcPts val="0"/>
                        </a:spcBef>
                        <a:spcAft>
                          <a:spcPts val="0"/>
                        </a:spcAft>
                        <a:buClr>
                          <a:srgbClr val="1F3864"/>
                        </a:buClr>
                        <a:buSzPts val="1200"/>
                        <a:buFont typeface="Arial"/>
                        <a:buChar char="●"/>
                      </a:pPr>
                      <a:r>
                        <a:rPr lang="en-US" sz="1200" b="1">
                          <a:solidFill>
                            <a:srgbClr val="1F3864"/>
                          </a:solidFill>
                          <a:latin typeface="Arial"/>
                          <a:ea typeface="Arial"/>
                          <a:cs typeface="Arial"/>
                          <a:sym typeface="Arial"/>
                        </a:rPr>
                        <a:t>Approved Accomplishment Report</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Provided by Client (Requesting Unit and/or End User)</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49"/>
        <p:cNvGrpSpPr/>
        <p:nvPr/>
      </p:nvGrpSpPr>
      <p:grpSpPr>
        <a:xfrm>
          <a:off x="0" y="0"/>
          <a:ext cx="0" cy="0"/>
          <a:chOff x="0" y="0"/>
          <a:chExt cx="0" cy="0"/>
        </a:xfrm>
      </p:grpSpPr>
      <p:grpSp>
        <p:nvGrpSpPr>
          <p:cNvPr id="250" name="Google Shape;250;p6"/>
          <p:cNvGrpSpPr/>
          <p:nvPr/>
        </p:nvGrpSpPr>
        <p:grpSpPr>
          <a:xfrm>
            <a:off x="0" y="0"/>
            <a:ext cx="12191999" cy="6858000"/>
            <a:chOff x="0" y="0"/>
            <a:chExt cx="12191999" cy="6858000"/>
          </a:xfrm>
        </p:grpSpPr>
        <p:pic>
          <p:nvPicPr>
            <p:cNvPr id="251" name="Google Shape;251;p6"/>
            <p:cNvPicPr preferRelativeResize="0"/>
            <p:nvPr/>
          </p:nvPicPr>
          <p:blipFill rotWithShape="1">
            <a:blip r:embed="rId3">
              <a:alphaModFix/>
            </a:blip>
            <a:srcRect/>
            <a:stretch/>
          </p:blipFill>
          <p:spPr>
            <a:xfrm>
              <a:off x="0" y="0"/>
              <a:ext cx="12191999" cy="6858000"/>
            </a:xfrm>
            <a:prstGeom prst="rect">
              <a:avLst/>
            </a:prstGeom>
            <a:noFill/>
            <a:ln>
              <a:noFill/>
            </a:ln>
          </p:spPr>
        </p:pic>
        <p:pic>
          <p:nvPicPr>
            <p:cNvPr id="252" name="Google Shape;252;p6"/>
            <p:cNvPicPr preferRelativeResize="0"/>
            <p:nvPr/>
          </p:nvPicPr>
          <p:blipFill rotWithShape="1">
            <a:blip r:embed="rId4">
              <a:alphaModFix/>
            </a:blip>
            <a:srcRect/>
            <a:stretch/>
          </p:blipFill>
          <p:spPr>
            <a:xfrm>
              <a:off x="7890850" y="1093292"/>
              <a:ext cx="3752849" cy="3752849"/>
            </a:xfrm>
            <a:prstGeom prst="rect">
              <a:avLst/>
            </a:prstGeom>
            <a:noFill/>
            <a:ln>
              <a:noFill/>
            </a:ln>
          </p:spPr>
        </p:pic>
        <p:pic>
          <p:nvPicPr>
            <p:cNvPr id="253" name="Google Shape;253;p6"/>
            <p:cNvPicPr preferRelativeResize="0"/>
            <p:nvPr/>
          </p:nvPicPr>
          <p:blipFill rotWithShape="1">
            <a:blip r:embed="rId5">
              <a:alphaModFix/>
            </a:blip>
            <a:srcRect/>
            <a:stretch/>
          </p:blipFill>
          <p:spPr>
            <a:xfrm>
              <a:off x="0" y="0"/>
              <a:ext cx="9685095" cy="6858000"/>
            </a:xfrm>
            <a:prstGeom prst="rect">
              <a:avLst/>
            </a:prstGeom>
            <a:noFill/>
            <a:ln>
              <a:noFill/>
            </a:ln>
          </p:spPr>
        </p:pic>
      </p:grpSp>
      <p:sp>
        <p:nvSpPr>
          <p:cNvPr id="254" name="Google Shape;254;p6"/>
          <p:cNvSpPr txBox="1">
            <a:spLocks noGrp="1"/>
          </p:cNvSpPr>
          <p:nvPr>
            <p:ph type="title"/>
          </p:nvPr>
        </p:nvSpPr>
        <p:spPr>
          <a:xfrm>
            <a:off x="487107" y="3037339"/>
            <a:ext cx="6111240" cy="479778"/>
          </a:xfrm>
          <a:prstGeom prst="rect">
            <a:avLst/>
          </a:prstGeom>
          <a:noFill/>
          <a:ln>
            <a:noFill/>
          </a:ln>
        </p:spPr>
        <p:txBody>
          <a:bodyPr spcFirstLastPara="1" wrap="square" lIns="0" tIns="8450" rIns="0" bIns="0" anchor="t" anchorCtr="0">
            <a:spAutoFit/>
          </a:bodyPr>
          <a:lstStyle/>
          <a:p>
            <a:pPr marL="8467" lvl="0" indent="0" algn="l" rtl="0">
              <a:lnSpc>
                <a:spcPct val="100000"/>
              </a:lnSpc>
              <a:spcBef>
                <a:spcPts val="0"/>
              </a:spcBef>
              <a:spcAft>
                <a:spcPts val="0"/>
              </a:spcAft>
              <a:buSzPts val="1400"/>
              <a:buNone/>
            </a:pPr>
            <a:r>
              <a:rPr lang="en-US" sz="4667" u="none">
                <a:solidFill>
                  <a:srgbClr val="FFFFFF"/>
                </a:solidFill>
                <a:latin typeface="Arial"/>
                <a:ea typeface="Arial"/>
                <a:cs typeface="Arial"/>
                <a:sym typeface="Arial"/>
              </a:rPr>
              <a:t>CITIZEN’S CHARTER</a:t>
            </a:r>
            <a:endParaRPr sz="4667">
              <a:latin typeface="Arial"/>
              <a:ea typeface="Arial"/>
              <a:cs typeface="Arial"/>
              <a:sym typeface="Arial"/>
            </a:endParaRPr>
          </a:p>
        </p:txBody>
      </p:sp>
      <p:sp>
        <p:nvSpPr>
          <p:cNvPr id="255" name="Google Shape;255;p6"/>
          <p:cNvSpPr txBox="1"/>
          <p:nvPr/>
        </p:nvSpPr>
        <p:spPr>
          <a:xfrm>
            <a:off x="1283343" y="5928965"/>
            <a:ext cx="2190000" cy="608100"/>
          </a:xfrm>
          <a:prstGeom prst="rect">
            <a:avLst/>
          </a:prstGeom>
          <a:noFill/>
          <a:ln>
            <a:noFill/>
          </a:ln>
        </p:spPr>
        <p:txBody>
          <a:bodyPr spcFirstLastPara="1" wrap="square" lIns="0" tIns="7600" rIns="0" bIns="0" anchor="t" anchorCtr="0">
            <a:spAutoFit/>
          </a:bodyPr>
          <a:lstStyle/>
          <a:p>
            <a:pPr marL="8467" marR="0" lvl="0" indent="0" algn="l" rtl="0">
              <a:lnSpc>
                <a:spcPct val="100000"/>
              </a:lnSpc>
              <a:spcBef>
                <a:spcPts val="0"/>
              </a:spcBef>
              <a:spcAft>
                <a:spcPts val="0"/>
              </a:spcAft>
              <a:buClr>
                <a:srgbClr val="000000"/>
              </a:buClr>
              <a:buSzPts val="3900"/>
              <a:buFont typeface="Arial"/>
              <a:buNone/>
            </a:pPr>
            <a:r>
              <a:rPr lang="en-US" sz="3900" b="1" i="0" u="none" strike="noStrike" cap="none">
                <a:solidFill>
                  <a:srgbClr val="FFFFFF"/>
                </a:solidFill>
                <a:latin typeface="Verdana"/>
                <a:ea typeface="Verdana"/>
                <a:cs typeface="Verdana"/>
                <a:sym typeface="Verdana"/>
              </a:rPr>
              <a:t>2 0 2 5</a:t>
            </a:r>
            <a:endParaRPr sz="3900" b="0" i="0" u="none" strike="noStrike" cap="none">
              <a:solidFill>
                <a:schemeClr val="dk1"/>
              </a:solidFill>
              <a:latin typeface="Verdana"/>
              <a:ea typeface="Verdana"/>
              <a:cs typeface="Verdana"/>
              <a:sym typeface="Verdana"/>
            </a:endParaRPr>
          </a:p>
        </p:txBody>
      </p:sp>
      <p:sp>
        <p:nvSpPr>
          <p:cNvPr id="256" name="Google Shape;256;p6"/>
          <p:cNvSpPr txBox="1"/>
          <p:nvPr/>
        </p:nvSpPr>
        <p:spPr>
          <a:xfrm>
            <a:off x="4148480" y="6148383"/>
            <a:ext cx="1525800" cy="256200"/>
          </a:xfrm>
          <a:prstGeom prst="rect">
            <a:avLst/>
          </a:prstGeom>
          <a:noFill/>
          <a:ln>
            <a:noFill/>
          </a:ln>
        </p:spPr>
        <p:txBody>
          <a:bodyPr spcFirstLastPara="1" wrap="square" lIns="0" tIns="9725" rIns="0" bIns="0" anchor="t" anchorCtr="0">
            <a:spAutoFit/>
          </a:bodyPr>
          <a:lstStyle/>
          <a:p>
            <a:pPr marL="8467"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Arial"/>
                <a:ea typeface="Arial"/>
                <a:cs typeface="Arial"/>
                <a:sym typeface="Arial"/>
              </a:rPr>
              <a:t> 1</a:t>
            </a:r>
            <a:r>
              <a:rPr lang="en-US" sz="1600" b="1" i="0" u="none" strike="noStrike" cap="none" baseline="30000">
                <a:solidFill>
                  <a:srgbClr val="FFFFFF"/>
                </a:solidFill>
                <a:latin typeface="Arial"/>
                <a:ea typeface="Arial"/>
                <a:cs typeface="Arial"/>
                <a:sym typeface="Arial"/>
              </a:rPr>
              <a:t>st</a:t>
            </a:r>
            <a:r>
              <a:rPr lang="en-US" sz="1600" b="1" i="0" u="none" strike="noStrike" cap="none">
                <a:solidFill>
                  <a:srgbClr val="FFFFFF"/>
                </a:solidFill>
                <a:latin typeface="Arial"/>
                <a:ea typeface="Arial"/>
                <a:cs typeface="Arial"/>
                <a:sym typeface="Arial"/>
              </a:rPr>
              <a:t> EDITION</a:t>
            </a:r>
            <a:endParaRPr sz="1600" b="0" i="0" u="none" strike="noStrike" cap="none">
              <a:solidFill>
                <a:schemeClr val="dk1"/>
              </a:solidFill>
              <a:latin typeface="Arial"/>
              <a:ea typeface="Arial"/>
              <a:cs typeface="Arial"/>
              <a:sym typeface="Arial"/>
            </a:endParaRPr>
          </a:p>
        </p:txBody>
      </p:sp>
      <p:grpSp>
        <p:nvGrpSpPr>
          <p:cNvPr id="257" name="Google Shape;257;p6"/>
          <p:cNvGrpSpPr/>
          <p:nvPr/>
        </p:nvGrpSpPr>
        <p:grpSpPr>
          <a:xfrm>
            <a:off x="3848643" y="5871829"/>
            <a:ext cx="8061618" cy="838199"/>
            <a:chOff x="3848643" y="5871829"/>
            <a:chExt cx="8061618" cy="838199"/>
          </a:xfrm>
        </p:grpSpPr>
        <p:sp>
          <p:nvSpPr>
            <p:cNvPr id="258" name="Google Shape;258;p6"/>
            <p:cNvSpPr/>
            <p:nvPr/>
          </p:nvSpPr>
          <p:spPr>
            <a:xfrm>
              <a:off x="3848643" y="6042373"/>
              <a:ext cx="0" cy="472440"/>
            </a:xfrm>
            <a:custGeom>
              <a:avLst/>
              <a:gdLst/>
              <a:ahLst/>
              <a:cxnLst/>
              <a:rect l="l" t="t" r="r" b="b"/>
              <a:pathLst>
                <a:path w="120000" h="708659" extrusionOk="0">
                  <a:moveTo>
                    <a:pt x="0" y="0"/>
                  </a:moveTo>
                  <a:lnTo>
                    <a:pt x="0" y="708386"/>
                  </a:lnTo>
                </a:path>
              </a:pathLst>
            </a:custGeom>
            <a:noFill/>
            <a:ln w="380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9" name="Google Shape;259;p6"/>
            <p:cNvPicPr preferRelativeResize="0"/>
            <p:nvPr/>
          </p:nvPicPr>
          <p:blipFill rotWithShape="1">
            <a:blip r:embed="rId6">
              <a:alphaModFix/>
            </a:blip>
            <a:srcRect/>
            <a:stretch/>
          </p:blipFill>
          <p:spPr>
            <a:xfrm>
              <a:off x="11103812" y="5871829"/>
              <a:ext cx="806449" cy="838199"/>
            </a:xfrm>
            <a:prstGeom prst="rect">
              <a:avLst/>
            </a:prstGeom>
            <a:noFill/>
            <a:ln>
              <a:noFill/>
            </a:ln>
          </p:spPr>
        </p:pic>
      </p:grpSp>
      <p:graphicFrame>
        <p:nvGraphicFramePr>
          <p:cNvPr id="260" name="Google Shape;260;p6"/>
          <p:cNvGraphicFramePr/>
          <p:nvPr/>
        </p:nvGraphicFramePr>
        <p:xfrm>
          <a:off x="444283" y="570067"/>
          <a:ext cx="4185925" cy="685102"/>
        </p:xfrm>
        <a:graphic>
          <a:graphicData uri="http://schemas.openxmlformats.org/drawingml/2006/table">
            <a:tbl>
              <a:tblPr firstRow="1" bandRow="1">
                <a:noFill/>
                <a:tableStyleId>{D220C2D0-EFEB-4E44-BDFB-971EA5DBA8A3}</a:tableStyleId>
              </a:tblPr>
              <a:tblGrid>
                <a:gridCol w="1396575">
                  <a:extLst>
                    <a:ext uri="{9D8B030D-6E8A-4147-A177-3AD203B41FA5}">
                      <a16:colId xmlns:a16="http://schemas.microsoft.com/office/drawing/2014/main" val="20000"/>
                    </a:ext>
                  </a:extLst>
                </a:gridCol>
                <a:gridCol w="441125">
                  <a:extLst>
                    <a:ext uri="{9D8B030D-6E8A-4147-A177-3AD203B41FA5}">
                      <a16:colId xmlns:a16="http://schemas.microsoft.com/office/drawing/2014/main" val="20001"/>
                    </a:ext>
                  </a:extLst>
                </a:gridCol>
                <a:gridCol w="621025">
                  <a:extLst>
                    <a:ext uri="{9D8B030D-6E8A-4147-A177-3AD203B41FA5}">
                      <a16:colId xmlns:a16="http://schemas.microsoft.com/office/drawing/2014/main" val="20002"/>
                    </a:ext>
                  </a:extLst>
                </a:gridCol>
                <a:gridCol w="1727200">
                  <a:extLst>
                    <a:ext uri="{9D8B030D-6E8A-4147-A177-3AD203B41FA5}">
                      <a16:colId xmlns:a16="http://schemas.microsoft.com/office/drawing/2014/main" val="20003"/>
                    </a:ext>
                  </a:extLst>
                </a:gridCol>
              </a:tblGrid>
              <a:tr h="248500">
                <a:tc>
                  <a:txBody>
                    <a:bodyPr/>
                    <a:lstStyle/>
                    <a:p>
                      <a:pPr marL="0" marR="52070" lvl="0" indent="0" algn="r" rtl="0">
                        <a:lnSpc>
                          <a:spcPct val="137372"/>
                        </a:lnSpc>
                        <a:spcBef>
                          <a:spcPts val="0"/>
                        </a:spcBef>
                        <a:spcAft>
                          <a:spcPts val="0"/>
                        </a:spcAft>
                        <a:buClr>
                          <a:srgbClr val="000000"/>
                        </a:buClr>
                        <a:buSzPts val="1667"/>
                        <a:buFont typeface="Arial"/>
                        <a:buNone/>
                      </a:pPr>
                      <a:r>
                        <a:rPr lang="en-US" sz="1667" u="none" strike="noStrike" cap="none">
                          <a:solidFill>
                            <a:srgbClr val="FFFFFF"/>
                          </a:solidFill>
                          <a:latin typeface="Arial Black"/>
                          <a:ea typeface="Arial Black"/>
                          <a:cs typeface="Arial Black"/>
                          <a:sym typeface="Arial Black"/>
                        </a:rPr>
                        <a:t>REPUBLIC</a:t>
                      </a:r>
                      <a:endParaRPr sz="2500" u="none" strike="noStrike" cap="none">
                        <a:latin typeface="Arial Black"/>
                        <a:ea typeface="Arial Black"/>
                        <a:cs typeface="Arial Black"/>
                        <a:sym typeface="Arial Black"/>
                      </a:endParaRPr>
                    </a:p>
                  </a:txBody>
                  <a:tcPr marL="0" marR="0" marT="0" marB="0"/>
                </a:tc>
                <a:tc>
                  <a:txBody>
                    <a:bodyPr/>
                    <a:lstStyle/>
                    <a:p>
                      <a:pPr marL="0" marR="847" lvl="0" indent="0" algn="ctr" rtl="0">
                        <a:lnSpc>
                          <a:spcPct val="137372"/>
                        </a:lnSpc>
                        <a:spcBef>
                          <a:spcPts val="0"/>
                        </a:spcBef>
                        <a:spcAft>
                          <a:spcPts val="0"/>
                        </a:spcAft>
                        <a:buClr>
                          <a:srgbClr val="000000"/>
                        </a:buClr>
                        <a:buSzPts val="1667"/>
                        <a:buFont typeface="Arial"/>
                        <a:buNone/>
                      </a:pPr>
                      <a:r>
                        <a:rPr lang="en-US" sz="1667" u="none" strike="noStrike" cap="none">
                          <a:solidFill>
                            <a:srgbClr val="FFFFFF"/>
                          </a:solidFill>
                          <a:latin typeface="Arial Black"/>
                          <a:ea typeface="Arial Black"/>
                          <a:cs typeface="Arial Black"/>
                          <a:sym typeface="Arial Black"/>
                        </a:rPr>
                        <a:t>OF</a:t>
                      </a:r>
                      <a:endParaRPr sz="2500" u="none" strike="noStrike" cap="none">
                        <a:latin typeface="Arial Black"/>
                        <a:ea typeface="Arial Black"/>
                        <a:cs typeface="Arial Black"/>
                        <a:sym typeface="Arial Black"/>
                      </a:endParaRPr>
                    </a:p>
                  </a:txBody>
                  <a:tcPr marL="0" marR="0" marT="0" marB="0"/>
                </a:tc>
                <a:tc>
                  <a:txBody>
                    <a:bodyPr/>
                    <a:lstStyle/>
                    <a:p>
                      <a:pPr marL="0" marR="847" lvl="0" indent="0" algn="ctr" rtl="0">
                        <a:lnSpc>
                          <a:spcPct val="137372"/>
                        </a:lnSpc>
                        <a:spcBef>
                          <a:spcPts val="0"/>
                        </a:spcBef>
                        <a:spcAft>
                          <a:spcPts val="0"/>
                        </a:spcAft>
                        <a:buClr>
                          <a:srgbClr val="000000"/>
                        </a:buClr>
                        <a:buSzPts val="1667"/>
                        <a:buFont typeface="Arial"/>
                        <a:buNone/>
                      </a:pPr>
                      <a:r>
                        <a:rPr lang="en-US" sz="1667" u="none" strike="noStrike" cap="none">
                          <a:solidFill>
                            <a:srgbClr val="FFFFFF"/>
                          </a:solidFill>
                          <a:latin typeface="Arial Black"/>
                          <a:ea typeface="Arial Black"/>
                          <a:cs typeface="Arial Black"/>
                          <a:sym typeface="Arial Black"/>
                        </a:rPr>
                        <a:t>THE</a:t>
                      </a:r>
                      <a:endParaRPr sz="2500" u="none" strike="noStrike" cap="none">
                        <a:latin typeface="Arial Black"/>
                        <a:ea typeface="Arial Black"/>
                        <a:cs typeface="Arial Black"/>
                        <a:sym typeface="Arial Black"/>
                      </a:endParaRPr>
                    </a:p>
                  </a:txBody>
                  <a:tcPr marL="0" marR="0" marT="0" marB="0"/>
                </a:tc>
                <a:tc>
                  <a:txBody>
                    <a:bodyPr/>
                    <a:lstStyle/>
                    <a:p>
                      <a:pPr marL="51223" marR="0" lvl="0" indent="0" algn="l" rtl="0">
                        <a:lnSpc>
                          <a:spcPct val="137372"/>
                        </a:lnSpc>
                        <a:spcBef>
                          <a:spcPts val="0"/>
                        </a:spcBef>
                        <a:spcAft>
                          <a:spcPts val="0"/>
                        </a:spcAft>
                        <a:buClr>
                          <a:srgbClr val="000000"/>
                        </a:buClr>
                        <a:buSzPts val="1667"/>
                        <a:buFont typeface="Arial"/>
                        <a:buNone/>
                      </a:pPr>
                      <a:r>
                        <a:rPr lang="en-US" sz="1667" u="none" strike="noStrike" cap="none">
                          <a:solidFill>
                            <a:srgbClr val="FFFFFF"/>
                          </a:solidFill>
                          <a:latin typeface="Arial Black"/>
                          <a:ea typeface="Arial Black"/>
                          <a:cs typeface="Arial Black"/>
                          <a:sym typeface="Arial Black"/>
                        </a:rPr>
                        <a:t>PHILIPPINES</a:t>
                      </a:r>
                      <a:endParaRPr sz="2500" u="none" strike="noStrike" cap="none">
                        <a:latin typeface="Arial Black"/>
                        <a:ea typeface="Arial Black"/>
                        <a:cs typeface="Arial Black"/>
                        <a:sym typeface="Arial Black"/>
                      </a:endParaRPr>
                    </a:p>
                  </a:txBody>
                  <a:tcPr marL="0" marR="0" marT="0" marB="0"/>
                </a:tc>
                <a:extLst>
                  <a:ext uri="{0D108BD9-81ED-4DB2-BD59-A6C34878D82A}">
                    <a16:rowId xmlns:a16="http://schemas.microsoft.com/office/drawing/2014/main" val="10000"/>
                  </a:ext>
                </a:extLst>
              </a:tr>
              <a:tr h="248500">
                <a:tc>
                  <a:txBody>
                    <a:bodyPr/>
                    <a:lstStyle/>
                    <a:p>
                      <a:pPr marL="0" marR="46143" lvl="0" indent="0" algn="ctr" rtl="0">
                        <a:lnSpc>
                          <a:spcPct val="163767"/>
                        </a:lnSpc>
                        <a:spcBef>
                          <a:spcPts val="0"/>
                        </a:spcBef>
                        <a:spcAft>
                          <a:spcPts val="0"/>
                        </a:spcAft>
                        <a:buClr>
                          <a:srgbClr val="000000"/>
                        </a:buClr>
                        <a:buSzPts val="1667"/>
                        <a:buFont typeface="Arial"/>
                        <a:buNone/>
                      </a:pPr>
                      <a:r>
                        <a:rPr lang="en-US" sz="1667" u="none" strike="noStrike" cap="none">
                          <a:solidFill>
                            <a:srgbClr val="FFFFFF"/>
                          </a:solidFill>
                          <a:latin typeface="Arial Black"/>
                          <a:ea typeface="Arial Black"/>
                          <a:cs typeface="Arial Black"/>
                          <a:sym typeface="Arial Black"/>
                        </a:rPr>
                        <a:t>    BUREAU</a:t>
                      </a:r>
                      <a:endParaRPr sz="2500" u="none" strike="noStrike" cap="none">
                        <a:latin typeface="Arial Black"/>
                        <a:ea typeface="Arial Black"/>
                        <a:cs typeface="Arial Black"/>
                        <a:sym typeface="Arial Black"/>
                      </a:endParaRPr>
                    </a:p>
                  </a:txBody>
                  <a:tcPr marL="0" marR="0" marT="0" marB="0"/>
                </a:tc>
                <a:tc>
                  <a:txBody>
                    <a:bodyPr/>
                    <a:lstStyle/>
                    <a:p>
                      <a:pPr marL="5927" marR="0" lvl="0" indent="0" algn="l" rtl="0">
                        <a:lnSpc>
                          <a:spcPct val="163767"/>
                        </a:lnSpc>
                        <a:spcBef>
                          <a:spcPts val="0"/>
                        </a:spcBef>
                        <a:spcAft>
                          <a:spcPts val="0"/>
                        </a:spcAft>
                        <a:buClr>
                          <a:srgbClr val="000000"/>
                        </a:buClr>
                        <a:buSzPts val="1667"/>
                        <a:buFont typeface="Arial"/>
                        <a:buNone/>
                      </a:pPr>
                      <a:r>
                        <a:rPr lang="en-US" sz="1667" u="none" strike="noStrike" cap="none">
                          <a:solidFill>
                            <a:srgbClr val="FFFFFF"/>
                          </a:solidFill>
                          <a:latin typeface="Arial Black"/>
                          <a:ea typeface="Arial Black"/>
                          <a:cs typeface="Arial Black"/>
                          <a:sym typeface="Arial Black"/>
                        </a:rPr>
                        <a:t> OF</a:t>
                      </a:r>
                      <a:endParaRPr sz="2500" u="none" strike="noStrike" cap="none">
                        <a:latin typeface="Arial Black"/>
                        <a:ea typeface="Arial Black"/>
                        <a:cs typeface="Arial Black"/>
                        <a:sym typeface="Arial Black"/>
                      </a:endParaRPr>
                    </a:p>
                  </a:txBody>
                  <a:tcPr marL="0" marR="0" marT="0" marB="0"/>
                </a:tc>
                <a:tc>
                  <a:txBody>
                    <a:bodyPr/>
                    <a:lstStyle/>
                    <a:p>
                      <a:pPr marL="5927" marR="0" lvl="0" indent="0" algn="l" rtl="0">
                        <a:lnSpc>
                          <a:spcPct val="163767"/>
                        </a:lnSpc>
                        <a:spcBef>
                          <a:spcPts val="0"/>
                        </a:spcBef>
                        <a:spcAft>
                          <a:spcPts val="0"/>
                        </a:spcAft>
                        <a:buClr>
                          <a:srgbClr val="000000"/>
                        </a:buClr>
                        <a:buSzPts val="1667"/>
                        <a:buFont typeface="Arial"/>
                        <a:buNone/>
                      </a:pPr>
                      <a:r>
                        <a:rPr lang="en-US" sz="1667" u="none" strike="noStrike" cap="none">
                          <a:solidFill>
                            <a:srgbClr val="FFFFFF"/>
                          </a:solidFill>
                          <a:latin typeface="Arial Black"/>
                          <a:ea typeface="Arial Black"/>
                          <a:cs typeface="Arial Black"/>
                          <a:sym typeface="Arial Black"/>
                        </a:rPr>
                        <a:t> THE</a:t>
                      </a:r>
                      <a:endParaRPr sz="2500" u="none" strike="noStrike" cap="none">
                        <a:latin typeface="Arial Black"/>
                        <a:ea typeface="Arial Black"/>
                        <a:cs typeface="Arial Black"/>
                        <a:sym typeface="Arial Black"/>
                      </a:endParaRPr>
                    </a:p>
                  </a:txBody>
                  <a:tcPr marL="0" marR="0" marT="0" marB="0"/>
                </a:tc>
                <a:tc>
                  <a:txBody>
                    <a:bodyPr/>
                    <a:lstStyle/>
                    <a:p>
                      <a:pPr marL="0" marR="0" lvl="0" indent="0" algn="l" rtl="0">
                        <a:lnSpc>
                          <a:spcPct val="163767"/>
                        </a:lnSpc>
                        <a:spcBef>
                          <a:spcPts val="0"/>
                        </a:spcBef>
                        <a:spcAft>
                          <a:spcPts val="0"/>
                        </a:spcAft>
                        <a:buClr>
                          <a:srgbClr val="000000"/>
                        </a:buClr>
                        <a:buSzPts val="1667"/>
                        <a:buFont typeface="Arial"/>
                        <a:buNone/>
                      </a:pPr>
                      <a:r>
                        <a:rPr lang="en-US" sz="1667" u="none" strike="noStrike" cap="none">
                          <a:solidFill>
                            <a:srgbClr val="FFFFFF"/>
                          </a:solidFill>
                          <a:latin typeface="Arial Black"/>
                          <a:ea typeface="Arial Black"/>
                          <a:cs typeface="Arial Black"/>
                          <a:sym typeface="Arial Black"/>
                        </a:rPr>
                        <a:t>TREASURY</a:t>
                      </a:r>
                      <a:endParaRPr sz="2500" u="none" strike="noStrike" cap="none">
                        <a:latin typeface="Arial Black"/>
                        <a:ea typeface="Arial Black"/>
                        <a:cs typeface="Arial Black"/>
                        <a:sym typeface="Arial Black"/>
                      </a:endParaRPr>
                    </a:p>
                  </a:txBody>
                  <a:tcPr marL="0" marR="0" marT="0" marB="0"/>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91"/>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 </a:t>
            </a:r>
            <a:r>
              <a:rPr lang="en-US" sz="1800" b="1" i="0" u="none" strike="noStrike" cap="none">
                <a:solidFill>
                  <a:srgbClr val="FEE599"/>
                </a:solidFill>
                <a:latin typeface="Arial"/>
                <a:ea typeface="Arial"/>
                <a:cs typeface="Arial"/>
                <a:sym typeface="Arial"/>
              </a:rPr>
              <a:t>Processing of Obligation Request and Status (Budget Execution)</a:t>
            </a:r>
            <a:endParaRPr sz="2000" b="1" i="0" u="none" strike="noStrike" cap="none">
              <a:solidFill>
                <a:srgbClr val="FEE599"/>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pic>
        <p:nvPicPr>
          <p:cNvPr id="771" name="Google Shape;771;p91"/>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772" name="Google Shape;772;p91"/>
          <p:cNvGraphicFramePr/>
          <p:nvPr/>
        </p:nvGraphicFramePr>
        <p:xfrm>
          <a:off x="600500" y="826829"/>
          <a:ext cx="11166375" cy="417875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4297425">
                  <a:extLst>
                    <a:ext uri="{9D8B030D-6E8A-4147-A177-3AD203B41FA5}">
                      <a16:colId xmlns:a16="http://schemas.microsoft.com/office/drawing/2014/main" val="20001"/>
                    </a:ext>
                  </a:extLst>
                </a:gridCol>
                <a:gridCol w="3898225">
                  <a:extLst>
                    <a:ext uri="{9D8B030D-6E8A-4147-A177-3AD203B41FA5}">
                      <a16:colId xmlns:a16="http://schemas.microsoft.com/office/drawing/2014/main" val="20002"/>
                    </a:ext>
                  </a:extLst>
                </a:gridCol>
              </a:tblGrid>
              <a:tr h="2864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Research Service - Bureau Budget Division</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904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Simple</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3044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G2G – Government to Government</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2864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186055" marR="0" lvl="0" indent="-17145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Internal Clients, Stakeholders, Requesting Units, End-Users</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26780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OF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WHERE TO SECURE</a:t>
                      </a:r>
                      <a:endParaRPr sz="14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4"/>
                  </a:ext>
                </a:extLst>
              </a:tr>
              <a:tr h="152400">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2.  Cash advances </a:t>
                      </a:r>
                      <a:endParaRPr sz="1200" b="1" u="none" strike="noStrike" cap="none">
                        <a:solidFill>
                          <a:srgbClr val="1F3864"/>
                        </a:solidFill>
                        <a:latin typeface="Arial"/>
                        <a:ea typeface="Arial"/>
                        <a:cs typeface="Arial"/>
                        <a:sym typeface="Arial"/>
                      </a:endParaRPr>
                    </a:p>
                    <a:p>
                      <a:pPr marL="342900" marR="0" lvl="0" indent="-342900" algn="just" rtl="0">
                        <a:lnSpc>
                          <a:spcPct val="100000"/>
                        </a:lnSpc>
                        <a:spcBef>
                          <a:spcPts val="0"/>
                        </a:spcBef>
                        <a:spcAft>
                          <a:spcPts val="0"/>
                        </a:spcAft>
                        <a:buClr>
                          <a:srgbClr val="1F3864"/>
                        </a:buClr>
                        <a:buSzPts val="1200"/>
                        <a:buFont typeface="Arial"/>
                        <a:buChar char="●"/>
                      </a:pPr>
                      <a:r>
                        <a:rPr lang="en-US" sz="1200" b="1" u="none" strike="noStrike" cap="none">
                          <a:solidFill>
                            <a:srgbClr val="1F3864"/>
                          </a:solidFill>
                          <a:latin typeface="Arial"/>
                          <a:ea typeface="Arial"/>
                          <a:cs typeface="Arial"/>
                          <a:sym typeface="Arial"/>
                        </a:rPr>
                        <a:t>Foreign and Local Travel</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Three (3) hard copies of Obligation Request and Status (ORS) and Disbursement Voucher (DV) Form duly approved by Head of Requesting Unit</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Certified true copy of Travel Order / Travel Authority</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Approved Itinerary of Travel</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UNDP daily rate (foreign)</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Certificate that the previous cash advance has been liquidated. </a:t>
                      </a:r>
                      <a:endParaRPr sz="1200" b="1" u="none" strike="noStrike" cap="none">
                        <a:solidFill>
                          <a:srgbClr val="1F3864"/>
                        </a:solidFill>
                        <a:latin typeface="Arial"/>
                        <a:ea typeface="Arial"/>
                        <a:cs typeface="Arial"/>
                        <a:sym typeface="Arial"/>
                      </a:endParaRPr>
                    </a:p>
                    <a:p>
                      <a:pPr marL="342900" marR="0" lvl="0" indent="-342900" algn="l" rtl="0">
                        <a:lnSpc>
                          <a:spcPct val="100000"/>
                        </a:lnSpc>
                        <a:spcBef>
                          <a:spcPts val="0"/>
                        </a:spcBef>
                        <a:spcAft>
                          <a:spcPts val="0"/>
                        </a:spcAft>
                        <a:buClr>
                          <a:srgbClr val="1F3864"/>
                        </a:buClr>
                        <a:buSzPts val="1200"/>
                        <a:buFont typeface="Arial"/>
                        <a:buChar char="●"/>
                      </a:pPr>
                      <a:r>
                        <a:rPr lang="en-US" sz="1200" b="1" u="none" strike="noStrike" cap="none">
                          <a:solidFill>
                            <a:srgbClr val="1F3864"/>
                          </a:solidFill>
                          <a:latin typeface="Arial"/>
                          <a:ea typeface="Arial"/>
                          <a:cs typeface="Arial"/>
                          <a:sym typeface="Arial"/>
                        </a:rPr>
                        <a:t>Seminar and trainings,</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Three (3) hard copies of Obligation Request and Status (ORS) and Disbursement Voucher (DV) Form duly approved by Head of Requesting Unit</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Certified true copy of Treasury Personnel Order</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Approved Cost Estimates and Breakdown of expenses</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Canvass and/or Quotations of three (3) service provider, if applicable</a:t>
                      </a:r>
                      <a:endParaRPr sz="1200" b="1" u="none" strike="noStrike" cap="none">
                        <a:solidFill>
                          <a:srgbClr val="1F3864"/>
                        </a:solidFill>
                        <a:latin typeface="Arial"/>
                        <a:ea typeface="Arial"/>
                        <a:cs typeface="Arial"/>
                        <a:sym typeface="Arial"/>
                      </a:endParaRPr>
                    </a:p>
                    <a:p>
                      <a:pPr marL="457200" marR="0" lvl="1" indent="0" algn="l" rtl="0">
                        <a:lnSpc>
                          <a:spcPct val="100000"/>
                        </a:lnSpc>
                        <a:spcBef>
                          <a:spcPts val="0"/>
                        </a:spcBef>
                        <a:spcAft>
                          <a:spcPts val="0"/>
                        </a:spcAft>
                        <a:buClr>
                          <a:srgbClr val="1F3864"/>
                        </a:buClr>
                        <a:buSzPts val="1200"/>
                        <a:buFont typeface="Courier New"/>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Provided by Client (Requesting Unit and/or End User)</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92"/>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 </a:t>
            </a:r>
            <a:r>
              <a:rPr lang="en-US" sz="1800" b="1" i="0" u="none" strike="noStrike" cap="none">
                <a:solidFill>
                  <a:srgbClr val="FEE599"/>
                </a:solidFill>
                <a:latin typeface="Arial"/>
                <a:ea typeface="Arial"/>
                <a:cs typeface="Arial"/>
                <a:sym typeface="Arial"/>
              </a:rPr>
              <a:t>Processing of Obligation Request and Status (Budget Execution)</a:t>
            </a:r>
            <a:endParaRPr sz="2000" b="1" i="0" u="none" strike="noStrike" cap="none">
              <a:solidFill>
                <a:srgbClr val="FEE599"/>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pic>
        <p:nvPicPr>
          <p:cNvPr id="778" name="Google Shape;778;p92"/>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779" name="Google Shape;779;p92"/>
          <p:cNvGraphicFramePr/>
          <p:nvPr/>
        </p:nvGraphicFramePr>
        <p:xfrm>
          <a:off x="600500" y="826829"/>
          <a:ext cx="11166375" cy="4108964"/>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4297425">
                  <a:extLst>
                    <a:ext uri="{9D8B030D-6E8A-4147-A177-3AD203B41FA5}">
                      <a16:colId xmlns:a16="http://schemas.microsoft.com/office/drawing/2014/main" val="20001"/>
                    </a:ext>
                  </a:extLst>
                </a:gridCol>
                <a:gridCol w="3898225">
                  <a:extLst>
                    <a:ext uri="{9D8B030D-6E8A-4147-A177-3AD203B41FA5}">
                      <a16:colId xmlns:a16="http://schemas.microsoft.com/office/drawing/2014/main" val="20002"/>
                    </a:ext>
                  </a:extLst>
                </a:gridCol>
              </a:tblGrid>
              <a:tr h="2864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Research Service - Bureau Budget Division</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904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Simple</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3044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G2G – Government to Government</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2864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186055" marR="0" lvl="0" indent="-17145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Internal Clients, Stakeholders, Requesting Units, End-Users</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26780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OF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WHERE TO SECURE</a:t>
                      </a:r>
                      <a:endParaRPr sz="14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4"/>
                  </a:ext>
                </a:extLst>
              </a:tr>
              <a:tr h="152400">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3.  Reimbursements </a:t>
                      </a:r>
                      <a:endParaRPr sz="1200" b="1" u="none" strike="noStrike" cap="none">
                        <a:solidFill>
                          <a:srgbClr val="1F3864"/>
                        </a:solidFill>
                        <a:latin typeface="Arial"/>
                        <a:ea typeface="Arial"/>
                        <a:cs typeface="Arial"/>
                        <a:sym typeface="Arial"/>
                      </a:endParaRPr>
                    </a:p>
                    <a:p>
                      <a:pPr marL="342900" marR="0" lvl="0" indent="-342900" algn="just" rtl="0">
                        <a:lnSpc>
                          <a:spcPct val="100000"/>
                        </a:lnSpc>
                        <a:spcBef>
                          <a:spcPts val="800"/>
                        </a:spcBef>
                        <a:spcAft>
                          <a:spcPts val="0"/>
                        </a:spcAft>
                        <a:buClr>
                          <a:srgbClr val="1F3864"/>
                        </a:buClr>
                        <a:buSzPts val="1200"/>
                        <a:buFont typeface="Arial"/>
                        <a:buChar char="●"/>
                      </a:pPr>
                      <a:r>
                        <a:rPr lang="en-US" sz="1200" b="1" u="none" strike="noStrike" cap="none">
                          <a:solidFill>
                            <a:srgbClr val="1F3864"/>
                          </a:solidFill>
                          <a:latin typeface="Arial"/>
                          <a:ea typeface="Arial"/>
                          <a:cs typeface="Arial"/>
                          <a:sym typeface="Arial"/>
                        </a:rPr>
                        <a:t>Foreign and Local Travel</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Three (3) hard copies of Obligation Request and Status (ORS) and Disbursement Voucher (DV) Form duly approved by Head of Requesting Unit</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Certified true copy of Travel Order / Travel Authority</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Approved Itinerary of Travel</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Approved Reimbursement Expense Receipt (RER)</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Approved and/or signed Certificate of Travel Completed</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Original copy of Bus/Plane ticket</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For plane fare, quotations of three (3 ) travel agencies or equivalent</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Original copy of Boarding Pass, Terminal Fees, Official Receipts</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Certified true copy of Certificate of appearance/attendance</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UNDP daily rate (foreign)</a:t>
                      </a:r>
                      <a:endParaRPr sz="1200" b="1" u="none" strike="noStrike" cap="none">
                        <a:solidFill>
                          <a:srgbClr val="1F3864"/>
                        </a:solidFill>
                        <a:latin typeface="Arial"/>
                        <a:ea typeface="Arial"/>
                        <a:cs typeface="Arial"/>
                        <a:sym typeface="Arial"/>
                      </a:endParaRPr>
                    </a:p>
                    <a:p>
                      <a:pPr marL="279400" marR="0" lvl="0" indent="-17145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Provided by Client (Requesting Unit and/or End User)</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93"/>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 </a:t>
            </a:r>
            <a:r>
              <a:rPr lang="en-US" sz="1800" b="1" i="0" u="none" strike="noStrike" cap="none">
                <a:solidFill>
                  <a:srgbClr val="FEE599"/>
                </a:solidFill>
                <a:latin typeface="Arial"/>
                <a:ea typeface="Arial"/>
                <a:cs typeface="Arial"/>
                <a:sym typeface="Arial"/>
              </a:rPr>
              <a:t>Processing of Obligation Request and Status (Budget Execution)</a:t>
            </a:r>
            <a:endParaRPr sz="2000" b="1" i="0" u="none" strike="noStrike" cap="none">
              <a:solidFill>
                <a:srgbClr val="FEE599"/>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pic>
        <p:nvPicPr>
          <p:cNvPr id="785" name="Google Shape;785;p93"/>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786" name="Google Shape;786;p93"/>
          <p:cNvGraphicFramePr/>
          <p:nvPr/>
        </p:nvGraphicFramePr>
        <p:xfrm>
          <a:off x="600500" y="826829"/>
          <a:ext cx="11166375" cy="509315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4297425">
                  <a:extLst>
                    <a:ext uri="{9D8B030D-6E8A-4147-A177-3AD203B41FA5}">
                      <a16:colId xmlns:a16="http://schemas.microsoft.com/office/drawing/2014/main" val="20001"/>
                    </a:ext>
                  </a:extLst>
                </a:gridCol>
                <a:gridCol w="3898225">
                  <a:extLst>
                    <a:ext uri="{9D8B030D-6E8A-4147-A177-3AD203B41FA5}">
                      <a16:colId xmlns:a16="http://schemas.microsoft.com/office/drawing/2014/main" val="20002"/>
                    </a:ext>
                  </a:extLst>
                </a:gridCol>
              </a:tblGrid>
              <a:tr h="2864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Research Service - Bureau Budget Division</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904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Simple</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3044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G2G – Government to Government</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2864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186055" marR="0" lvl="0" indent="-17145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Internal Clients, Stakeholders, Requesting Units, End-Users</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26780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OF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WHERE TO SECURE</a:t>
                      </a:r>
                      <a:endParaRPr sz="14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4"/>
                  </a:ext>
                </a:extLst>
              </a:tr>
              <a:tr h="152400">
                <a:tc gridSpan="2">
                  <a:txBody>
                    <a:bodyPr/>
                    <a:lstStyle/>
                    <a:p>
                      <a:pPr marL="228600" marR="0" lvl="0" indent="-228600" algn="l" rtl="0">
                        <a:lnSpc>
                          <a:spcPct val="100000"/>
                        </a:lnSpc>
                        <a:spcBef>
                          <a:spcPts val="0"/>
                        </a:spcBef>
                        <a:spcAft>
                          <a:spcPts val="0"/>
                        </a:spcAft>
                        <a:buClr>
                          <a:srgbClr val="1F3864"/>
                        </a:buClr>
                        <a:buSzPts val="1200"/>
                        <a:buFont typeface="Arial"/>
                        <a:buAutoNum type="arabicPeriod" startAt="3"/>
                      </a:pPr>
                      <a:r>
                        <a:rPr lang="en-US" sz="1200" b="1" u="none" strike="noStrike" cap="none">
                          <a:solidFill>
                            <a:srgbClr val="1F3864"/>
                          </a:solidFill>
                          <a:latin typeface="Arial"/>
                          <a:ea typeface="Arial"/>
                          <a:cs typeface="Arial"/>
                          <a:sym typeface="Arial"/>
                        </a:rPr>
                        <a:t>Reimbursements  </a:t>
                      </a:r>
                      <a:endParaRPr sz="1400" u="none" strike="noStrike" cap="none"/>
                    </a:p>
                    <a:p>
                      <a:pPr marL="0" marR="0" lvl="0" indent="0" algn="l" rtl="0">
                        <a:lnSpc>
                          <a:spcPct val="100000"/>
                        </a:lnSpc>
                        <a:spcBef>
                          <a:spcPts val="0"/>
                        </a:spcBef>
                        <a:spcAft>
                          <a:spcPts val="0"/>
                        </a:spcAft>
                        <a:buClr>
                          <a:schemeClr val="dk1"/>
                        </a:buClr>
                        <a:buSzPts val="1200"/>
                        <a:buFont typeface="Calibri"/>
                        <a:buNone/>
                      </a:pPr>
                      <a:endParaRPr sz="1200" b="1" u="none" strike="noStrike" cap="none">
                        <a:solidFill>
                          <a:srgbClr val="1F3864"/>
                        </a:solidFill>
                        <a:latin typeface="Arial"/>
                        <a:ea typeface="Arial"/>
                        <a:cs typeface="Arial"/>
                        <a:sym typeface="Arial"/>
                      </a:endParaRPr>
                    </a:p>
                    <a:p>
                      <a:pPr marL="342900" marR="0" lvl="0" indent="-342900" algn="just" rtl="0">
                        <a:lnSpc>
                          <a:spcPct val="100000"/>
                        </a:lnSpc>
                        <a:spcBef>
                          <a:spcPts val="0"/>
                        </a:spcBef>
                        <a:spcAft>
                          <a:spcPts val="0"/>
                        </a:spcAft>
                        <a:buClr>
                          <a:srgbClr val="1F3864"/>
                        </a:buClr>
                        <a:buSzPts val="1200"/>
                        <a:buFont typeface="Arial"/>
                        <a:buChar char="●"/>
                      </a:pPr>
                      <a:r>
                        <a:rPr lang="en-US" sz="1200" b="1" u="none" strike="noStrike" cap="none">
                          <a:solidFill>
                            <a:srgbClr val="1F3864"/>
                          </a:solidFill>
                          <a:latin typeface="Arial"/>
                          <a:ea typeface="Arial"/>
                          <a:cs typeface="Arial"/>
                          <a:sym typeface="Arial"/>
                        </a:rPr>
                        <a:t>Seminar and trainings, letter of invitation by host/agency/organization</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Three (3) hard copies of Obligation Request and Status (ORS) and Disbursements Voucher (DV) Form duly approved by Head of Requesting Unit</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Certified true copy of Treasury Personnel Order</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Original copy of Official Receipts and/or Invoice</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Canvass and/or Quotations of three (3) service provider, if applicable</a:t>
                      </a:r>
                      <a:endParaRPr sz="1200" b="1" u="none" strike="noStrike" cap="none">
                        <a:solidFill>
                          <a:srgbClr val="1F3864"/>
                        </a:solidFill>
                        <a:latin typeface="Arial"/>
                        <a:ea typeface="Arial"/>
                        <a:cs typeface="Arial"/>
                        <a:sym typeface="Arial"/>
                      </a:endParaRPr>
                    </a:p>
                    <a:p>
                      <a:pPr marL="27940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p>
                      <a:pPr marL="342900" marR="0" lvl="0" indent="-342900" algn="l" rtl="0">
                        <a:lnSpc>
                          <a:spcPct val="100000"/>
                        </a:lnSpc>
                        <a:spcBef>
                          <a:spcPts val="0"/>
                        </a:spcBef>
                        <a:spcAft>
                          <a:spcPts val="0"/>
                        </a:spcAft>
                        <a:buClr>
                          <a:srgbClr val="1F3864"/>
                        </a:buClr>
                        <a:buSzPts val="1200"/>
                        <a:buFont typeface="Arial"/>
                        <a:buChar char="●"/>
                      </a:pPr>
                      <a:r>
                        <a:rPr lang="en-US" sz="1200" b="1" u="none" strike="noStrike" cap="none">
                          <a:solidFill>
                            <a:srgbClr val="1F3864"/>
                          </a:solidFill>
                          <a:latin typeface="Arial"/>
                          <a:ea typeface="Arial"/>
                          <a:cs typeface="Arial"/>
                          <a:sym typeface="Arial"/>
                        </a:rPr>
                        <a:t>Replenishment of Cash Advances through Petty Cash Fund</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Three (3) hard copies of Obligation Request and Status (ORS) and Disbursements Voucher (DV) Form duly approved by Head of Requesting Unit</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Approved and/or signed Summary Report on Paid Petty Cash Vouchers</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Approved and/or signed Petty Cash Voucher</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Original copy of Official Receipt and/or Invoice</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Certified true copy of Treasury Personnel Order /Treasury Office Order</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Approved and/or signed Notice of Meeting</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Attendance Sheet</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Canvass and/or Quotations of three (3) service provider, if applicable</a:t>
                      </a:r>
                      <a:endParaRPr sz="1200" b="1" u="none" strike="noStrike" cap="none">
                        <a:solidFill>
                          <a:srgbClr val="1F3864"/>
                        </a:solidFill>
                        <a:latin typeface="Arial"/>
                        <a:ea typeface="Arial"/>
                        <a:cs typeface="Arial"/>
                        <a:sym typeface="Arial"/>
                      </a:endParaRPr>
                    </a:p>
                    <a:p>
                      <a:pPr marL="27940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Provided by Client (Requesting Unit and/or End User)</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94"/>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 </a:t>
            </a:r>
            <a:r>
              <a:rPr lang="en-US" sz="1800" b="1" i="0" u="none" strike="noStrike" cap="none">
                <a:solidFill>
                  <a:srgbClr val="FEE599"/>
                </a:solidFill>
                <a:latin typeface="Arial"/>
                <a:ea typeface="Arial"/>
                <a:cs typeface="Arial"/>
                <a:sym typeface="Arial"/>
              </a:rPr>
              <a:t>Processing of Obligation Request and Status (Budget Execution)</a:t>
            </a:r>
            <a:endParaRPr sz="2000" b="1" i="0" u="none" strike="noStrike" cap="none">
              <a:solidFill>
                <a:srgbClr val="FEE599"/>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pic>
        <p:nvPicPr>
          <p:cNvPr id="792" name="Google Shape;792;p94"/>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793" name="Google Shape;793;p94"/>
          <p:cNvGraphicFramePr/>
          <p:nvPr/>
        </p:nvGraphicFramePr>
        <p:xfrm>
          <a:off x="600500" y="826829"/>
          <a:ext cx="11166375" cy="527603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4297425">
                  <a:extLst>
                    <a:ext uri="{9D8B030D-6E8A-4147-A177-3AD203B41FA5}">
                      <a16:colId xmlns:a16="http://schemas.microsoft.com/office/drawing/2014/main" val="20001"/>
                    </a:ext>
                  </a:extLst>
                </a:gridCol>
                <a:gridCol w="3898225">
                  <a:extLst>
                    <a:ext uri="{9D8B030D-6E8A-4147-A177-3AD203B41FA5}">
                      <a16:colId xmlns:a16="http://schemas.microsoft.com/office/drawing/2014/main" val="20002"/>
                    </a:ext>
                  </a:extLst>
                </a:gridCol>
              </a:tblGrid>
              <a:tr h="2864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Research Service - Bureau Budget Division</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904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Simple</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3044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G2G – Government to Government</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2864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186055" marR="0" lvl="0" indent="-17145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Internal Clients, Stakeholders, Requesting Units, End-Users</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26780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OF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WHERE TO SECURE</a:t>
                      </a:r>
                      <a:endParaRPr sz="14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4"/>
                  </a:ext>
                </a:extLst>
              </a:tr>
              <a:tr h="152400">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3.  Reimbursements </a:t>
                      </a:r>
                      <a:endParaRPr sz="1200" b="1" u="none" strike="noStrike" cap="none">
                        <a:solidFill>
                          <a:srgbClr val="1F3864"/>
                        </a:solidFill>
                        <a:latin typeface="Arial"/>
                        <a:ea typeface="Arial"/>
                        <a:cs typeface="Arial"/>
                        <a:sym typeface="Arial"/>
                      </a:endParaRPr>
                    </a:p>
                    <a:p>
                      <a:pPr marL="342900" marR="0" lvl="0" indent="-342900" algn="just" rtl="0">
                        <a:lnSpc>
                          <a:spcPct val="100000"/>
                        </a:lnSpc>
                        <a:spcBef>
                          <a:spcPts val="0"/>
                        </a:spcBef>
                        <a:spcAft>
                          <a:spcPts val="0"/>
                        </a:spcAft>
                        <a:buClr>
                          <a:srgbClr val="1F3864"/>
                        </a:buClr>
                        <a:buSzPts val="1200"/>
                        <a:buFont typeface="Arial"/>
                        <a:buChar char="●"/>
                      </a:pPr>
                      <a:r>
                        <a:rPr lang="en-US" sz="1200" b="1" u="none" strike="noStrike" cap="none">
                          <a:solidFill>
                            <a:srgbClr val="1F3864"/>
                          </a:solidFill>
                          <a:latin typeface="Arial"/>
                          <a:ea typeface="Arial"/>
                          <a:cs typeface="Arial"/>
                          <a:sym typeface="Arial"/>
                        </a:rPr>
                        <a:t>Foreign and Local Travel</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Three (3) hard copies of Obligation Request and Status (ORS) and Disbursement Voucher (DV) Form duly approved by Head of Requesting Unit</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Certified true copy of Travel Order / Travel Authority</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Approved Itinerary of Travel</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Approved Reimbursement Expense Receipt (RER)</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Approved and/or signed Certificate of Travel Completed</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Original copy of Bus/Plane ticket</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For plane fare, quotations of three (3 ) travel agencies or equivalent</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Original copy of Boarding Pass, Terminal Fees, Official Receipts</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Certified true copy of Certificate of appearance/attendance</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UNDP daily rate (foreign)</a:t>
                      </a:r>
                      <a:endParaRPr sz="1200" b="1" u="none" strike="noStrike" cap="none">
                        <a:solidFill>
                          <a:srgbClr val="1F3864"/>
                        </a:solidFill>
                        <a:latin typeface="Arial"/>
                        <a:ea typeface="Arial"/>
                        <a:cs typeface="Arial"/>
                        <a:sym typeface="Arial"/>
                      </a:endParaRPr>
                    </a:p>
                    <a:p>
                      <a:pPr marL="279400" marR="0" lvl="0" indent="-17145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p>
                      <a:pPr marL="342900" marR="0" lvl="0" indent="-342900" algn="just" rtl="0">
                        <a:lnSpc>
                          <a:spcPct val="100000"/>
                        </a:lnSpc>
                        <a:spcBef>
                          <a:spcPts val="0"/>
                        </a:spcBef>
                        <a:spcAft>
                          <a:spcPts val="0"/>
                        </a:spcAft>
                        <a:buClr>
                          <a:srgbClr val="1F3864"/>
                        </a:buClr>
                        <a:buSzPts val="1200"/>
                        <a:buFont typeface="Arial"/>
                        <a:buChar char="●"/>
                      </a:pPr>
                      <a:r>
                        <a:rPr lang="en-US" sz="1200" b="1" u="none" strike="noStrike" cap="none">
                          <a:solidFill>
                            <a:srgbClr val="1F3864"/>
                          </a:solidFill>
                          <a:latin typeface="Arial"/>
                          <a:ea typeface="Arial"/>
                          <a:cs typeface="Arial"/>
                          <a:sym typeface="Arial"/>
                        </a:rPr>
                        <a:t>Seminar and trainings, letter of invitation by host/agency/organization</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Three (3) hard copies of Obligation Request and Status (ORS) and Disbursements Voucher (DV) Form duly approved by Head of Requesting Unit</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Certified true copy of Treasury Personnel Order</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Original copy of Official Receipts and/or Invoice</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Canvass and/or Quotations of three (3) service provider, if applicable</a:t>
                      </a:r>
                      <a:endParaRPr sz="1200" b="1" u="none" strike="noStrike" cap="none">
                        <a:solidFill>
                          <a:srgbClr val="1F3864"/>
                        </a:solidFill>
                        <a:latin typeface="Arial"/>
                        <a:ea typeface="Arial"/>
                        <a:cs typeface="Arial"/>
                        <a:sym typeface="Arial"/>
                      </a:endParaRPr>
                    </a:p>
                    <a:p>
                      <a:pPr marL="27940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Provided by Client (Requesting Unit and/or End User)</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95"/>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 </a:t>
            </a:r>
            <a:r>
              <a:rPr lang="en-US" sz="1800" b="1" i="0" u="none" strike="noStrike" cap="none">
                <a:solidFill>
                  <a:srgbClr val="FEE599"/>
                </a:solidFill>
                <a:latin typeface="Arial"/>
                <a:ea typeface="Arial"/>
                <a:cs typeface="Arial"/>
                <a:sym typeface="Arial"/>
              </a:rPr>
              <a:t>Processing of Obligation Request and Status (Budget Execution)</a:t>
            </a:r>
            <a:endParaRPr sz="2000" b="1" i="0" u="none" strike="noStrike" cap="none">
              <a:solidFill>
                <a:srgbClr val="FEE599"/>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pic>
        <p:nvPicPr>
          <p:cNvPr id="799" name="Google Shape;799;p95"/>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800" name="Google Shape;800;p95"/>
          <p:cNvGraphicFramePr/>
          <p:nvPr/>
        </p:nvGraphicFramePr>
        <p:xfrm>
          <a:off x="600500" y="826829"/>
          <a:ext cx="11166375" cy="509315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4297425">
                  <a:extLst>
                    <a:ext uri="{9D8B030D-6E8A-4147-A177-3AD203B41FA5}">
                      <a16:colId xmlns:a16="http://schemas.microsoft.com/office/drawing/2014/main" val="20001"/>
                    </a:ext>
                  </a:extLst>
                </a:gridCol>
                <a:gridCol w="3898225">
                  <a:extLst>
                    <a:ext uri="{9D8B030D-6E8A-4147-A177-3AD203B41FA5}">
                      <a16:colId xmlns:a16="http://schemas.microsoft.com/office/drawing/2014/main" val="20002"/>
                    </a:ext>
                  </a:extLst>
                </a:gridCol>
              </a:tblGrid>
              <a:tr h="2864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Research Service - Bureau Budget Division</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904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Simple</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3044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G2G – Government to Government</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2864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186055" marR="0" lvl="0" indent="-17145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Internal Clients, Stakeholders, Requesting Units, End-Users</a:t>
                      </a:r>
                      <a:endParaRPr sz="11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26780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OF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WHERE TO SECURE</a:t>
                      </a:r>
                      <a:endParaRPr sz="14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4"/>
                  </a:ext>
                </a:extLst>
              </a:tr>
              <a:tr h="152400">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3.  Reimbursements </a:t>
                      </a:r>
                      <a:endParaRPr sz="1200" b="1" u="none" strike="noStrike" cap="none">
                        <a:solidFill>
                          <a:srgbClr val="1F3864"/>
                        </a:solidFill>
                        <a:latin typeface="Arial"/>
                        <a:ea typeface="Arial"/>
                        <a:cs typeface="Arial"/>
                        <a:sym typeface="Arial"/>
                      </a:endParaRPr>
                    </a:p>
                    <a:p>
                      <a:pPr marL="27940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p>
                      <a:pPr marL="342900" marR="0" lvl="0" indent="-342900" algn="l" rtl="0">
                        <a:lnSpc>
                          <a:spcPct val="100000"/>
                        </a:lnSpc>
                        <a:spcBef>
                          <a:spcPts val="0"/>
                        </a:spcBef>
                        <a:spcAft>
                          <a:spcPts val="0"/>
                        </a:spcAft>
                        <a:buClr>
                          <a:srgbClr val="1F3864"/>
                        </a:buClr>
                        <a:buSzPts val="1200"/>
                        <a:buFont typeface="Arial"/>
                        <a:buChar char="●"/>
                      </a:pPr>
                      <a:r>
                        <a:rPr lang="en-US" sz="1200" b="1" u="none" strike="noStrike" cap="none">
                          <a:solidFill>
                            <a:srgbClr val="1F3864"/>
                          </a:solidFill>
                          <a:latin typeface="Arial"/>
                          <a:ea typeface="Arial"/>
                          <a:cs typeface="Arial"/>
                          <a:sym typeface="Arial"/>
                        </a:rPr>
                        <a:t>Replenishment of Cash Advances through Petty Cash Fund</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Three (3) hard copies of Obligation Request and Status (ORS) and Disbursements Voucher (DV) Form duly approved by Head of Requesting Unit</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Approved and/or signed Summary Report on Paid Petty Cash Vouchers</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Approved and/or signed Petty Cash Voucher</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Original copy of Official Receipt and/or Invoice</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Certified true copy of Treasury Personnel Order /Treasury Office Order</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Approved and/or signed Notice of Meeting</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Attendance Sheet</a:t>
                      </a:r>
                      <a:endParaRPr sz="1200" b="1" u="none" strike="noStrike" cap="none">
                        <a:solidFill>
                          <a:srgbClr val="1F3864"/>
                        </a:solidFill>
                        <a:latin typeface="Arial"/>
                        <a:ea typeface="Arial"/>
                        <a:cs typeface="Arial"/>
                        <a:sym typeface="Arial"/>
                      </a:endParaRPr>
                    </a:p>
                    <a:p>
                      <a:pPr marL="742950" marR="0" lvl="1" indent="-285750" algn="just" rtl="0">
                        <a:lnSpc>
                          <a:spcPct val="100000"/>
                        </a:lnSpc>
                        <a:spcBef>
                          <a:spcPts val="0"/>
                        </a:spcBef>
                        <a:spcAft>
                          <a:spcPts val="0"/>
                        </a:spcAft>
                        <a:buClr>
                          <a:srgbClr val="1F3864"/>
                        </a:buClr>
                        <a:buSzPts val="1200"/>
                        <a:buFont typeface="Courier New"/>
                        <a:buChar char="o"/>
                      </a:pPr>
                      <a:r>
                        <a:rPr lang="en-US" sz="1200" b="1" u="none" strike="noStrike" cap="none">
                          <a:solidFill>
                            <a:srgbClr val="1F3864"/>
                          </a:solidFill>
                          <a:latin typeface="Arial"/>
                          <a:ea typeface="Arial"/>
                          <a:cs typeface="Arial"/>
                          <a:sym typeface="Arial"/>
                        </a:rPr>
                        <a:t>Canvass and/or Quotations of three (3) service provider, if applicable</a:t>
                      </a:r>
                      <a:endParaRPr sz="1200" b="1" u="none" strike="noStrike" cap="none">
                        <a:solidFill>
                          <a:srgbClr val="1F3864"/>
                        </a:solidFill>
                        <a:latin typeface="Arial"/>
                        <a:ea typeface="Arial"/>
                        <a:cs typeface="Arial"/>
                        <a:sym typeface="Arial"/>
                      </a:endParaRPr>
                    </a:p>
                    <a:p>
                      <a:pPr marL="27940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Provided by Client (Requesting Unit and/or End User)</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52400">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4.  Other Operating Expenditures</a:t>
                      </a:r>
                      <a:endParaRPr sz="1200" b="1" u="none" strike="noStrike" cap="none">
                        <a:solidFill>
                          <a:srgbClr val="1F3864"/>
                        </a:solidFill>
                        <a:latin typeface="Arial"/>
                        <a:ea typeface="Arial"/>
                        <a:cs typeface="Arial"/>
                        <a:sym typeface="Arial"/>
                      </a:endParaRPr>
                    </a:p>
                    <a:p>
                      <a:pPr marL="342900" marR="0" lvl="0" indent="-342900" algn="just" rtl="0">
                        <a:lnSpc>
                          <a:spcPct val="100000"/>
                        </a:lnSpc>
                        <a:spcBef>
                          <a:spcPts val="0"/>
                        </a:spcBef>
                        <a:spcAft>
                          <a:spcPts val="0"/>
                        </a:spcAft>
                        <a:buClr>
                          <a:srgbClr val="1F3864"/>
                        </a:buClr>
                        <a:buSzPts val="1200"/>
                        <a:buFont typeface="Arial"/>
                        <a:buChar char="●"/>
                      </a:pPr>
                      <a:r>
                        <a:rPr lang="en-US" sz="1200" b="1" u="none" strike="noStrike" cap="none">
                          <a:solidFill>
                            <a:srgbClr val="1F3864"/>
                          </a:solidFill>
                          <a:latin typeface="Arial"/>
                          <a:ea typeface="Arial"/>
                          <a:cs typeface="Arial"/>
                          <a:sym typeface="Arial"/>
                        </a:rPr>
                        <a:t>Three (3) hard copies of Obligation Request and Status (ORS) and Disbursements Voucher (DV) Form duly approved by Head of Requesting Unit</a:t>
                      </a:r>
                      <a:endParaRPr sz="1200" b="1" u="none" strike="noStrike" cap="none">
                        <a:solidFill>
                          <a:srgbClr val="1F3864"/>
                        </a:solidFill>
                        <a:latin typeface="Arial"/>
                        <a:ea typeface="Arial"/>
                        <a:cs typeface="Arial"/>
                        <a:sym typeface="Arial"/>
                      </a:endParaRPr>
                    </a:p>
                    <a:p>
                      <a:pPr marL="342900" marR="0" lvl="0" indent="-342900" algn="just" rtl="0">
                        <a:lnSpc>
                          <a:spcPct val="100000"/>
                        </a:lnSpc>
                        <a:spcBef>
                          <a:spcPts val="0"/>
                        </a:spcBef>
                        <a:spcAft>
                          <a:spcPts val="0"/>
                        </a:spcAft>
                        <a:buClr>
                          <a:srgbClr val="1F3864"/>
                        </a:buClr>
                        <a:buSzPts val="1200"/>
                        <a:buFont typeface="Arial"/>
                        <a:buChar char="●"/>
                      </a:pPr>
                      <a:r>
                        <a:rPr lang="en-US" sz="1200" b="1" u="none" strike="noStrike" cap="none">
                          <a:solidFill>
                            <a:srgbClr val="1F3864"/>
                          </a:solidFill>
                          <a:latin typeface="Arial"/>
                          <a:ea typeface="Arial"/>
                          <a:cs typeface="Arial"/>
                          <a:sym typeface="Arial"/>
                        </a:rPr>
                        <a:t>Original copy of Statement of Accounts / Billing Statements</a:t>
                      </a:r>
                      <a:endParaRPr sz="1200" b="1" u="none" strike="noStrike" cap="none">
                        <a:solidFill>
                          <a:srgbClr val="1F3864"/>
                        </a:solidFill>
                        <a:latin typeface="Arial"/>
                        <a:ea typeface="Arial"/>
                        <a:cs typeface="Arial"/>
                        <a:sym typeface="Arial"/>
                      </a:endParaRPr>
                    </a:p>
                    <a:p>
                      <a:pPr marL="342900" marR="0" lvl="0" indent="-342900" algn="just" rtl="0">
                        <a:lnSpc>
                          <a:spcPct val="100000"/>
                        </a:lnSpc>
                        <a:spcBef>
                          <a:spcPts val="0"/>
                        </a:spcBef>
                        <a:spcAft>
                          <a:spcPts val="0"/>
                        </a:spcAft>
                        <a:buClr>
                          <a:srgbClr val="1F3864"/>
                        </a:buClr>
                        <a:buSzPts val="1200"/>
                        <a:buFont typeface="Arial"/>
                        <a:buChar char="●"/>
                      </a:pPr>
                      <a:r>
                        <a:rPr lang="en-US" sz="1200" b="1" u="none" strike="noStrike" cap="none">
                          <a:solidFill>
                            <a:srgbClr val="1F3864"/>
                          </a:solidFill>
                          <a:latin typeface="Arial"/>
                          <a:ea typeface="Arial"/>
                          <a:cs typeface="Arial"/>
                          <a:sym typeface="Arial"/>
                        </a:rPr>
                        <a:t>Original copy of Official Receipt and/or Invoice </a:t>
                      </a:r>
                      <a:endParaRPr sz="1200" b="1" u="none" strike="noStrike" cap="none">
                        <a:solidFill>
                          <a:srgbClr val="1F3864"/>
                        </a:solidFill>
                        <a:latin typeface="Arial"/>
                        <a:ea typeface="Arial"/>
                        <a:cs typeface="Arial"/>
                        <a:sym typeface="Arial"/>
                      </a:endParaRPr>
                    </a:p>
                    <a:p>
                      <a:pPr marL="342900" marR="0" lvl="0" indent="-342900" algn="just" rtl="0">
                        <a:lnSpc>
                          <a:spcPct val="100000"/>
                        </a:lnSpc>
                        <a:spcBef>
                          <a:spcPts val="0"/>
                        </a:spcBef>
                        <a:spcAft>
                          <a:spcPts val="0"/>
                        </a:spcAft>
                        <a:buClr>
                          <a:srgbClr val="1F3864"/>
                        </a:buClr>
                        <a:buSzPts val="1200"/>
                        <a:buFont typeface="Arial"/>
                        <a:buChar char="●"/>
                      </a:pPr>
                      <a:r>
                        <a:rPr lang="en-US" sz="1200" b="1" u="none" strike="noStrike" cap="none">
                          <a:solidFill>
                            <a:srgbClr val="1F3864"/>
                          </a:solidFill>
                          <a:latin typeface="Arial"/>
                          <a:ea typeface="Arial"/>
                          <a:cs typeface="Arial"/>
                          <a:sym typeface="Arial"/>
                        </a:rPr>
                        <a:t>For Communication, duly signed Certification that all NDD are official calls.</a:t>
                      </a:r>
                      <a:endParaRPr sz="1200" b="1" u="none" strike="noStrike" cap="none">
                        <a:solidFill>
                          <a:srgbClr val="1F3864"/>
                        </a:solidFill>
                        <a:latin typeface="Arial"/>
                        <a:ea typeface="Arial"/>
                        <a:cs typeface="Arial"/>
                        <a:sym typeface="Arial"/>
                      </a:endParaRPr>
                    </a:p>
                    <a:p>
                      <a:pPr marL="22225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Provided by Client (Requesting Unit and/or End User)</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96"/>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 </a:t>
            </a:r>
            <a:r>
              <a:rPr lang="en-US" sz="1800" b="1" i="0" u="none" strike="noStrike" cap="none">
                <a:solidFill>
                  <a:srgbClr val="FEE599"/>
                </a:solidFill>
                <a:latin typeface="Arial"/>
                <a:ea typeface="Arial"/>
                <a:cs typeface="Arial"/>
                <a:sym typeface="Arial"/>
              </a:rPr>
              <a:t>Processing of Obligation Request and Status (Budget Execution)</a:t>
            </a:r>
            <a:endParaRPr sz="2000" b="1" i="0" u="none" strike="noStrike" cap="none">
              <a:solidFill>
                <a:srgbClr val="FEE599"/>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pic>
        <p:nvPicPr>
          <p:cNvPr id="806" name="Google Shape;806;p96"/>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807" name="Google Shape;807;p96"/>
          <p:cNvGraphicFramePr/>
          <p:nvPr/>
        </p:nvGraphicFramePr>
        <p:xfrm>
          <a:off x="575775" y="672898"/>
          <a:ext cx="11166400" cy="6080202"/>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28750">
                <a:tc>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Office or Division:.</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Research Service - Bureau Budget Division</a:t>
                      </a:r>
                      <a:endParaRPr sz="10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8400">
                <a:tc>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Classification:</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Simple</a:t>
                      </a:r>
                      <a:endParaRPr sz="10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36800">
                <a:tc>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Type of Transaction:</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G2G – Government to Government</a:t>
                      </a:r>
                      <a:endParaRPr sz="10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28750">
                <a:tc>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Who may avail:</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186055" marR="0" lvl="0" indent="-171450" algn="l"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Internal Clients, Stakeholders, Requesting Units, End-Users</a:t>
                      </a:r>
                      <a:endParaRPr sz="10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13900">
                <a:tc gridSpan="2">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CHECKLIST OF REQUIREMENTS</a:t>
                      </a:r>
                      <a:endParaRPr sz="11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WHERE TO SECURE</a:t>
                      </a:r>
                      <a:endParaRPr sz="13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044925">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5.  Procurement for Goods and Services</a:t>
                      </a:r>
                      <a:endParaRPr sz="1100" b="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Three (3) hard copies of Obligation Request and Status (ORS) and Disbursements Voucher (DV) Form duly approved by Head of Requesting Unit</a:t>
                      </a:r>
                      <a:endParaRPr sz="1100" b="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Approved Purchase Request</a:t>
                      </a:r>
                      <a:endParaRPr sz="1100" b="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Approved Purchase Order</a:t>
                      </a:r>
                      <a:endParaRPr sz="1100" b="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Approved Notice to Proceeds / Notice of Awards / Contracts / Memorandum of Agreement </a:t>
                      </a:r>
                      <a:endParaRPr sz="1100" b="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Approved Certificate of Completion/Inspection/Acceptance</a:t>
                      </a:r>
                      <a:endParaRPr sz="1100" b="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Approved and/or signed Accomplishment Reports</a:t>
                      </a:r>
                      <a:endParaRPr sz="1100" b="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Original copy of Billing Statements, Official Receipt, Invoice</a:t>
                      </a:r>
                      <a:endParaRPr sz="1100" b="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Certificate of Availability of Fund (Appropriation/Allotment), if applicable</a:t>
                      </a:r>
                      <a:endParaRPr sz="1100" b="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Approved BAC Resolution (if applicable)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1F3864"/>
                        </a:buClr>
                        <a:buSzPts val="1200"/>
                        <a:buFont typeface="Arial"/>
                        <a:buNone/>
                      </a:pPr>
                      <a:r>
                        <a:rPr lang="en-US" sz="1100" b="1" u="none" strike="noStrike" cap="none">
                          <a:solidFill>
                            <a:srgbClr val="1F3864"/>
                          </a:solidFill>
                          <a:latin typeface="Arial"/>
                          <a:ea typeface="Arial"/>
                          <a:cs typeface="Arial"/>
                          <a:sym typeface="Arial"/>
                        </a:rPr>
                        <a:t>Provided by Client (Requesting Unit and/or End User)</a:t>
                      </a:r>
                      <a:endParaRPr sz="1100" b="1" u="none" strike="noStrike" cap="none">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100"/>
                        <a:buFont typeface="Arial"/>
                        <a:buNone/>
                      </a:pP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95350">
                <a:tc>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CLIENT STEPS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AGENCY ACTIONS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FEES TO BE PAID</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PROCESSING TIME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PERSON RESPONSIBLE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6"/>
                  </a:ext>
                </a:extLst>
              </a:tr>
              <a:tr h="857375">
                <a:tc>
                  <a:txBody>
                    <a:bodyPr/>
                    <a:lstStyle/>
                    <a:p>
                      <a:pPr marL="342900" marR="0" lvl="0" indent="-336550" algn="just" rtl="0">
                        <a:lnSpc>
                          <a:spcPct val="107000"/>
                        </a:lnSpc>
                        <a:spcBef>
                          <a:spcPts val="0"/>
                        </a:spcBef>
                        <a:spcAft>
                          <a:spcPts val="0"/>
                        </a:spcAft>
                        <a:buClr>
                          <a:srgbClr val="1F3864"/>
                        </a:buClr>
                        <a:buSzPts val="1100"/>
                        <a:buFont typeface="Calibri"/>
                        <a:buAutoNum type="arabicPeriod"/>
                      </a:pPr>
                      <a:r>
                        <a:rPr lang="en-US" sz="1100" b="1" u="none" strike="noStrike" cap="none">
                          <a:solidFill>
                            <a:srgbClr val="1F3864"/>
                          </a:solidFill>
                          <a:latin typeface="Arial"/>
                          <a:ea typeface="Arial"/>
                          <a:cs typeface="Arial"/>
                          <a:sym typeface="Arial"/>
                        </a:rPr>
                        <a:t>Submit request for processing of Obligation Request and Status (ORS) with supporting documents</a:t>
                      </a:r>
                      <a:endParaRPr sz="1100" b="1" u="none" strike="noStrike" cap="none">
                        <a:solidFill>
                          <a:srgbClr val="1F3864"/>
                        </a:solidFill>
                        <a:latin typeface="Arial"/>
                        <a:ea typeface="Arial"/>
                        <a:cs typeface="Arial"/>
                        <a:sym typeface="Arial"/>
                      </a:endParaRPr>
                    </a:p>
                    <a:p>
                      <a:pPr marL="0" marR="0" lvl="0" indent="0" algn="l" rtl="0">
                        <a:lnSpc>
                          <a:spcPct val="107000"/>
                        </a:lnSpc>
                        <a:spcBef>
                          <a:spcPts val="800"/>
                        </a:spcBef>
                        <a:spcAft>
                          <a:spcPts val="0"/>
                        </a:spcAft>
                        <a:buClr>
                          <a:schemeClr val="dk1"/>
                        </a:buClr>
                        <a:buSzPts val="1200"/>
                        <a:buFont typeface="Calibri"/>
                        <a:buNone/>
                      </a:pP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1F3864"/>
                        </a:buClr>
                        <a:buSzPts val="1200"/>
                        <a:buFont typeface="Arial"/>
                        <a:buNone/>
                      </a:pPr>
                      <a:r>
                        <a:rPr lang="en-US" sz="1100" b="1" u="none" strike="noStrike" cap="none">
                          <a:solidFill>
                            <a:srgbClr val="1F3864"/>
                          </a:solidFill>
                          <a:latin typeface="Arial"/>
                          <a:ea typeface="Arial"/>
                          <a:cs typeface="Arial"/>
                          <a:sym typeface="Arial"/>
                        </a:rPr>
                        <a:t>1.1 Receive ORS, DV and other supporting documents duly signed by the Head of Requesting Unit.</a:t>
                      </a:r>
                      <a:endParaRPr sz="1100" b="1" u="none" strike="noStrike" cap="none">
                        <a:solidFill>
                          <a:srgbClr val="1F386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100"/>
                        <a:buFont typeface="Arial"/>
                        <a:buNone/>
                      </a:pP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100" b="1" u="none" strike="noStrike" cap="none">
                          <a:solidFill>
                            <a:srgbClr val="1F3864"/>
                          </a:solidFill>
                          <a:latin typeface="Arial"/>
                          <a:ea typeface="Arial"/>
                          <a:cs typeface="Arial"/>
                          <a:sym typeface="Arial"/>
                        </a:rPr>
                        <a:t>10 Minutes</a:t>
                      </a:r>
                      <a:endParaRPr sz="11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200" b="1" i="1" u="none" strike="noStrike" cap="none">
                          <a:solidFill>
                            <a:srgbClr val="1F3864"/>
                          </a:solidFill>
                          <a:latin typeface="Arial"/>
                          <a:ea typeface="Arial"/>
                          <a:cs typeface="Arial"/>
                          <a:sym typeface="Arial"/>
                        </a:rPr>
                        <a:t>Ma. Lourdes V. Olmedo</a:t>
                      </a:r>
                      <a:endParaRPr sz="1200" b="1" i="1" u="none" strike="noStrike" cap="none"/>
                    </a:p>
                    <a:p>
                      <a:pPr marL="0" marR="0" lvl="0" indent="0" algn="ctr" rtl="0">
                        <a:lnSpc>
                          <a:spcPct val="107000"/>
                        </a:lnSpc>
                        <a:spcBef>
                          <a:spcPts val="0"/>
                        </a:spcBef>
                        <a:spcAft>
                          <a:spcPts val="0"/>
                        </a:spcAft>
                        <a:buClr>
                          <a:srgbClr val="1F3864"/>
                        </a:buClr>
                        <a:buSzPts val="1200"/>
                        <a:buFont typeface="Arial"/>
                        <a:buNone/>
                      </a:pPr>
                      <a:r>
                        <a:rPr lang="en-US" sz="1200" b="1" i="1" u="none" strike="noStrike" cap="none">
                          <a:solidFill>
                            <a:srgbClr val="1F3864"/>
                          </a:solidFill>
                          <a:latin typeface="Arial"/>
                          <a:ea typeface="Arial"/>
                          <a:cs typeface="Arial"/>
                          <a:sym typeface="Arial"/>
                        </a:rPr>
                        <a:t>Administrative Assistant II</a:t>
                      </a:r>
                      <a:endParaRPr sz="1200" b="1" i="1" u="none" strike="noStrike" cap="none"/>
                    </a:p>
                    <a:p>
                      <a:pPr marL="0" marR="0" lvl="0" indent="0" algn="ctr" rtl="0">
                        <a:lnSpc>
                          <a:spcPct val="107000"/>
                        </a:lnSpc>
                        <a:spcBef>
                          <a:spcPts val="0"/>
                        </a:spcBef>
                        <a:spcAft>
                          <a:spcPts val="0"/>
                        </a:spcAft>
                        <a:buClr>
                          <a:srgbClr val="1F3864"/>
                        </a:buClr>
                        <a:buSzPts val="1200"/>
                        <a:buFont typeface="Arial"/>
                        <a:buNone/>
                      </a:pPr>
                      <a:endParaRPr sz="12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1F3864"/>
                        </a:buClr>
                        <a:buSzPts val="1200"/>
                        <a:buFont typeface="Arial"/>
                        <a:buNone/>
                      </a:pPr>
                      <a:r>
                        <a:rPr lang="en-US" sz="1200" b="1" i="1" u="none" strike="noStrike" cap="none">
                          <a:solidFill>
                            <a:srgbClr val="1F3864"/>
                          </a:solidFill>
                          <a:latin typeface="Arial"/>
                          <a:ea typeface="Arial"/>
                          <a:cs typeface="Arial"/>
                          <a:sym typeface="Arial"/>
                        </a:rPr>
                        <a:t>Ma. Kristine Cheska R. Aldovino</a:t>
                      </a:r>
                      <a:br>
                        <a:rPr lang="en-US" sz="1200" b="1" i="1" u="none" strike="noStrike" cap="none">
                          <a:solidFill>
                            <a:srgbClr val="1F3864"/>
                          </a:solidFill>
                          <a:latin typeface="Arial"/>
                          <a:ea typeface="Arial"/>
                          <a:cs typeface="Arial"/>
                          <a:sym typeface="Arial"/>
                        </a:rPr>
                      </a:br>
                      <a:r>
                        <a:rPr lang="en-US" sz="1200" b="1" i="1" u="none" strike="noStrike" cap="none">
                          <a:solidFill>
                            <a:srgbClr val="1F3864"/>
                          </a:solidFill>
                          <a:latin typeface="Arial"/>
                          <a:ea typeface="Arial"/>
                          <a:cs typeface="Arial"/>
                          <a:sym typeface="Arial"/>
                        </a:rPr>
                        <a:t>Administrative Officer IV</a:t>
                      </a:r>
                      <a:endParaRPr sz="1200" b="1" i="1" u="none" strike="noStrike" cap="none"/>
                    </a:p>
                    <a:p>
                      <a:pPr marL="0" marR="0" lvl="0" indent="0" algn="ctr" rtl="0">
                        <a:lnSpc>
                          <a:spcPct val="107000"/>
                        </a:lnSpc>
                        <a:spcBef>
                          <a:spcPts val="80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Bureau Budget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687550">
                <a:tc>
                  <a:txBody>
                    <a:bodyPr/>
                    <a:lstStyle/>
                    <a:p>
                      <a:pPr marL="342900" marR="0" lvl="0" indent="-266700" algn="l" rtl="0">
                        <a:lnSpc>
                          <a:spcPct val="107000"/>
                        </a:lnSpc>
                        <a:spcBef>
                          <a:spcPts val="0"/>
                        </a:spcBef>
                        <a:spcAft>
                          <a:spcPts val="0"/>
                        </a:spcAft>
                        <a:buClr>
                          <a:schemeClr val="dk1"/>
                        </a:buClr>
                        <a:buSzPts val="1200"/>
                        <a:buFont typeface="Calibri"/>
                        <a:buNone/>
                      </a:pP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1F3864"/>
                        </a:buClr>
                        <a:buSzPts val="1200"/>
                        <a:buFont typeface="Arial"/>
                        <a:buNone/>
                      </a:pPr>
                      <a:r>
                        <a:rPr lang="en-US" sz="1100" b="1" u="none" strike="noStrike" cap="none">
                          <a:solidFill>
                            <a:srgbClr val="1F3864"/>
                          </a:solidFill>
                          <a:latin typeface="Arial"/>
                          <a:ea typeface="Arial"/>
                          <a:cs typeface="Arial"/>
                          <a:sym typeface="Arial"/>
                        </a:rPr>
                        <a:t>1.2 Ensure complete documentation prior to processing of ORS.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100" b="1" u="none" strike="noStrike" cap="none">
                          <a:solidFill>
                            <a:srgbClr val="1F3864"/>
                          </a:solidFill>
                          <a:latin typeface="Arial"/>
                          <a:ea typeface="Arial"/>
                          <a:cs typeface="Arial"/>
                          <a:sym typeface="Arial"/>
                        </a:rPr>
                        <a:t>10 Minutes</a:t>
                      </a:r>
                      <a:endParaRPr sz="11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endParaRPr sz="1100" b="0"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200" b="1" i="1" u="none" strike="noStrike" cap="none">
                          <a:solidFill>
                            <a:srgbClr val="1F3864"/>
                          </a:solidFill>
                          <a:latin typeface="Arial"/>
                          <a:ea typeface="Arial"/>
                          <a:cs typeface="Arial"/>
                          <a:sym typeface="Arial"/>
                        </a:rPr>
                        <a:t>Ma. Lourdes V. Olmedo</a:t>
                      </a:r>
                      <a:endParaRPr sz="1200" b="1" i="1" u="none" strike="noStrike" cap="none"/>
                    </a:p>
                    <a:p>
                      <a:pPr marL="0" marR="0" lvl="0" indent="0" algn="ctr" rtl="0">
                        <a:lnSpc>
                          <a:spcPct val="107000"/>
                        </a:lnSpc>
                        <a:spcBef>
                          <a:spcPts val="0"/>
                        </a:spcBef>
                        <a:spcAft>
                          <a:spcPts val="0"/>
                        </a:spcAft>
                        <a:buClr>
                          <a:srgbClr val="1F3864"/>
                        </a:buClr>
                        <a:buSzPts val="1200"/>
                        <a:buFont typeface="Arial"/>
                        <a:buNone/>
                      </a:pPr>
                      <a:r>
                        <a:rPr lang="en-US" sz="1200" b="1" i="1" u="none" strike="noStrike" cap="none">
                          <a:solidFill>
                            <a:srgbClr val="1F3864"/>
                          </a:solidFill>
                          <a:latin typeface="Arial"/>
                          <a:ea typeface="Arial"/>
                          <a:cs typeface="Arial"/>
                          <a:sym typeface="Arial"/>
                        </a:rPr>
                        <a:t>Administrative Assistant II</a:t>
                      </a:r>
                      <a:endParaRPr sz="1200" b="1" i="1" u="none" strike="noStrike" cap="none"/>
                    </a:p>
                    <a:p>
                      <a:pPr marL="0" marR="0" lvl="0" indent="0" algn="ctr" rtl="0">
                        <a:lnSpc>
                          <a:spcPct val="107000"/>
                        </a:lnSpc>
                        <a:spcBef>
                          <a:spcPts val="0"/>
                        </a:spcBef>
                        <a:spcAft>
                          <a:spcPts val="0"/>
                        </a:spcAft>
                        <a:buClr>
                          <a:srgbClr val="1F3864"/>
                        </a:buClr>
                        <a:buSzPts val="1200"/>
                        <a:buFont typeface="Arial"/>
                        <a:buNone/>
                      </a:pPr>
                      <a:endParaRPr sz="12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1F3864"/>
                        </a:buClr>
                        <a:buSzPts val="1200"/>
                        <a:buFont typeface="Arial"/>
                        <a:buNone/>
                      </a:pPr>
                      <a:r>
                        <a:rPr lang="en-US" sz="1200" b="1" i="1" u="none" strike="noStrike" cap="none">
                          <a:solidFill>
                            <a:srgbClr val="1F3864"/>
                          </a:solidFill>
                          <a:latin typeface="Arial"/>
                          <a:ea typeface="Arial"/>
                          <a:cs typeface="Arial"/>
                          <a:sym typeface="Arial"/>
                        </a:rPr>
                        <a:t>Ma. Kristine Cheska R. Aldovino</a:t>
                      </a:r>
                      <a:br>
                        <a:rPr lang="en-US" sz="1200" b="1" i="1" u="none" strike="noStrike" cap="none">
                          <a:solidFill>
                            <a:srgbClr val="1F3864"/>
                          </a:solidFill>
                          <a:latin typeface="Arial"/>
                          <a:ea typeface="Arial"/>
                          <a:cs typeface="Arial"/>
                          <a:sym typeface="Arial"/>
                        </a:rPr>
                      </a:br>
                      <a:r>
                        <a:rPr lang="en-US" sz="1200" b="1" i="1" u="none" strike="noStrike" cap="none">
                          <a:solidFill>
                            <a:srgbClr val="1F3864"/>
                          </a:solidFill>
                          <a:latin typeface="Arial"/>
                          <a:ea typeface="Arial"/>
                          <a:cs typeface="Arial"/>
                          <a:sym typeface="Arial"/>
                        </a:rPr>
                        <a:t>Administrative Officer IV</a:t>
                      </a:r>
                      <a:endParaRPr sz="1200" b="1" i="1" u="none" strike="noStrike" cap="none"/>
                    </a:p>
                    <a:p>
                      <a:pPr marL="0" marR="0" lvl="0" indent="0" algn="ctr" rtl="0">
                        <a:lnSpc>
                          <a:spcPct val="107000"/>
                        </a:lnSpc>
                        <a:spcBef>
                          <a:spcPts val="80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Bureau Budget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97"/>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 </a:t>
            </a:r>
            <a:r>
              <a:rPr lang="en-US" sz="1800" b="1" i="0" u="none" strike="noStrike" cap="none">
                <a:solidFill>
                  <a:srgbClr val="FEE599"/>
                </a:solidFill>
                <a:latin typeface="Arial"/>
                <a:ea typeface="Arial"/>
                <a:cs typeface="Arial"/>
                <a:sym typeface="Arial"/>
              </a:rPr>
              <a:t>Processing of Obligation Request and Status (Budget Execution)</a:t>
            </a:r>
            <a:endParaRPr sz="2000" b="1" i="0" u="none" strike="noStrike" cap="none">
              <a:solidFill>
                <a:srgbClr val="FEE599"/>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pic>
        <p:nvPicPr>
          <p:cNvPr id="813" name="Google Shape;813;p97"/>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814" name="Google Shape;814;p97"/>
          <p:cNvGraphicFramePr/>
          <p:nvPr>
            <p:extLst>
              <p:ext uri="{D42A27DB-BD31-4B8C-83A1-F6EECF244321}">
                <p14:modId xmlns:p14="http://schemas.microsoft.com/office/powerpoint/2010/main" val="2795950593"/>
              </p:ext>
            </p:extLst>
          </p:nvPr>
        </p:nvGraphicFramePr>
        <p:xfrm>
          <a:off x="609644" y="948379"/>
          <a:ext cx="11166400" cy="5872799"/>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7545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dirty="0">
                          <a:solidFill>
                            <a:srgbClr val="1F3864"/>
                          </a:solidFill>
                          <a:latin typeface="Arial"/>
                          <a:ea typeface="Arial"/>
                          <a:cs typeface="Arial"/>
                          <a:sym typeface="Arial"/>
                        </a:rPr>
                        <a:t>CLIENT STEPS</a:t>
                      </a:r>
                      <a:endParaRPr sz="1200" b="1" u="none" strike="noStrike" cap="none"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211550">
                <a:tc>
                  <a:txBody>
                    <a:bodyPr/>
                    <a:lstStyle/>
                    <a:p>
                      <a:pPr marL="342900" marR="0" lvl="0" indent="-342900" algn="just" rtl="0">
                        <a:lnSpc>
                          <a:spcPct val="107000"/>
                        </a:lnSpc>
                        <a:spcBef>
                          <a:spcPts val="0"/>
                        </a:spcBef>
                        <a:spcAft>
                          <a:spcPts val="0"/>
                        </a:spcAft>
                        <a:buClr>
                          <a:srgbClr val="1F3864"/>
                        </a:buClr>
                        <a:buSzPts val="1200"/>
                        <a:buFont typeface="Calibri"/>
                        <a:buAutoNum type="arabicPeriod"/>
                      </a:pPr>
                      <a:r>
                        <a:rPr lang="en-US" sz="1200" b="1" u="none" strike="noStrike" cap="none" dirty="0">
                          <a:solidFill>
                            <a:srgbClr val="1F3864"/>
                          </a:solidFill>
                          <a:latin typeface="Arial"/>
                          <a:ea typeface="Arial"/>
                          <a:cs typeface="Arial"/>
                          <a:sym typeface="Arial"/>
                        </a:rPr>
                        <a:t>Submit request for processing of Obligation Request and Status (ORS) with supporting documents.</a:t>
                      </a:r>
                      <a:endParaRPr sz="1200" b="1" u="none" strike="noStrike" cap="none"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1.3  Incomplete and/or inaccurate documentation shall be returned accordingly to personnel concerned and/or requesting unit.</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5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200" b="1" i="1" u="none" strike="noStrike" cap="none">
                          <a:solidFill>
                            <a:srgbClr val="1F3864"/>
                          </a:solidFill>
                          <a:latin typeface="Arial"/>
                          <a:ea typeface="Arial"/>
                          <a:cs typeface="Arial"/>
                          <a:sym typeface="Arial"/>
                        </a:rPr>
                        <a:t>Ma. Lourdes V. Olmedo</a:t>
                      </a:r>
                      <a:endParaRPr sz="1200" b="1" i="1" u="none" strike="noStrike" cap="none"/>
                    </a:p>
                    <a:p>
                      <a:pPr marL="0" marR="0" lvl="0" indent="0" algn="ctr" rtl="0">
                        <a:lnSpc>
                          <a:spcPct val="107000"/>
                        </a:lnSpc>
                        <a:spcBef>
                          <a:spcPts val="0"/>
                        </a:spcBef>
                        <a:spcAft>
                          <a:spcPts val="0"/>
                        </a:spcAft>
                        <a:buClr>
                          <a:srgbClr val="1F3864"/>
                        </a:buClr>
                        <a:buSzPts val="1200"/>
                        <a:buFont typeface="Arial"/>
                        <a:buNone/>
                      </a:pPr>
                      <a:r>
                        <a:rPr lang="en-US" sz="1200" b="1" i="1" u="none" strike="noStrike" cap="none">
                          <a:solidFill>
                            <a:srgbClr val="1F3864"/>
                          </a:solidFill>
                          <a:latin typeface="Arial"/>
                          <a:ea typeface="Arial"/>
                          <a:cs typeface="Arial"/>
                          <a:sym typeface="Arial"/>
                        </a:rPr>
                        <a:t>Administrative Assistant II</a:t>
                      </a:r>
                      <a:endParaRPr sz="1200" b="1" i="1" u="none" strike="noStrike" cap="none"/>
                    </a:p>
                    <a:p>
                      <a:pPr marL="0" marR="0" lvl="0" indent="0" algn="ctr" rtl="0">
                        <a:lnSpc>
                          <a:spcPct val="107000"/>
                        </a:lnSpc>
                        <a:spcBef>
                          <a:spcPts val="0"/>
                        </a:spcBef>
                        <a:spcAft>
                          <a:spcPts val="0"/>
                        </a:spcAft>
                        <a:buClr>
                          <a:srgbClr val="1F3864"/>
                        </a:buClr>
                        <a:buSzPts val="1200"/>
                        <a:buFont typeface="Arial"/>
                        <a:buNone/>
                      </a:pPr>
                      <a:endParaRPr sz="12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1F3864"/>
                        </a:buClr>
                        <a:buSzPts val="1200"/>
                        <a:buFont typeface="Arial"/>
                        <a:buNone/>
                      </a:pPr>
                      <a:r>
                        <a:rPr lang="en-US" sz="1200" b="1" i="1" u="none" strike="noStrike" cap="none">
                          <a:solidFill>
                            <a:srgbClr val="1F3864"/>
                          </a:solidFill>
                          <a:latin typeface="Arial"/>
                          <a:ea typeface="Arial"/>
                          <a:cs typeface="Arial"/>
                          <a:sym typeface="Arial"/>
                        </a:rPr>
                        <a:t>Ma. Kristine Cheska R. Aldovino</a:t>
                      </a:r>
                      <a:br>
                        <a:rPr lang="en-US" sz="1200" b="1" i="1" u="none" strike="noStrike" cap="none">
                          <a:solidFill>
                            <a:srgbClr val="1F3864"/>
                          </a:solidFill>
                          <a:latin typeface="Arial"/>
                          <a:ea typeface="Arial"/>
                          <a:cs typeface="Arial"/>
                          <a:sym typeface="Arial"/>
                        </a:rPr>
                      </a:br>
                      <a:r>
                        <a:rPr lang="en-US" sz="1200" b="1" i="1" u="none" strike="noStrike" cap="none">
                          <a:solidFill>
                            <a:srgbClr val="1F3864"/>
                          </a:solidFill>
                          <a:latin typeface="Arial"/>
                          <a:ea typeface="Arial"/>
                          <a:cs typeface="Arial"/>
                          <a:sym typeface="Arial"/>
                        </a:rPr>
                        <a:t>Administrative Officer IV</a:t>
                      </a:r>
                      <a:endParaRPr sz="1200" b="1" i="1" u="none" strike="noStrike" cap="none"/>
                    </a:p>
                    <a:p>
                      <a:pPr marL="0" marR="0" lvl="0" indent="0" algn="ctr" rtl="0">
                        <a:lnSpc>
                          <a:spcPct val="107000"/>
                        </a:lnSpc>
                        <a:spcBef>
                          <a:spcPts val="80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Bureau Budget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211550">
                <a:tc>
                  <a:txBody>
                    <a:bodyPr/>
                    <a:lstStyle/>
                    <a:p>
                      <a:pPr marL="342900" marR="0" lvl="0" indent="-266700" algn="l" rtl="0">
                        <a:lnSpc>
                          <a:spcPct val="107000"/>
                        </a:lnSpc>
                        <a:spcBef>
                          <a:spcPts val="0"/>
                        </a:spcBef>
                        <a:spcAft>
                          <a:spcPts val="0"/>
                        </a:spcAft>
                        <a:buClr>
                          <a:schemeClr val="dk1"/>
                        </a:buClr>
                        <a:buSzPts val="1200"/>
                        <a:buFont typeface="Calibri"/>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1.4  Forward to Division Chief to endorse to the concerned Section.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5 Minutes</a:t>
                      </a:r>
                      <a:endParaRPr sz="12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200" b="1" i="1" u="none" strike="noStrike" cap="none">
                          <a:solidFill>
                            <a:srgbClr val="1F3864"/>
                          </a:solidFill>
                          <a:latin typeface="Arial"/>
                          <a:ea typeface="Arial"/>
                          <a:cs typeface="Arial"/>
                          <a:sym typeface="Arial"/>
                        </a:rPr>
                        <a:t>Ma. Lourdes V. Olmedo</a:t>
                      </a:r>
                      <a:endParaRPr sz="1200" b="1" i="1" u="none" strike="noStrike" cap="none"/>
                    </a:p>
                    <a:p>
                      <a:pPr marL="0" marR="0" lvl="0" indent="0" algn="ctr" rtl="0">
                        <a:lnSpc>
                          <a:spcPct val="107000"/>
                        </a:lnSpc>
                        <a:spcBef>
                          <a:spcPts val="0"/>
                        </a:spcBef>
                        <a:spcAft>
                          <a:spcPts val="0"/>
                        </a:spcAft>
                        <a:buClr>
                          <a:srgbClr val="1F3864"/>
                        </a:buClr>
                        <a:buSzPts val="1200"/>
                        <a:buFont typeface="Arial"/>
                        <a:buNone/>
                      </a:pPr>
                      <a:r>
                        <a:rPr lang="en-US" sz="1200" b="1" i="1" u="none" strike="noStrike" cap="none">
                          <a:solidFill>
                            <a:srgbClr val="1F3864"/>
                          </a:solidFill>
                          <a:latin typeface="Arial"/>
                          <a:ea typeface="Arial"/>
                          <a:cs typeface="Arial"/>
                          <a:sym typeface="Arial"/>
                        </a:rPr>
                        <a:t>Administrative Assistant II</a:t>
                      </a:r>
                      <a:endParaRPr sz="1200" b="1" i="1" u="none" strike="noStrike" cap="none"/>
                    </a:p>
                    <a:p>
                      <a:pPr marL="0" marR="0" lvl="0" indent="0" algn="ctr" rtl="0">
                        <a:lnSpc>
                          <a:spcPct val="107000"/>
                        </a:lnSpc>
                        <a:spcBef>
                          <a:spcPts val="0"/>
                        </a:spcBef>
                        <a:spcAft>
                          <a:spcPts val="0"/>
                        </a:spcAft>
                        <a:buClr>
                          <a:srgbClr val="1F3864"/>
                        </a:buClr>
                        <a:buSzPts val="1200"/>
                        <a:buFont typeface="Arial"/>
                        <a:buNone/>
                      </a:pPr>
                      <a:endParaRPr sz="12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1F3864"/>
                        </a:buClr>
                        <a:buSzPts val="1200"/>
                        <a:buFont typeface="Arial"/>
                        <a:buNone/>
                      </a:pPr>
                      <a:r>
                        <a:rPr lang="en-US" sz="1200" b="1" i="1" u="none" strike="noStrike" cap="none">
                          <a:solidFill>
                            <a:srgbClr val="1F3864"/>
                          </a:solidFill>
                          <a:latin typeface="Arial"/>
                          <a:ea typeface="Arial"/>
                          <a:cs typeface="Arial"/>
                          <a:sym typeface="Arial"/>
                        </a:rPr>
                        <a:t>Ma. Kristine Cheska R. Aldovino</a:t>
                      </a:r>
                      <a:br>
                        <a:rPr lang="en-US" sz="1200" b="1" i="1" u="none" strike="noStrike" cap="none">
                          <a:solidFill>
                            <a:srgbClr val="1F3864"/>
                          </a:solidFill>
                          <a:latin typeface="Arial"/>
                          <a:ea typeface="Arial"/>
                          <a:cs typeface="Arial"/>
                          <a:sym typeface="Arial"/>
                        </a:rPr>
                      </a:br>
                      <a:r>
                        <a:rPr lang="en-US" sz="1200" b="1" i="1" u="none" strike="noStrike" cap="none">
                          <a:solidFill>
                            <a:srgbClr val="1F3864"/>
                          </a:solidFill>
                          <a:latin typeface="Arial"/>
                          <a:ea typeface="Arial"/>
                          <a:cs typeface="Arial"/>
                          <a:sym typeface="Arial"/>
                        </a:rPr>
                        <a:t>Administrative Officer IV</a:t>
                      </a:r>
                      <a:endParaRPr sz="1200" b="1" i="1" u="none" strike="noStrike" cap="none"/>
                    </a:p>
                    <a:p>
                      <a:pPr marL="0" marR="0" lvl="0" indent="0" algn="ctr" rtl="0">
                        <a:lnSpc>
                          <a:spcPct val="107000"/>
                        </a:lnSpc>
                        <a:spcBef>
                          <a:spcPts val="80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Bureau Budget Division</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228125">
                <a:tc>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5560" marR="0" lvl="0" indent="-35560" algn="just"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1.5 Analyze and classify the ORS for Obligation.  Verify the availability of allotment based on Registry of Allotments, Obligations and Balances.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45 Minutes</a:t>
                      </a:r>
                      <a:endParaRPr sz="12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1F3864"/>
                          </a:solidFill>
                          <a:latin typeface="Arial"/>
                          <a:ea typeface="Arial"/>
                          <a:cs typeface="Arial"/>
                          <a:sym typeface="Arial"/>
                        </a:rPr>
                        <a:t>Jane Carla Regio</a:t>
                      </a: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1F3864"/>
                          </a:solidFill>
                          <a:latin typeface="Arial"/>
                          <a:ea typeface="Arial"/>
                          <a:cs typeface="Arial"/>
                          <a:sym typeface="Arial"/>
                        </a:rPr>
                        <a:t>Administrative Officer V</a:t>
                      </a: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1F3864"/>
                          </a:solidFill>
                          <a:latin typeface="Arial"/>
                          <a:ea typeface="Arial"/>
                          <a:cs typeface="Arial"/>
                          <a:sym typeface="Arial"/>
                        </a:rPr>
                        <a:t>Ma. Kristine Cheska R. Aldovino</a:t>
                      </a: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1F3864"/>
                          </a:solidFill>
                          <a:latin typeface="Arial"/>
                          <a:ea typeface="Arial"/>
                          <a:cs typeface="Arial"/>
                          <a:sym typeface="Arial"/>
                        </a:rPr>
                        <a:t>Administrative Officer IV</a:t>
                      </a: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Bureau Budget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754450">
                <a:tc>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1.6 Type and/or indicate in the ORS the following:</a:t>
                      </a:r>
                      <a:endParaRPr sz="1200" b="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 Serial No. and Date</a:t>
                      </a:r>
                      <a:endParaRPr sz="1200" b="1" u="none" strike="noStrike" cap="none">
                        <a:solidFill>
                          <a:srgbClr val="1F386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b. Fund Cluster and Fund Source</a:t>
                      </a:r>
                      <a:endParaRPr sz="1200" b="1" u="none" strike="noStrike" cap="none">
                        <a:solidFill>
                          <a:srgbClr val="1F386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 Program, Activity, and Project (PAP)</a:t>
                      </a:r>
                      <a:endParaRPr sz="1200" b="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d. Allotment Class</a:t>
                      </a:r>
                      <a:endParaRPr sz="1200" b="1" u="none" strike="noStrike" cap="none">
                        <a:solidFill>
                          <a:srgbClr val="1F386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e. Account Title (Object of Expenditures)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20 Minutes</a:t>
                      </a:r>
                      <a:endParaRPr sz="12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1" i="1" u="none" strike="noStrike" cap="none" dirty="0">
                          <a:solidFill>
                            <a:srgbClr val="1F3864"/>
                          </a:solidFill>
                          <a:latin typeface="Arial"/>
                          <a:ea typeface="Arial"/>
                          <a:cs typeface="Arial"/>
                          <a:sym typeface="Arial"/>
                        </a:rPr>
                        <a:t>Jane Carla Regio</a:t>
                      </a:r>
                      <a:endParaRPr sz="1200" b="1" i="1" u="none" strike="noStrike" cap="none" dirty="0">
                        <a:solidFill>
                          <a:srgbClr val="1F3864"/>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r>
                        <a:rPr lang="en-US" sz="1200" b="1" i="1" u="none" strike="noStrike" cap="none" dirty="0">
                          <a:solidFill>
                            <a:srgbClr val="1F3864"/>
                          </a:solidFill>
                          <a:latin typeface="Arial"/>
                          <a:ea typeface="Arial"/>
                          <a:cs typeface="Arial"/>
                          <a:sym typeface="Arial"/>
                        </a:rPr>
                        <a:t>Administrative Officer V</a:t>
                      </a:r>
                      <a:endParaRPr sz="1200" b="1" i="1" u="none" strike="noStrike" cap="none" dirty="0">
                        <a:solidFill>
                          <a:srgbClr val="1F3864"/>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endParaRPr sz="1200" b="1" i="1" u="none" strike="noStrike" cap="none" dirty="0">
                        <a:solidFill>
                          <a:srgbClr val="1F3864"/>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r>
                        <a:rPr lang="en-US" sz="1200" b="1" i="1" u="none" strike="noStrike" cap="none" dirty="0">
                          <a:solidFill>
                            <a:srgbClr val="1F3864"/>
                          </a:solidFill>
                          <a:latin typeface="Arial"/>
                          <a:ea typeface="Arial"/>
                          <a:cs typeface="Arial"/>
                          <a:sym typeface="Arial"/>
                        </a:rPr>
                        <a:t>Ma. Kristine Cheska R. </a:t>
                      </a:r>
                      <a:r>
                        <a:rPr lang="en-US" sz="1200" b="1" i="1" u="none" strike="noStrike" cap="none" dirty="0" err="1">
                          <a:solidFill>
                            <a:srgbClr val="1F3864"/>
                          </a:solidFill>
                          <a:latin typeface="Arial"/>
                          <a:ea typeface="Arial"/>
                          <a:cs typeface="Arial"/>
                          <a:sym typeface="Arial"/>
                        </a:rPr>
                        <a:t>Aldovino</a:t>
                      </a:r>
                      <a:endParaRPr sz="1200" b="1" i="1" u="none" strike="noStrike" cap="none" dirty="0">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dirty="0">
                          <a:solidFill>
                            <a:srgbClr val="1F3864"/>
                          </a:solidFill>
                          <a:latin typeface="Arial"/>
                          <a:ea typeface="Arial"/>
                          <a:cs typeface="Arial"/>
                          <a:sym typeface="Arial"/>
                        </a:rPr>
                        <a:t>Administrative Officer IV</a:t>
                      </a:r>
                      <a:endParaRPr sz="1200" b="1" i="1" u="none" strike="noStrike" cap="none" dirty="0">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1" u="none" strike="noStrike" cap="none" dirty="0">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rgbClr val="1F3864"/>
                          </a:solidFill>
                          <a:latin typeface="Arial"/>
                          <a:ea typeface="Arial"/>
                          <a:cs typeface="Arial"/>
                          <a:sym typeface="Arial"/>
                        </a:rPr>
                        <a:t>Bureau Budget Division </a:t>
                      </a:r>
                      <a:endParaRPr sz="1200" b="1" u="none" strike="noStrike" cap="none"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815" name="Google Shape;815;p97"/>
          <p:cNvSpPr/>
          <p:nvPr/>
        </p:nvSpPr>
        <p:spPr>
          <a:xfrm>
            <a:off x="1" y="609825"/>
            <a:ext cx="3657600" cy="338554"/>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98"/>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 </a:t>
            </a:r>
            <a:r>
              <a:rPr lang="en-US" sz="1800" b="1" i="0" u="none" strike="noStrike" cap="none">
                <a:solidFill>
                  <a:srgbClr val="FEE599"/>
                </a:solidFill>
                <a:latin typeface="Arial"/>
                <a:ea typeface="Arial"/>
                <a:cs typeface="Arial"/>
                <a:sym typeface="Arial"/>
              </a:rPr>
              <a:t>Processing of Obligation Request and Status (Budget Execution)</a:t>
            </a:r>
            <a:endParaRPr sz="2000" b="1" i="0" u="none" strike="noStrike" cap="none">
              <a:solidFill>
                <a:srgbClr val="FEE599"/>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pic>
        <p:nvPicPr>
          <p:cNvPr id="821" name="Google Shape;821;p98"/>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822" name="Google Shape;822;p98"/>
          <p:cNvGraphicFramePr/>
          <p:nvPr>
            <p:extLst>
              <p:ext uri="{D42A27DB-BD31-4B8C-83A1-F6EECF244321}">
                <p14:modId xmlns:p14="http://schemas.microsoft.com/office/powerpoint/2010/main" val="1827539795"/>
              </p:ext>
            </p:extLst>
          </p:nvPr>
        </p:nvGraphicFramePr>
        <p:xfrm>
          <a:off x="600500" y="1037437"/>
          <a:ext cx="11166400" cy="5543995"/>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019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766575">
                <a:tc>
                  <a:txBody>
                    <a:bodyPr/>
                    <a:lstStyle/>
                    <a:p>
                      <a:pPr marL="342900" marR="0" lvl="0" indent="-342900" algn="just" rtl="0">
                        <a:lnSpc>
                          <a:spcPct val="107000"/>
                        </a:lnSpc>
                        <a:spcBef>
                          <a:spcPts val="0"/>
                        </a:spcBef>
                        <a:spcAft>
                          <a:spcPts val="0"/>
                        </a:spcAft>
                        <a:buClr>
                          <a:srgbClr val="1F3864"/>
                        </a:buClr>
                        <a:buSzPts val="1200"/>
                        <a:buFont typeface="Calibri"/>
                        <a:buAutoNum type="arabicPeriod"/>
                      </a:pPr>
                      <a:r>
                        <a:rPr lang="en-US" sz="1200" b="1" u="none" strike="noStrike" cap="none" dirty="0">
                          <a:solidFill>
                            <a:srgbClr val="1F3864"/>
                          </a:solidFill>
                          <a:latin typeface="Arial"/>
                          <a:ea typeface="Arial"/>
                          <a:cs typeface="Arial"/>
                          <a:sym typeface="Arial"/>
                        </a:rPr>
                        <a:t>Submit request for processing of Obligation Request and Status (ORS) with supporting documents.</a:t>
                      </a:r>
                      <a:endParaRPr sz="1200" b="1" u="none" strike="noStrike" cap="none"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1.7 Record the ORS in RAOD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30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1" i="1" u="none" strike="noStrike" cap="none">
                          <a:solidFill>
                            <a:srgbClr val="1F3864"/>
                          </a:solidFill>
                          <a:latin typeface="Arial"/>
                          <a:ea typeface="Arial"/>
                          <a:cs typeface="Arial"/>
                          <a:sym typeface="Arial"/>
                        </a:rPr>
                        <a:t>Jane Carla Regio</a:t>
                      </a: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r>
                        <a:rPr lang="en-US" sz="1200" b="1" i="1" u="none" strike="noStrike" cap="none">
                          <a:solidFill>
                            <a:srgbClr val="1F3864"/>
                          </a:solidFill>
                          <a:latin typeface="Arial"/>
                          <a:ea typeface="Arial"/>
                          <a:cs typeface="Arial"/>
                          <a:sym typeface="Arial"/>
                        </a:rPr>
                        <a:t>Administrative Officer V</a:t>
                      </a: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1F3864"/>
                          </a:solidFill>
                          <a:latin typeface="Arial"/>
                          <a:ea typeface="Arial"/>
                          <a:cs typeface="Arial"/>
                          <a:sym typeface="Arial"/>
                        </a:rPr>
                        <a:t>Ma. Kristine Cheska R. ALdovino</a:t>
                      </a: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1F3864"/>
                          </a:solidFill>
                          <a:latin typeface="Arial"/>
                          <a:ea typeface="Arial"/>
                          <a:cs typeface="Arial"/>
                          <a:sym typeface="Arial"/>
                        </a:rPr>
                        <a:t>Administrative Officer IV</a:t>
                      </a:r>
                      <a:endParaRPr sz="1200" b="1" i="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Bureau Budget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687800">
                <a:tc>
                  <a:txBody>
                    <a:bodyPr/>
                    <a:lstStyle/>
                    <a:p>
                      <a:pPr marL="342900" marR="0" lvl="0" indent="-266700" algn="l" rtl="0">
                        <a:lnSpc>
                          <a:spcPct val="107000"/>
                        </a:lnSpc>
                        <a:spcBef>
                          <a:spcPts val="0"/>
                        </a:spcBef>
                        <a:spcAft>
                          <a:spcPts val="0"/>
                        </a:spcAft>
                        <a:buClr>
                          <a:schemeClr val="dk1"/>
                        </a:buClr>
                        <a:buSzPts val="1200"/>
                        <a:buFont typeface="Calibri"/>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1.8 Update and record to internal monitoring tools.</a:t>
                      </a:r>
                      <a:endParaRPr sz="1200" b="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US" sz="1200" b="1" i="1" u="none" strike="noStrike" cap="none">
                          <a:solidFill>
                            <a:srgbClr val="1F3864"/>
                          </a:solidFill>
                          <a:latin typeface="Arial"/>
                          <a:ea typeface="Arial"/>
                          <a:cs typeface="Arial"/>
                          <a:sym typeface="Arial"/>
                        </a:rPr>
                        <a:t>*Monitoring tools such as the ORS Control Series, Monthly Breakdown of Obligation by Object of Expenditures, Monthly Billings, Monitoring on CAF Issued , and among others.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200"/>
                        <a:buFont typeface="Calibri"/>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30 Minutes</a:t>
                      </a:r>
                      <a:endParaRPr sz="12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1F3864"/>
                          </a:solidFill>
                          <a:latin typeface="Arial"/>
                          <a:ea typeface="Arial"/>
                          <a:cs typeface="Arial"/>
                          <a:sym typeface="Arial"/>
                        </a:rPr>
                        <a:t>Jane Carla Regio</a:t>
                      </a: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1F3864"/>
                          </a:solidFill>
                          <a:latin typeface="Arial"/>
                          <a:ea typeface="Arial"/>
                          <a:cs typeface="Arial"/>
                          <a:sym typeface="Arial"/>
                        </a:rPr>
                        <a:t>Administrative Officer V</a:t>
                      </a: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r>
                        <a:rPr lang="en-US" sz="1200" b="1" i="1" u="none" strike="noStrike" cap="none">
                          <a:solidFill>
                            <a:srgbClr val="1F3864"/>
                          </a:solidFill>
                          <a:latin typeface="Arial"/>
                          <a:ea typeface="Arial"/>
                          <a:cs typeface="Arial"/>
                          <a:sym typeface="Arial"/>
                        </a:rPr>
                        <a:t>Ma. Kristine Cheska R. ALdovino</a:t>
                      </a: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r>
                        <a:rPr lang="en-US" sz="1200" b="1" i="1" u="none" strike="noStrike" cap="none">
                          <a:solidFill>
                            <a:srgbClr val="1F3864"/>
                          </a:solidFill>
                          <a:latin typeface="Arial"/>
                          <a:ea typeface="Arial"/>
                          <a:cs typeface="Arial"/>
                          <a:sym typeface="Arial"/>
                        </a:rPr>
                        <a:t>Administrative Officer IV</a:t>
                      </a:r>
                      <a:endParaRPr sz="1200" b="1" i="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Bureau Budget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14150">
                <a:tc>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5560" marR="0" lvl="0" indent="-35560" algn="l"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1.9 Review and validate ORS </a:t>
                      </a:r>
                      <a:endParaRPr sz="1200" b="1" u="none" strike="noStrike" cap="none">
                        <a:solidFill>
                          <a:srgbClr val="1F3864"/>
                        </a:solidFill>
                        <a:latin typeface="Arial"/>
                        <a:ea typeface="Arial"/>
                        <a:cs typeface="Arial"/>
                        <a:sym typeface="Arial"/>
                      </a:endParaRPr>
                    </a:p>
                    <a:p>
                      <a:pPr marL="35560" marR="0" lvl="0" indent="-35560" algn="l" rtl="0">
                        <a:lnSpc>
                          <a:spcPct val="107000"/>
                        </a:lnSpc>
                        <a:spcBef>
                          <a:spcPts val="80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20 Minutes</a:t>
                      </a:r>
                      <a:endParaRPr sz="12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1F3864"/>
                          </a:solidFill>
                          <a:latin typeface="Arial"/>
                          <a:ea typeface="Arial"/>
                          <a:cs typeface="Arial"/>
                          <a:sym typeface="Arial"/>
                        </a:rPr>
                        <a:t>Jane Carla Regio</a:t>
                      </a: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1F3864"/>
                          </a:solidFill>
                          <a:latin typeface="Arial"/>
                          <a:ea typeface="Arial"/>
                          <a:cs typeface="Arial"/>
                          <a:sym typeface="Arial"/>
                        </a:rPr>
                        <a:t>Administrative Officer V</a:t>
                      </a: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Bureau Budget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87475">
                <a:tc>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5560" marR="0" lvl="0" indent="-35560" algn="just"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1.10 Section Head review and affix initials on Section B of ORS.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10 Minutes</a:t>
                      </a:r>
                      <a:endParaRPr sz="1200" b="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1F3864"/>
                          </a:solidFill>
                          <a:latin typeface="Arial"/>
                          <a:ea typeface="Arial"/>
                          <a:cs typeface="Arial"/>
                          <a:sym typeface="Arial"/>
                        </a:rPr>
                        <a:t>Jane Carla Regio</a:t>
                      </a: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1F3864"/>
                          </a:solidFill>
                          <a:latin typeface="Arial"/>
                          <a:ea typeface="Arial"/>
                          <a:cs typeface="Arial"/>
                          <a:sym typeface="Arial"/>
                        </a:rPr>
                        <a:t>Administrative Officer V</a:t>
                      </a: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Bureau Budget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30700">
                <a:tc>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5560" marR="0" lvl="0" indent="-35560" algn="just"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1.11 Assistant Division Chief review and affix initials on Section B of ORS.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10 Minutes</a:t>
                      </a:r>
                      <a:endParaRPr sz="12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dirty="0">
                          <a:solidFill>
                            <a:srgbClr val="1F3864"/>
                          </a:solidFill>
                          <a:latin typeface="Arial"/>
                          <a:ea typeface="Arial"/>
                          <a:cs typeface="Arial"/>
                          <a:sym typeface="Arial"/>
                        </a:rPr>
                        <a:t>Annalyn Claire M. Ramos</a:t>
                      </a:r>
                      <a:endParaRPr sz="1200" b="1" i="1" u="none" strike="noStrike" cap="none" dirty="0">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dirty="0">
                          <a:solidFill>
                            <a:srgbClr val="1F3864"/>
                          </a:solidFill>
                          <a:latin typeface="Arial"/>
                          <a:ea typeface="Arial"/>
                          <a:cs typeface="Arial"/>
                          <a:sym typeface="Arial"/>
                        </a:rPr>
                        <a:t>Chief Treasury Operations Officer I</a:t>
                      </a:r>
                      <a:endParaRPr sz="1200" b="1" i="1" u="none" strike="noStrike" cap="none" dirty="0">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1" u="none" strike="noStrike" cap="none" dirty="0">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rgbClr val="1F3864"/>
                          </a:solidFill>
                          <a:latin typeface="Arial"/>
                          <a:ea typeface="Arial"/>
                          <a:cs typeface="Arial"/>
                          <a:sym typeface="Arial"/>
                        </a:rPr>
                        <a:t>Bureau Budget Division </a:t>
                      </a:r>
                      <a:endParaRPr sz="1200" b="1" u="none" strike="noStrike" cap="none" dirty="0">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823" name="Google Shape;823;p98"/>
          <p:cNvSpPr/>
          <p:nvPr/>
        </p:nvSpPr>
        <p:spPr>
          <a:xfrm>
            <a:off x="1" y="609825"/>
            <a:ext cx="3657600" cy="338554"/>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99"/>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 </a:t>
            </a:r>
            <a:r>
              <a:rPr lang="en-US" sz="1800" b="1" i="0" u="none" strike="noStrike" cap="none">
                <a:solidFill>
                  <a:srgbClr val="FEE599"/>
                </a:solidFill>
                <a:latin typeface="Arial"/>
                <a:ea typeface="Arial"/>
                <a:cs typeface="Arial"/>
                <a:sym typeface="Arial"/>
              </a:rPr>
              <a:t>Processing of Obligation Request and Status (Budget Execution)</a:t>
            </a:r>
            <a:endParaRPr sz="2000" b="1" i="0" u="none" strike="noStrike" cap="none">
              <a:solidFill>
                <a:srgbClr val="FEE599"/>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pic>
        <p:nvPicPr>
          <p:cNvPr id="829" name="Google Shape;829;p99"/>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830" name="Google Shape;830;p99"/>
          <p:cNvGraphicFramePr/>
          <p:nvPr/>
        </p:nvGraphicFramePr>
        <p:xfrm>
          <a:off x="600500" y="1059171"/>
          <a:ext cx="11166400" cy="4675252"/>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665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CLIENT STEPS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666000">
                <a:tc>
                  <a:txBody>
                    <a:bodyPr/>
                    <a:lstStyle/>
                    <a:p>
                      <a:pPr marL="177800" marR="0" lvl="0" indent="-177800" algn="just"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1. Submit request for processing of Obligation Request and Status (ORS) with supporting documents.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5560" marR="0" lvl="0" indent="-35560" algn="just"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1.12 Forward to CTOO II/DC for approval.</a:t>
                      </a:r>
                      <a:endParaRPr sz="1200" b="1" u="none" strike="noStrike" cap="none">
                        <a:solidFill>
                          <a:srgbClr val="1F3864"/>
                        </a:solidFill>
                        <a:latin typeface="Arial"/>
                        <a:ea typeface="Arial"/>
                        <a:cs typeface="Arial"/>
                        <a:sym typeface="Arial"/>
                      </a:endParaRPr>
                    </a:p>
                    <a:p>
                      <a:pPr marL="35560" marR="0" lvl="0" indent="-35560" algn="l" rtl="0">
                        <a:lnSpc>
                          <a:spcPct val="107000"/>
                        </a:lnSpc>
                        <a:spcBef>
                          <a:spcPts val="80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5 Minutes</a:t>
                      </a:r>
                      <a:endParaRPr sz="12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1" i="1" u="none" strike="noStrike" cap="none">
                          <a:solidFill>
                            <a:srgbClr val="1F3864"/>
                          </a:solidFill>
                          <a:latin typeface="Arial"/>
                          <a:ea typeface="Arial"/>
                          <a:cs typeface="Arial"/>
                          <a:sym typeface="Arial"/>
                        </a:rPr>
                        <a:t>Annalyn Claire M. Ramos</a:t>
                      </a: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r>
                        <a:rPr lang="en-US" sz="1200" b="1" i="1" u="none" strike="noStrike" cap="none">
                          <a:solidFill>
                            <a:srgbClr val="1F3864"/>
                          </a:solidFill>
                          <a:latin typeface="Arial"/>
                          <a:ea typeface="Arial"/>
                          <a:cs typeface="Arial"/>
                          <a:sym typeface="Arial"/>
                        </a:rPr>
                        <a:t>Chief Treasury Operations Officer I</a:t>
                      </a: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r>
                        <a:rPr lang="en-US" sz="1200" b="1" u="none" strike="noStrike" cap="none">
                          <a:solidFill>
                            <a:srgbClr val="1F3864"/>
                          </a:solidFill>
                          <a:latin typeface="Arial"/>
                          <a:ea typeface="Arial"/>
                          <a:cs typeface="Arial"/>
                          <a:sym typeface="Arial"/>
                        </a:rPr>
                        <a:t>Bureau Budget Division </a:t>
                      </a:r>
                      <a:endParaRPr sz="12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756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5560" marR="0" lvl="0" indent="-35560" algn="just"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1.13 Approve and/or sign ORS</a:t>
                      </a:r>
                      <a:endParaRPr sz="1200" b="1" u="none" strike="noStrike" cap="none">
                        <a:solidFill>
                          <a:srgbClr val="1F3864"/>
                        </a:solidFill>
                        <a:latin typeface="Arial"/>
                        <a:ea typeface="Arial"/>
                        <a:cs typeface="Arial"/>
                        <a:sym typeface="Arial"/>
                      </a:endParaRPr>
                    </a:p>
                    <a:p>
                      <a:pPr marL="35560" marR="0" lvl="0" indent="-35560" algn="just" rtl="0">
                        <a:lnSpc>
                          <a:spcPct val="107000"/>
                        </a:lnSpc>
                        <a:spcBef>
                          <a:spcPts val="80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Approve and/or sign Section B of ORS, certifying the availability of allotment and the amount obligated.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 </a:t>
                      </a:r>
                      <a:endParaRPr sz="1200" b="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10 Minutes</a:t>
                      </a:r>
                      <a:endParaRPr sz="12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1F3864"/>
                          </a:solidFill>
                          <a:latin typeface="Arial"/>
                          <a:ea typeface="Arial"/>
                          <a:cs typeface="Arial"/>
                          <a:sym typeface="Arial"/>
                        </a:rPr>
                        <a:t>Cynthia C. Agbin</a:t>
                      </a: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1F3864"/>
                          </a:solidFill>
                          <a:latin typeface="Arial"/>
                          <a:ea typeface="Arial"/>
                          <a:cs typeface="Arial"/>
                          <a:sym typeface="Arial"/>
                        </a:rPr>
                        <a:t>Chief Treasury Operations Officer II</a:t>
                      </a:r>
                      <a:endParaRPr sz="1200" b="1" i="1"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r>
                        <a:rPr lang="en-US" sz="1200" b="1" u="none" strike="noStrike" cap="none">
                          <a:solidFill>
                            <a:srgbClr val="1F3864"/>
                          </a:solidFill>
                          <a:latin typeface="Arial"/>
                          <a:ea typeface="Arial"/>
                          <a:cs typeface="Arial"/>
                          <a:sym typeface="Arial"/>
                        </a:rPr>
                        <a:t>Bureau Budget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101775">
                <a:tc>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5560" marR="0" lvl="0" indent="-35560" algn="just"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1.14 Record on Logbook (Outgoing) for tracking purposes.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15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1" i="1" u="none" strike="noStrike" cap="none">
                          <a:solidFill>
                            <a:srgbClr val="1F3864"/>
                          </a:solidFill>
                          <a:latin typeface="Arial"/>
                          <a:ea typeface="Arial"/>
                          <a:cs typeface="Arial"/>
                          <a:sym typeface="Arial"/>
                        </a:rPr>
                        <a:t>Ma. Kristine Cheska R. ALdovino</a:t>
                      </a: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r>
                        <a:rPr lang="en-US" sz="1200" b="1" i="1" u="none" strike="noStrike" cap="none">
                          <a:solidFill>
                            <a:srgbClr val="1F3864"/>
                          </a:solidFill>
                          <a:latin typeface="Arial"/>
                          <a:ea typeface="Arial"/>
                          <a:cs typeface="Arial"/>
                          <a:sym typeface="Arial"/>
                        </a:rPr>
                        <a:t>Administrative Officer IV</a:t>
                      </a:r>
                      <a:endParaRPr sz="12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1F3864"/>
                        </a:buClr>
                        <a:buSzPts val="1200"/>
                        <a:buFont typeface="Arial"/>
                        <a:buNone/>
                      </a:pPr>
                      <a:endParaRPr sz="1200" b="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1F3864"/>
                        </a:buClr>
                        <a:buSzPts val="1200"/>
                        <a:buFont typeface="Arial"/>
                        <a:buNone/>
                      </a:pPr>
                      <a:r>
                        <a:rPr lang="en-US" sz="1200" b="1" i="1" u="none" strike="noStrike" cap="none">
                          <a:solidFill>
                            <a:srgbClr val="1F3864"/>
                          </a:solidFill>
                          <a:latin typeface="Arial"/>
                          <a:ea typeface="Arial"/>
                          <a:cs typeface="Arial"/>
                          <a:sym typeface="Arial"/>
                        </a:rPr>
                        <a:t>Ma. Lourdes V. Olmedo</a:t>
                      </a:r>
                      <a:endParaRPr sz="1200" b="1" i="1" u="none" strike="noStrike" cap="none"/>
                    </a:p>
                    <a:p>
                      <a:pPr marL="0" marR="0" lvl="0" indent="0" algn="ctr" rtl="0">
                        <a:lnSpc>
                          <a:spcPct val="107000"/>
                        </a:lnSpc>
                        <a:spcBef>
                          <a:spcPts val="0"/>
                        </a:spcBef>
                        <a:spcAft>
                          <a:spcPts val="0"/>
                        </a:spcAft>
                        <a:buClr>
                          <a:srgbClr val="1F3864"/>
                        </a:buClr>
                        <a:buSzPts val="1200"/>
                        <a:buFont typeface="Arial"/>
                        <a:buNone/>
                      </a:pPr>
                      <a:r>
                        <a:rPr lang="en-US" sz="1200" b="1" i="1" u="none" strike="noStrike" cap="none">
                          <a:solidFill>
                            <a:srgbClr val="1F3864"/>
                          </a:solidFill>
                          <a:latin typeface="Arial"/>
                          <a:ea typeface="Arial"/>
                          <a:cs typeface="Arial"/>
                          <a:sym typeface="Arial"/>
                        </a:rPr>
                        <a:t>Administrative Assistant II</a:t>
                      </a:r>
                      <a:endParaRPr sz="1200" b="1" i="1" u="none" strike="noStrike" cap="none"/>
                    </a:p>
                    <a:p>
                      <a:pPr marL="0" marR="0" lvl="0" indent="0" algn="ctr" rtl="0">
                        <a:lnSpc>
                          <a:spcPct val="100000"/>
                        </a:lnSpc>
                        <a:spcBef>
                          <a:spcPts val="0"/>
                        </a:spcBef>
                        <a:spcAft>
                          <a:spcPts val="0"/>
                        </a:spcAft>
                        <a:buClr>
                          <a:srgbClr val="1F3864"/>
                        </a:buClr>
                        <a:buSzPts val="1200"/>
                        <a:buFont typeface="Arial"/>
                        <a:buNone/>
                      </a:pP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1F3864"/>
                        </a:buClr>
                        <a:buSzPts val="1200"/>
                        <a:buFont typeface="Arial"/>
                        <a:buNone/>
                      </a:pPr>
                      <a:r>
                        <a:rPr lang="en-US" sz="1200" b="1" i="1" u="none" strike="noStrike" cap="none">
                          <a:solidFill>
                            <a:srgbClr val="1F3864"/>
                          </a:solidFill>
                          <a:latin typeface="Arial"/>
                          <a:ea typeface="Arial"/>
                          <a:cs typeface="Arial"/>
                          <a:sym typeface="Arial"/>
                        </a:rPr>
                        <a:t> </a:t>
                      </a:r>
                      <a:r>
                        <a:rPr lang="en-US" sz="1200" b="1" u="none" strike="noStrike" cap="none">
                          <a:solidFill>
                            <a:srgbClr val="1F3864"/>
                          </a:solidFill>
                          <a:latin typeface="Arial"/>
                          <a:ea typeface="Arial"/>
                          <a:cs typeface="Arial"/>
                          <a:sym typeface="Arial"/>
                        </a:rPr>
                        <a:t>Bureau Budget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89300">
                <a:tc>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5560" marR="0" lvl="0" indent="-35560" algn="just" rtl="0">
                        <a:lnSpc>
                          <a:spcPct val="107000"/>
                        </a:lnSpc>
                        <a:spcBef>
                          <a:spcPts val="0"/>
                        </a:spcBef>
                        <a:spcAft>
                          <a:spcPts val="0"/>
                        </a:spcAft>
                        <a:buClr>
                          <a:srgbClr val="1F3864"/>
                        </a:buClr>
                        <a:buSzPts val="1200"/>
                        <a:buFont typeface="Arial"/>
                        <a:buNone/>
                      </a:pPr>
                      <a:r>
                        <a:rPr lang="en-US" sz="1200" b="1" u="none" strike="noStrike" cap="none">
                          <a:solidFill>
                            <a:srgbClr val="1F3864"/>
                          </a:solidFill>
                          <a:latin typeface="Arial"/>
                          <a:ea typeface="Arial"/>
                          <a:cs typeface="Arial"/>
                          <a:sym typeface="Arial"/>
                        </a:rPr>
                        <a:t>1.15 Forward approved ORS to BAD.</a:t>
                      </a:r>
                      <a:endParaRPr sz="1200" b="1" u="none" strike="noStrike" cap="none">
                        <a:solidFill>
                          <a:srgbClr val="1F3864"/>
                        </a:solidFill>
                        <a:latin typeface="Arial"/>
                        <a:ea typeface="Arial"/>
                        <a:cs typeface="Arial"/>
                        <a:sym typeface="Arial"/>
                      </a:endParaRPr>
                    </a:p>
                    <a:p>
                      <a:pPr marL="35560" marR="0" lvl="0" indent="-35560" algn="l" rtl="0">
                        <a:lnSpc>
                          <a:spcPct val="107000"/>
                        </a:lnSpc>
                        <a:spcBef>
                          <a:spcPts val="80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30 Minutes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1F3864"/>
                        </a:buClr>
                        <a:buSzPts val="1200"/>
                        <a:buFont typeface="Arial"/>
                        <a:buNone/>
                      </a:pPr>
                      <a:r>
                        <a:rPr lang="en-US" sz="1200" b="1" i="1" u="none" strike="noStrike" cap="none">
                          <a:solidFill>
                            <a:srgbClr val="1F3864"/>
                          </a:solidFill>
                          <a:latin typeface="Arial"/>
                          <a:ea typeface="Arial"/>
                          <a:cs typeface="Arial"/>
                          <a:sym typeface="Arial"/>
                        </a:rPr>
                        <a:t>Ma. Lourdes V. Olmedo</a:t>
                      </a:r>
                      <a:endParaRPr sz="1200" b="1" i="1" u="none" strike="noStrike" cap="none"/>
                    </a:p>
                    <a:p>
                      <a:pPr marL="0" marR="0" lvl="0" indent="0" algn="ctr" rtl="0">
                        <a:lnSpc>
                          <a:spcPct val="107000"/>
                        </a:lnSpc>
                        <a:spcBef>
                          <a:spcPts val="0"/>
                        </a:spcBef>
                        <a:spcAft>
                          <a:spcPts val="0"/>
                        </a:spcAft>
                        <a:buClr>
                          <a:srgbClr val="1F3864"/>
                        </a:buClr>
                        <a:buSzPts val="1200"/>
                        <a:buFont typeface="Arial"/>
                        <a:buNone/>
                      </a:pPr>
                      <a:r>
                        <a:rPr lang="en-US" sz="1200" b="1" i="1" u="none" strike="noStrike" cap="none">
                          <a:solidFill>
                            <a:srgbClr val="1F3864"/>
                          </a:solidFill>
                          <a:latin typeface="Arial"/>
                          <a:ea typeface="Arial"/>
                          <a:cs typeface="Arial"/>
                          <a:sym typeface="Arial"/>
                        </a:rPr>
                        <a:t>Administrative Assistant II</a:t>
                      </a:r>
                      <a:endParaRPr sz="1200" b="1" i="1" u="none" strike="noStrike" cap="none"/>
                    </a:p>
                    <a:p>
                      <a:pPr marL="0" marR="0" lvl="0" indent="0" algn="ctr" rtl="0">
                        <a:lnSpc>
                          <a:spcPct val="100000"/>
                        </a:lnSpc>
                        <a:spcBef>
                          <a:spcPts val="0"/>
                        </a:spcBef>
                        <a:spcAft>
                          <a:spcPts val="0"/>
                        </a:spcAft>
                        <a:buClr>
                          <a:srgbClr val="1F3864"/>
                        </a:buClr>
                        <a:buSzPts val="1200"/>
                        <a:buFont typeface="Arial"/>
                        <a:buNone/>
                      </a:pPr>
                      <a:endParaRPr sz="1200" b="1" i="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1F3864"/>
                        </a:buClr>
                        <a:buSzPts val="1200"/>
                        <a:buFont typeface="Arial"/>
                        <a:buNone/>
                      </a:pPr>
                      <a:r>
                        <a:rPr lang="en-US" sz="1200" b="1" i="1" u="none" strike="noStrike" cap="none">
                          <a:solidFill>
                            <a:srgbClr val="1F3864"/>
                          </a:solidFill>
                          <a:latin typeface="Arial"/>
                          <a:ea typeface="Arial"/>
                          <a:cs typeface="Arial"/>
                          <a:sym typeface="Arial"/>
                        </a:rPr>
                        <a:t> </a:t>
                      </a:r>
                      <a:r>
                        <a:rPr lang="en-US" sz="1200" b="1" u="none" strike="noStrike" cap="none">
                          <a:solidFill>
                            <a:srgbClr val="1F3864"/>
                          </a:solidFill>
                          <a:latin typeface="Arial"/>
                          <a:ea typeface="Arial"/>
                          <a:cs typeface="Arial"/>
                          <a:sym typeface="Arial"/>
                        </a:rPr>
                        <a:t>Bureau Budget Division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43525">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TOTAL:</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None</a:t>
                      </a:r>
                      <a:endParaRPr sz="1200" b="1" u="none" strike="noStrike" cap="none">
                        <a:solidFill>
                          <a:srgbClr val="1F3864"/>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4 Hours  </a:t>
                      </a:r>
                      <a:endParaRPr sz="1200" b="1" u="none" strike="noStrike" cap="none">
                        <a:solidFill>
                          <a:srgbClr val="1F38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15 Minutes </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831" name="Google Shape;831;p99"/>
          <p:cNvSpPr/>
          <p:nvPr/>
        </p:nvSpPr>
        <p:spPr>
          <a:xfrm>
            <a:off x="1" y="609825"/>
            <a:ext cx="3657600" cy="338554"/>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8E0000"/>
                </a:solidFill>
                <a:latin typeface="Arial"/>
                <a:ea typeface="Arial"/>
                <a:cs typeface="Arial"/>
                <a:sym typeface="Arial"/>
              </a:rPr>
              <a:t>         (</a:t>
            </a:r>
            <a:r>
              <a:rPr lang="en-US" sz="1500" b="1" i="1" u="none" strike="noStrike" cap="none">
                <a:solidFill>
                  <a:srgbClr val="8E0000"/>
                </a:solidFill>
                <a:latin typeface="Arial"/>
                <a:ea typeface="Arial"/>
                <a:cs typeface="Arial"/>
                <a:sym typeface="Arial"/>
              </a:rPr>
              <a:t>Cont. o</a:t>
            </a:r>
            <a:r>
              <a:rPr lang="en-US" sz="1600" b="1" i="1" u="none" strike="noStrike" cap="none">
                <a:solidFill>
                  <a:srgbClr val="8E0000"/>
                </a:solidFill>
                <a:latin typeface="Arial"/>
                <a:ea typeface="Arial"/>
                <a:cs typeface="Arial"/>
                <a:sym typeface="Arial"/>
              </a:rPr>
              <a:t>f client steps </a:t>
            </a:r>
            <a:r>
              <a:rPr lang="en-US" sz="1600" b="1" i="0" u="none" strike="noStrike" cap="none">
                <a:solidFill>
                  <a:srgbClr val="8E0000"/>
                </a:solidFill>
                <a:latin typeface="Arial"/>
                <a:ea typeface="Arial"/>
                <a:cs typeface="Arial"/>
                <a:sym typeface="Arial"/>
              </a:rPr>
              <a:t>)</a:t>
            </a:r>
            <a:endParaRPr sz="1600" b="1" i="1" u="none" strike="noStrike" cap="none">
              <a:solidFill>
                <a:srgbClr val="8E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00"/>
          <p:cNvSpPr txBox="1"/>
          <p:nvPr/>
        </p:nvSpPr>
        <p:spPr>
          <a:xfrm>
            <a:off x="0" y="0"/>
            <a:ext cx="12192000" cy="585000"/>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2.  </a:t>
            </a:r>
            <a:r>
              <a:rPr lang="en-US" sz="2000" b="1">
                <a:solidFill>
                  <a:srgbClr val="FEE599"/>
                </a:solidFill>
              </a:rPr>
              <a:t>Management and Provision of Branch Codes and Collecting Officer Codes</a:t>
            </a:r>
            <a:endParaRPr sz="1400" b="0" i="0" u="none" strike="noStrike" cap="none">
              <a:solidFill>
                <a:srgbClr val="000000"/>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sp>
        <p:nvSpPr>
          <p:cNvPr id="837" name="Google Shape;837;p100"/>
          <p:cNvSpPr txBox="1"/>
          <p:nvPr/>
        </p:nvSpPr>
        <p:spPr>
          <a:xfrm>
            <a:off x="491319" y="654965"/>
            <a:ext cx="111639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300" b="1">
                <a:solidFill>
                  <a:srgbClr val="1F3864"/>
                </a:solidFill>
              </a:rPr>
              <a:t>The Database Administration Division manages and maintains database libraries which contain bank branches (LBP, DBP, PVB, UCPB, PPSB), and collecting officer codes.</a:t>
            </a:r>
            <a:endParaRPr sz="1300" b="1" i="0" u="none" strike="noStrike" cap="none">
              <a:solidFill>
                <a:srgbClr val="1F3864"/>
              </a:solidFill>
              <a:latin typeface="Calibri"/>
              <a:ea typeface="Calibri"/>
              <a:cs typeface="Calibri"/>
              <a:sym typeface="Calibri"/>
            </a:endParaRPr>
          </a:p>
        </p:txBody>
      </p:sp>
      <p:pic>
        <p:nvPicPr>
          <p:cNvPr id="838" name="Google Shape;838;p100"/>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839" name="Google Shape;839;p100"/>
          <p:cNvGraphicFramePr/>
          <p:nvPr/>
        </p:nvGraphicFramePr>
        <p:xfrm>
          <a:off x="581950" y="1208964"/>
          <a:ext cx="11166400" cy="533426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00075">
                <a:tc>
                  <a:txBody>
                    <a:bodyPr/>
                    <a:lstStyle/>
                    <a:p>
                      <a:pPr marL="0" marR="0" lvl="0" indent="0" algn="l" rtl="0">
                        <a:lnSpc>
                          <a:spcPct val="107000"/>
                        </a:lnSpc>
                        <a:spcBef>
                          <a:spcPts val="0"/>
                        </a:spcBef>
                        <a:spcAft>
                          <a:spcPts val="0"/>
                        </a:spcAft>
                        <a:buClr>
                          <a:srgbClr val="000000"/>
                        </a:buClr>
                        <a:buSzPts val="1200"/>
                        <a:buFont typeface="Arial"/>
                        <a:buNone/>
                      </a:pPr>
                      <a:r>
                        <a:rPr lang="en-US" sz="1000" b="1" u="none" strike="noStrike" cap="none">
                          <a:solidFill>
                            <a:srgbClr val="1F3864"/>
                          </a:solidFill>
                          <a:latin typeface="Arial"/>
                          <a:ea typeface="Arial"/>
                          <a:cs typeface="Arial"/>
                          <a:sym typeface="Arial"/>
                        </a:rPr>
                        <a:t>Office or Division:</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just" rtl="0">
                        <a:lnSpc>
                          <a:spcPct val="107000"/>
                        </a:lnSpc>
                        <a:spcBef>
                          <a:spcPts val="0"/>
                        </a:spcBef>
                        <a:spcAft>
                          <a:spcPts val="0"/>
                        </a:spcAft>
                        <a:buClr>
                          <a:srgbClr val="000000"/>
                        </a:buClr>
                        <a:buSzPts val="1200"/>
                        <a:buFont typeface="Arial"/>
                        <a:buNone/>
                      </a:pPr>
                      <a:r>
                        <a:rPr lang="en-US" sz="1000" b="1">
                          <a:solidFill>
                            <a:srgbClr val="1F3864"/>
                          </a:solidFill>
                          <a:latin typeface="Arial"/>
                          <a:ea typeface="Arial"/>
                          <a:cs typeface="Arial"/>
                          <a:sym typeface="Arial"/>
                        </a:rPr>
                        <a:t>Management Information System Service Administration Division</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350">
                <a:tc>
                  <a:txBody>
                    <a:bodyPr/>
                    <a:lstStyle/>
                    <a:p>
                      <a:pPr marL="0" marR="0" lvl="0" indent="0" algn="l" rtl="0">
                        <a:lnSpc>
                          <a:spcPct val="107000"/>
                        </a:lnSpc>
                        <a:spcBef>
                          <a:spcPts val="0"/>
                        </a:spcBef>
                        <a:spcAft>
                          <a:spcPts val="0"/>
                        </a:spcAft>
                        <a:buClr>
                          <a:srgbClr val="000000"/>
                        </a:buClr>
                        <a:buSzPts val="1200"/>
                        <a:buFont typeface="Arial"/>
                        <a:buNone/>
                      </a:pPr>
                      <a:r>
                        <a:rPr lang="en-US" sz="1000" b="1" u="none" strike="noStrike" cap="none">
                          <a:solidFill>
                            <a:srgbClr val="1F3864"/>
                          </a:solidFill>
                          <a:latin typeface="Arial"/>
                          <a:ea typeface="Arial"/>
                          <a:cs typeface="Arial"/>
                          <a:sym typeface="Arial"/>
                        </a:rPr>
                        <a:t>Classification:</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000" b="1" u="none" strike="noStrike" cap="none">
                          <a:solidFill>
                            <a:srgbClr val="1F3864"/>
                          </a:solidFill>
                          <a:latin typeface="Arial"/>
                          <a:ea typeface="Arial"/>
                          <a:cs typeface="Arial"/>
                          <a:sym typeface="Arial"/>
                        </a:rPr>
                        <a:t>Simple</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39550">
                <a:tc>
                  <a:txBody>
                    <a:bodyPr/>
                    <a:lstStyle/>
                    <a:p>
                      <a:pPr marL="0" marR="0" lvl="0" indent="0" algn="l" rtl="0">
                        <a:lnSpc>
                          <a:spcPct val="107000"/>
                        </a:lnSpc>
                        <a:spcBef>
                          <a:spcPts val="0"/>
                        </a:spcBef>
                        <a:spcAft>
                          <a:spcPts val="0"/>
                        </a:spcAft>
                        <a:buClr>
                          <a:srgbClr val="000000"/>
                        </a:buClr>
                        <a:buSzPts val="1200"/>
                        <a:buFont typeface="Arial"/>
                        <a:buNone/>
                      </a:pPr>
                      <a:r>
                        <a:rPr lang="en-US" sz="1000" b="1" u="none" strike="noStrike" cap="none">
                          <a:solidFill>
                            <a:srgbClr val="1F3864"/>
                          </a:solidFill>
                          <a:latin typeface="Arial"/>
                          <a:ea typeface="Arial"/>
                          <a:cs typeface="Arial"/>
                          <a:sym typeface="Arial"/>
                        </a:rPr>
                        <a:t>Type of Transaction:</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000" b="1">
                          <a:solidFill>
                            <a:srgbClr val="1F3864"/>
                          </a:solidFill>
                          <a:latin typeface="Arial"/>
                          <a:ea typeface="Arial"/>
                          <a:cs typeface="Arial"/>
                          <a:sym typeface="Arial"/>
                        </a:rPr>
                        <a:t>1. Government-to-Business </a:t>
                      </a:r>
                      <a:endParaRPr sz="1000" b="1">
                        <a:solidFill>
                          <a:srgbClr val="1F3864"/>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200"/>
                        <a:buFont typeface="Arial"/>
                        <a:buNone/>
                      </a:pPr>
                      <a:r>
                        <a:rPr lang="en-US" sz="1000" b="1">
                          <a:solidFill>
                            <a:srgbClr val="1F3864"/>
                          </a:solidFill>
                          <a:latin typeface="Arial"/>
                          <a:ea typeface="Arial"/>
                          <a:cs typeface="Arial"/>
                          <a:sym typeface="Arial"/>
                        </a:rPr>
                        <a:t>2. Government-to-Government</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49975">
                <a:tc>
                  <a:txBody>
                    <a:bodyPr/>
                    <a:lstStyle/>
                    <a:p>
                      <a:pPr marL="0" marR="0" lvl="0" indent="0" algn="l" rtl="0">
                        <a:lnSpc>
                          <a:spcPct val="107000"/>
                        </a:lnSpc>
                        <a:spcBef>
                          <a:spcPts val="0"/>
                        </a:spcBef>
                        <a:spcAft>
                          <a:spcPts val="0"/>
                        </a:spcAft>
                        <a:buClr>
                          <a:srgbClr val="000000"/>
                        </a:buClr>
                        <a:buSzPts val="1200"/>
                        <a:buFont typeface="Arial"/>
                        <a:buNone/>
                      </a:pPr>
                      <a:r>
                        <a:rPr lang="en-US" sz="1000" b="1" u="none" strike="noStrike" cap="none">
                          <a:solidFill>
                            <a:srgbClr val="1F3864"/>
                          </a:solidFill>
                          <a:latin typeface="Arial"/>
                          <a:ea typeface="Arial"/>
                          <a:cs typeface="Arial"/>
                          <a:sym typeface="Arial"/>
                        </a:rPr>
                        <a:t>Who may avail:</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000" b="1">
                          <a:solidFill>
                            <a:srgbClr val="1F3864"/>
                          </a:solidFill>
                          <a:latin typeface="Arial"/>
                          <a:ea typeface="Arial"/>
                          <a:cs typeface="Arial"/>
                          <a:sym typeface="Arial"/>
                        </a:rPr>
                        <a:t>Authorized Government Servicing Banks (AGSB), National Government Agencies (NGAs), Bureau of the Treasury (BTR) Offices (Divisions, Regionals and Provincials)</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23075">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000" b="1" u="none" strike="noStrike" cap="none">
                          <a:solidFill>
                            <a:srgbClr val="1F3864"/>
                          </a:solidFill>
                          <a:latin typeface="Arial"/>
                          <a:ea typeface="Arial"/>
                          <a:cs typeface="Arial"/>
                          <a:sym typeface="Arial"/>
                        </a:rPr>
                        <a:t>CHECKLIST OF REQUIREMENTS</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r>
                        <a:rPr lang="en-US" sz="1000" b="1" u="none" strike="noStrike" cap="none">
                          <a:solidFill>
                            <a:srgbClr val="1F3864"/>
                          </a:solidFill>
                          <a:latin typeface="Arial"/>
                          <a:ea typeface="Arial"/>
                          <a:cs typeface="Arial"/>
                          <a:sym typeface="Arial"/>
                        </a:rPr>
                        <a:t>WHERE TO SECURE</a:t>
                      </a:r>
                      <a:endParaRPr sz="12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17850">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000" b="1">
                          <a:latin typeface="Arial"/>
                          <a:ea typeface="Arial"/>
                          <a:cs typeface="Arial"/>
                          <a:sym typeface="Arial"/>
                        </a:rPr>
                        <a:t>Request for Branch Code: A Support Request containing the Branch Name and location. Request for Collecting Officer Code: A Support Request containing Unified Accounts Code Structure (UACS) Org Code, name of collecting officer, agency, and designation.</a:t>
                      </a:r>
                      <a:endParaRPr sz="1000" b="1" u="none" strike="noStrike" cap="none">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000" b="1">
                          <a:solidFill>
                            <a:srgbClr val="000000"/>
                          </a:solidFill>
                          <a:latin typeface="Arial"/>
                          <a:ea typeface="Arial"/>
                          <a:cs typeface="Arial"/>
                          <a:sym typeface="Arial"/>
                        </a:rPr>
                        <a:t>Via phone, Helpdesk Ticket, email or in-person request</a:t>
                      </a:r>
                      <a:endParaRPr sz="1000" b="1" u="none" strike="noStrike" cap="none">
                        <a:solidFill>
                          <a:srgbClr val="1F3864"/>
                        </a:solidFill>
                        <a:latin typeface="Arial"/>
                        <a:ea typeface="Arial"/>
                        <a:cs typeface="Arial"/>
                        <a:sym typeface="Arial"/>
                      </a:endParaRPr>
                    </a:p>
                    <a:p>
                      <a:pPr marL="0" marR="0" lvl="0" indent="0" algn="l" rtl="0">
                        <a:lnSpc>
                          <a:spcPct val="107000"/>
                        </a:lnSpc>
                        <a:spcBef>
                          <a:spcPts val="800"/>
                        </a:spcBef>
                        <a:spcAft>
                          <a:spcPts val="0"/>
                        </a:spcAft>
                        <a:buClr>
                          <a:schemeClr val="dk1"/>
                        </a:buClr>
                        <a:buSzPts val="300"/>
                        <a:buFont typeface="Calibri"/>
                        <a:buNone/>
                      </a:pPr>
                      <a:endParaRPr sz="100" b="1" u="none" strike="noStrike" cap="none">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23075">
                <a:tc>
                  <a:txBody>
                    <a:bodyPr/>
                    <a:lstStyle/>
                    <a:p>
                      <a:pPr marL="0" marR="0" lvl="0" indent="0" algn="ctr" rtl="0">
                        <a:lnSpc>
                          <a:spcPct val="150000"/>
                        </a:lnSpc>
                        <a:spcBef>
                          <a:spcPts val="0"/>
                        </a:spcBef>
                        <a:spcAft>
                          <a:spcPts val="0"/>
                        </a:spcAft>
                        <a:buClr>
                          <a:srgbClr val="000000"/>
                        </a:buClr>
                        <a:buSzPts val="1200"/>
                        <a:buFont typeface="Arial"/>
                        <a:buNone/>
                      </a:pPr>
                      <a:r>
                        <a:rPr lang="en-US" sz="1000" b="1" u="none" strike="noStrike" cap="none">
                          <a:solidFill>
                            <a:srgbClr val="1F3864"/>
                          </a:solidFill>
                          <a:latin typeface="Arial"/>
                          <a:ea typeface="Arial"/>
                          <a:cs typeface="Arial"/>
                          <a:sym typeface="Arial"/>
                        </a:rPr>
                        <a:t>CLIENT STEPS</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000" b="1" u="none" strike="noStrike" cap="none">
                          <a:solidFill>
                            <a:srgbClr val="1F3864"/>
                          </a:solidFill>
                          <a:latin typeface="Arial"/>
                          <a:ea typeface="Arial"/>
                          <a:cs typeface="Arial"/>
                          <a:sym typeface="Arial"/>
                        </a:rPr>
                        <a:t>AGENCY ACTIONS</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000" b="1" u="none" strike="noStrike" cap="none">
                          <a:solidFill>
                            <a:srgbClr val="1F3864"/>
                          </a:solidFill>
                          <a:latin typeface="Arial"/>
                          <a:ea typeface="Arial"/>
                          <a:cs typeface="Arial"/>
                          <a:sym typeface="Arial"/>
                        </a:rPr>
                        <a:t>FEES TO BE PAID</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000" b="1" u="none" strike="noStrike" cap="none">
                          <a:solidFill>
                            <a:srgbClr val="1F3864"/>
                          </a:solidFill>
                          <a:latin typeface="Arial"/>
                          <a:ea typeface="Arial"/>
                          <a:cs typeface="Arial"/>
                          <a:sym typeface="Arial"/>
                        </a:rPr>
                        <a:t>PROCESSING TIME</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000" b="1" u="none" strike="noStrike" cap="none">
                          <a:solidFill>
                            <a:srgbClr val="1F3864"/>
                          </a:solidFill>
                          <a:latin typeface="Arial"/>
                          <a:ea typeface="Arial"/>
                          <a:cs typeface="Arial"/>
                          <a:sym typeface="Arial"/>
                        </a:rPr>
                        <a:t>PERSON RESPONSIBLE</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6"/>
                  </a:ext>
                </a:extLst>
              </a:tr>
              <a:tr h="988875">
                <a:tc rowSpan="3">
                  <a:txBody>
                    <a:bodyPr/>
                    <a:lstStyle/>
                    <a:p>
                      <a:pPr marL="0" marR="0" lvl="0" indent="0" algn="l" rtl="0">
                        <a:lnSpc>
                          <a:spcPct val="107000"/>
                        </a:lnSpc>
                        <a:spcBef>
                          <a:spcPts val="800"/>
                        </a:spcBef>
                        <a:spcAft>
                          <a:spcPts val="0"/>
                        </a:spcAft>
                        <a:buClr>
                          <a:srgbClr val="000000"/>
                        </a:buClr>
                        <a:buSzPts val="1200"/>
                        <a:buFont typeface="Arial"/>
                        <a:buNone/>
                      </a:pPr>
                      <a:r>
                        <a:rPr lang="en-US" sz="1100" b="1">
                          <a:solidFill>
                            <a:srgbClr val="1F3864"/>
                          </a:solidFill>
                          <a:latin typeface="Arial"/>
                          <a:ea typeface="Arial"/>
                          <a:cs typeface="Arial"/>
                          <a:sym typeface="Arial"/>
                        </a:rPr>
                        <a:t>The client sends a request to DAD via phone, ticket, email or in person</a:t>
                      </a:r>
                      <a:endParaRPr sz="1300" u="none" strike="noStrike" cap="none"/>
                    </a:p>
                    <a:p>
                      <a:pPr marL="0" marR="0" lvl="0" indent="0" algn="l" rtl="0">
                        <a:lnSpc>
                          <a:spcPct val="107000"/>
                        </a:lnSpc>
                        <a:spcBef>
                          <a:spcPts val="80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71463" marR="0" lvl="1" indent="-271463" algn="l" rtl="0">
                        <a:lnSpc>
                          <a:spcPct val="107000"/>
                        </a:lnSpc>
                        <a:spcBef>
                          <a:spcPts val="800"/>
                        </a:spcBef>
                        <a:spcAft>
                          <a:spcPts val="0"/>
                        </a:spcAft>
                        <a:buClr>
                          <a:schemeClr val="dk1"/>
                        </a:buClr>
                        <a:buSzPts val="1200"/>
                        <a:buFont typeface="Calibri"/>
                        <a:buNone/>
                      </a:pPr>
                      <a:r>
                        <a:rPr lang="en-US" sz="1100" b="1">
                          <a:solidFill>
                            <a:srgbClr val="1F3864"/>
                          </a:solidFill>
                          <a:latin typeface="Arial"/>
                          <a:ea typeface="Arial"/>
                          <a:cs typeface="Arial"/>
                          <a:sym typeface="Arial"/>
                        </a:rPr>
                        <a:t>1. The Technician checks and verifies the details in the Branch/CO Library</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a:t>
                      </a:r>
                      <a:r>
                        <a:rPr lang="en-US" sz="1100" b="1" u="none" strike="noStrike" cap="none">
                          <a:solidFill>
                            <a:srgbClr val="1F3864"/>
                          </a:solidFill>
                          <a:latin typeface="Arial"/>
                          <a:ea typeface="Arial"/>
                          <a:cs typeface="Arial"/>
                          <a:sym typeface="Arial"/>
                        </a:rPr>
                        <a:t>5 minutes</a:t>
                      </a:r>
                      <a:endParaRPr sz="11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100" b="1">
                          <a:solidFill>
                            <a:srgbClr val="1F3864"/>
                          </a:solidFill>
                          <a:latin typeface="Arial"/>
                          <a:ea typeface="Arial"/>
                          <a:cs typeface="Arial"/>
                          <a:sym typeface="Arial"/>
                        </a:rPr>
                        <a:t>Information Systems Analyst (ISA) III / Information Technology Officer (ITO) I</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988875">
                <a:tc vMerge="1">
                  <a:txBody>
                    <a:bodyPr/>
                    <a:lstStyle/>
                    <a:p>
                      <a:endParaRPr lang="en-US"/>
                    </a:p>
                  </a:txBody>
                  <a:tcPr/>
                </a:tc>
                <a:tc>
                  <a:txBody>
                    <a:bodyPr/>
                    <a:lstStyle/>
                    <a:p>
                      <a:pPr marL="271462" marR="0" lvl="1" indent="-271462" algn="just" rtl="0">
                        <a:lnSpc>
                          <a:spcPct val="107000"/>
                        </a:lnSpc>
                        <a:spcBef>
                          <a:spcPts val="0"/>
                        </a:spcBef>
                        <a:spcAft>
                          <a:spcPts val="0"/>
                        </a:spcAft>
                        <a:buClr>
                          <a:srgbClr val="1F3864"/>
                        </a:buClr>
                        <a:buSzPts val="1200"/>
                        <a:buFont typeface="Calibri"/>
                        <a:buNone/>
                      </a:pPr>
                      <a:r>
                        <a:rPr lang="en-US" sz="1100" b="1">
                          <a:solidFill>
                            <a:srgbClr val="1F3864"/>
                          </a:solidFill>
                          <a:latin typeface="Arial"/>
                          <a:ea typeface="Arial"/>
                          <a:cs typeface="Arial"/>
                          <a:sym typeface="Arial"/>
                        </a:rPr>
                        <a:t>2. If data is not in the library, the Technician will insert the data provided and the system will automatically generate the code.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a:solidFill>
                            <a:srgbClr val="1F3864"/>
                          </a:solidFill>
                          <a:latin typeface="Arial"/>
                          <a:ea typeface="Arial"/>
                          <a:cs typeface="Arial"/>
                          <a:sym typeface="Arial"/>
                        </a:rPr>
                        <a:t>15</a:t>
                      </a:r>
                      <a:r>
                        <a:rPr lang="en-US" sz="1100" b="1" u="none" strike="noStrike" cap="none">
                          <a:solidFill>
                            <a:srgbClr val="1F3864"/>
                          </a:solidFill>
                          <a:latin typeface="Arial"/>
                          <a:ea typeface="Arial"/>
                          <a:cs typeface="Arial"/>
                          <a:sym typeface="Arial"/>
                        </a:rPr>
                        <a:t> Minutes</a:t>
                      </a:r>
                      <a:endParaRPr sz="11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100" b="1">
                          <a:solidFill>
                            <a:srgbClr val="1F3864"/>
                          </a:solidFill>
                          <a:latin typeface="Arial"/>
                          <a:ea typeface="Arial"/>
                          <a:cs typeface="Arial"/>
                          <a:sym typeface="Arial"/>
                        </a:rPr>
                        <a:t>Information Systems Analyst (ISA) III / Information Technology Officer (ITO) I </a:t>
                      </a:r>
                      <a:endParaRPr sz="1100" b="1" u="none" strike="noStrike" cap="none">
                        <a:solidFill>
                          <a:srgbClr val="1F3864"/>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100" b="1" i="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571950">
                <a:tc vMerge="1">
                  <a:txBody>
                    <a:bodyPr/>
                    <a:lstStyle/>
                    <a:p>
                      <a:endParaRPr lang="en-US"/>
                    </a:p>
                  </a:txBody>
                  <a:tcPr/>
                </a:tc>
                <a:tc>
                  <a:txBody>
                    <a:bodyPr/>
                    <a:lstStyle/>
                    <a:p>
                      <a:pPr marL="0" marR="0" lvl="1" indent="0" algn="just" rtl="0">
                        <a:lnSpc>
                          <a:spcPct val="107000"/>
                        </a:lnSpc>
                        <a:spcBef>
                          <a:spcPts val="0"/>
                        </a:spcBef>
                        <a:spcAft>
                          <a:spcPts val="0"/>
                        </a:spcAft>
                        <a:buClr>
                          <a:srgbClr val="1F3864"/>
                        </a:buClr>
                        <a:buSzPts val="1200"/>
                        <a:buFont typeface="Calibri"/>
                        <a:buNone/>
                      </a:pPr>
                      <a:r>
                        <a:rPr lang="en-US" sz="1100" b="1">
                          <a:solidFill>
                            <a:srgbClr val="1F3864"/>
                          </a:solidFill>
                          <a:latin typeface="Arial"/>
                          <a:ea typeface="Arial"/>
                          <a:cs typeface="Arial"/>
                          <a:sym typeface="Arial"/>
                        </a:rPr>
                        <a:t>3. The Technician will provide the requested code to the client</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5 Minutes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800"/>
                        </a:spcBef>
                        <a:spcAft>
                          <a:spcPts val="0"/>
                        </a:spcAft>
                        <a:buClr>
                          <a:srgbClr val="000000"/>
                        </a:buClr>
                        <a:buSzPts val="1200"/>
                        <a:buFont typeface="Arial"/>
                        <a:buNone/>
                      </a:pPr>
                      <a:r>
                        <a:rPr lang="en-US" sz="1100" b="1">
                          <a:solidFill>
                            <a:srgbClr val="1F3864"/>
                          </a:solidFill>
                          <a:latin typeface="Arial"/>
                          <a:ea typeface="Arial"/>
                          <a:cs typeface="Arial"/>
                          <a:sym typeface="Arial"/>
                        </a:rPr>
                        <a:t>Information Systems Analyst (ISA) III / Information Technology Officer (ITO) I</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601350">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TOTAL:</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 </a:t>
                      </a:r>
                      <a:r>
                        <a:rPr lang="en-US" sz="1100" b="1">
                          <a:solidFill>
                            <a:srgbClr val="1F3864"/>
                          </a:solidFill>
                          <a:latin typeface="Arial"/>
                          <a:ea typeface="Arial"/>
                          <a:cs typeface="Arial"/>
                          <a:sym typeface="Arial"/>
                        </a:rPr>
                        <a:t>35 </a:t>
                      </a:r>
                      <a:r>
                        <a:rPr lang="en-US" sz="1100" b="1" u="none" strike="noStrike" cap="none">
                          <a:solidFill>
                            <a:srgbClr val="1F3864"/>
                          </a:solidFill>
                          <a:latin typeface="Arial"/>
                          <a:ea typeface="Arial"/>
                          <a:cs typeface="Arial"/>
                          <a:sym typeface="Arial"/>
                        </a:rPr>
                        <a:t>Minutes</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1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7"/>
          <p:cNvSpPr/>
          <p:nvPr/>
        </p:nvSpPr>
        <p:spPr>
          <a:xfrm>
            <a:off x="304801" y="61857"/>
            <a:ext cx="11710737" cy="6929742"/>
          </a:xfrm>
          <a:prstGeom prst="rect">
            <a:avLst/>
          </a:prstGeom>
          <a:noFill/>
          <a:ln>
            <a:noFill/>
          </a:ln>
        </p:spPr>
        <p:txBody>
          <a:bodyPr spcFirstLastPara="1" wrap="square" lIns="91425" tIns="45700" rIns="91425" bIns="45700" anchor="t" anchorCtr="0">
            <a:spAutoFit/>
          </a:bodyPr>
          <a:lstStyle/>
          <a:p>
            <a:pPr marL="685800" marR="0" lvl="0" indent="-685800" algn="ctr" rtl="0">
              <a:lnSpc>
                <a:spcPct val="107000"/>
              </a:lnSpc>
              <a:spcBef>
                <a:spcPts val="0"/>
              </a:spcBef>
              <a:spcAft>
                <a:spcPts val="0"/>
              </a:spcAft>
              <a:buClr>
                <a:srgbClr val="000000"/>
              </a:buClr>
              <a:buSzPts val="2000"/>
              <a:buFont typeface="Arial"/>
              <a:buNone/>
            </a:pPr>
            <a:r>
              <a:rPr lang="en-US" sz="2000" b="1" i="0" u="none" strike="noStrike" cap="none">
                <a:solidFill>
                  <a:srgbClr val="002060"/>
                </a:solidFill>
                <a:latin typeface="Helvetica Neue"/>
                <a:ea typeface="Helvetica Neue"/>
                <a:cs typeface="Helvetica Neue"/>
                <a:sym typeface="Helvetica Neue"/>
              </a:rPr>
              <a:t>LIST OF SERVICES</a:t>
            </a:r>
            <a:endParaRPr sz="2000" b="1" i="0" u="none" strike="noStrike" cap="none">
              <a:solidFill>
                <a:srgbClr val="002060"/>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700"/>
              <a:buFont typeface="Arial"/>
              <a:buNone/>
            </a:pPr>
            <a:endParaRPr sz="1700" b="1" i="0"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r>
              <a:rPr lang="en-US" sz="2000" b="1" i="0" u="none" strike="noStrike" cap="none">
                <a:solidFill>
                  <a:srgbClr val="C00000"/>
                </a:solidFill>
                <a:latin typeface="Arial"/>
                <a:ea typeface="Arial"/>
                <a:cs typeface="Arial"/>
                <a:sym typeface="Arial"/>
              </a:rPr>
              <a:t>CENTRAL OFFICE – External Services:</a:t>
            </a:r>
            <a:r>
              <a:rPr lang="en-US" sz="1700" b="1" i="0" u="none" strike="noStrike" cap="none">
                <a:solidFill>
                  <a:srgbClr val="002060"/>
                </a:solidFill>
                <a:latin typeface="Arial"/>
                <a:ea typeface="Arial"/>
                <a:cs typeface="Arial"/>
                <a:sym typeface="Arial"/>
              </a:rPr>
              <a:t>	</a:t>
            </a:r>
            <a:endParaRPr sz="1700" b="1" i="0"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1. Provision of Data or Information on Debt Securities to Various Agencies/Offices</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2. Provision of Data or Information on NG External Debt to various agencies/offices</a:t>
            </a:r>
            <a:endParaRPr sz="1700" b="1" i="0"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3. Issuance of Certificate of Final Income Tax Withheld (BIR Form 2306) on Interest Income on Government Securities (GS) Investments of Bond Holders</a:t>
            </a:r>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4. Provision of Report on Reimbursement for Bond Interest/ Redemption Payments due on the 10-yr Agrarian Reform Bonds (AR) issued by the National Government (NG) </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5. Issuance of Recognition/ Accreditation of Financial Institution as a Government Securities Eligible Dealer (GSED) Participant in the Auction of Government Securities (GS)</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6. Review of Process and Assistance in National Collection System/Arrangement </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7. Preparation of comments on Commission on Audit - Audit Observation Memorandum (COA-AOM)</a:t>
            </a:r>
            <a:endParaRPr/>
          </a:p>
          <a:p>
            <a:pPr marL="0" marR="0" lvl="0" indent="0" algn="l" rtl="0">
              <a:lnSpc>
                <a:spcPct val="107000"/>
              </a:lnSpc>
              <a:spcBef>
                <a:spcPts val="800"/>
              </a:spcBef>
              <a:spcAft>
                <a:spcPts val="0"/>
              </a:spcAft>
              <a:buNone/>
            </a:pPr>
            <a:r>
              <a:rPr lang="en-US" sz="1700" b="1" i="0" u="none" strike="noStrike" cap="none">
                <a:solidFill>
                  <a:srgbClr val="002060"/>
                </a:solidFill>
                <a:latin typeface="Arial"/>
                <a:ea typeface="Arial"/>
                <a:cs typeface="Arial"/>
                <a:sym typeface="Arial"/>
              </a:rPr>
              <a:t>8. Preparation of comments on Commission on Audit - Audit Observation Memorandum (COA-AOM)</a:t>
            </a:r>
            <a:endParaRPr/>
          </a:p>
          <a:p>
            <a:pPr marL="0" marR="0" lvl="0" indent="0" algn="l" rtl="0">
              <a:lnSpc>
                <a:spcPct val="107000"/>
              </a:lnSpc>
              <a:spcBef>
                <a:spcPts val="800"/>
              </a:spcBef>
              <a:spcAft>
                <a:spcPts val="0"/>
              </a:spcAft>
              <a:buNone/>
            </a:pPr>
            <a:r>
              <a:rPr lang="en-US" sz="1700" b="1" i="0" u="none" strike="noStrike" cap="none">
                <a:solidFill>
                  <a:srgbClr val="002060"/>
                </a:solidFill>
                <a:latin typeface="Arial"/>
                <a:ea typeface="Arial"/>
                <a:cs typeface="Arial"/>
                <a:sym typeface="Arial"/>
              </a:rPr>
              <a:t>9. Payment of Fidelity Bond Premium of Bonded BTr-Officials/ Employees</a:t>
            </a:r>
            <a:endParaRPr sz="1800" b="1" i="0"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None/>
            </a:pPr>
            <a:r>
              <a:rPr lang="en-US" sz="1800" b="1" i="0" u="none" strike="noStrike" cap="none">
                <a:solidFill>
                  <a:srgbClr val="002060"/>
                </a:solidFill>
                <a:latin typeface="Arial"/>
                <a:ea typeface="Arial"/>
                <a:cs typeface="Arial"/>
                <a:sym typeface="Arial"/>
              </a:rPr>
              <a:t>10. </a:t>
            </a:r>
            <a:r>
              <a:rPr lang="en-US" sz="1700" b="1" i="0" u="none" strike="noStrike" cap="none">
                <a:solidFill>
                  <a:srgbClr val="002060"/>
                </a:solidFill>
                <a:latin typeface="Arial"/>
                <a:ea typeface="Arial"/>
                <a:cs typeface="Arial"/>
                <a:sym typeface="Arial"/>
              </a:rPr>
              <a:t>Issuance of Certification of Deposited National Collections </a:t>
            </a:r>
            <a:endParaRPr sz="1800" b="1" i="0"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None/>
            </a:pPr>
            <a:r>
              <a:rPr lang="en-US" sz="1800" b="1" i="0" u="none" strike="noStrike" cap="none">
                <a:solidFill>
                  <a:srgbClr val="002060"/>
                </a:solidFill>
                <a:latin typeface="Arial"/>
                <a:ea typeface="Arial"/>
                <a:cs typeface="Arial"/>
                <a:sym typeface="Arial"/>
              </a:rPr>
              <a:t>11. Issuance of Certificate of Availability of Funds</a:t>
            </a:r>
            <a:endParaRPr/>
          </a:p>
          <a:p>
            <a:pPr marL="0" marR="0" lvl="0" indent="0" algn="l" rtl="0">
              <a:lnSpc>
                <a:spcPct val="107000"/>
              </a:lnSpc>
              <a:spcBef>
                <a:spcPts val="800"/>
              </a:spcBef>
              <a:spcAft>
                <a:spcPts val="0"/>
              </a:spcAft>
              <a:buNone/>
            </a:pPr>
            <a:r>
              <a:rPr lang="en-US" sz="1800" b="1" i="0" u="none" strike="noStrike" cap="none">
                <a:solidFill>
                  <a:srgbClr val="002060"/>
                </a:solidFill>
                <a:latin typeface="Arial"/>
                <a:ea typeface="Arial"/>
                <a:cs typeface="Arial"/>
                <a:sym typeface="Arial"/>
              </a:rPr>
              <a:t>12. Issuance of Certificate of Direct Payment</a:t>
            </a:r>
            <a:endParaRPr sz="17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6" name="Google Shape;266;p7"/>
          <p:cNvPicPr preferRelativeResize="0"/>
          <p:nvPr/>
        </p:nvPicPr>
        <p:blipFill rotWithShape="1">
          <a:blip r:embed="rId3">
            <a:alphaModFix/>
          </a:blip>
          <a:srcRect/>
          <a:stretch/>
        </p:blipFill>
        <p:spPr>
          <a:xfrm>
            <a:off x="11089759" y="17898"/>
            <a:ext cx="909005" cy="7979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03"/>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3.  Provision of Level 1 Technical Support* to BTr end users</a:t>
            </a:r>
            <a:endParaRPr sz="1400" b="0" i="0" u="none" strike="noStrike" cap="none">
              <a:solidFill>
                <a:srgbClr val="000000"/>
              </a:solidFill>
              <a:latin typeface="Arial"/>
              <a:ea typeface="Arial"/>
              <a:cs typeface="Arial"/>
              <a:sym typeface="Arial"/>
            </a:endParaRPr>
          </a:p>
          <a:p>
            <a:pPr marL="692150" marR="0" lvl="0" indent="-152400" algn="l" rtl="0">
              <a:lnSpc>
                <a:spcPct val="100000"/>
              </a:lnSpc>
              <a:spcBef>
                <a:spcPts val="0"/>
              </a:spcBef>
              <a:spcAft>
                <a:spcPts val="0"/>
              </a:spcAft>
              <a:buClr>
                <a:schemeClr val="dk1"/>
              </a:buClr>
              <a:buSzPts val="1200"/>
              <a:buFont typeface="Calibri"/>
              <a:buNone/>
            </a:pPr>
            <a:endParaRPr sz="1200" b="1" i="0" u="none" strike="noStrike" cap="none">
              <a:solidFill>
                <a:srgbClr val="FEE599"/>
              </a:solidFill>
              <a:latin typeface="Arial"/>
              <a:ea typeface="Arial"/>
              <a:cs typeface="Arial"/>
              <a:sym typeface="Arial"/>
            </a:endParaRPr>
          </a:p>
        </p:txBody>
      </p:sp>
      <p:sp>
        <p:nvSpPr>
          <p:cNvPr id="845" name="Google Shape;845;p103"/>
          <p:cNvSpPr txBox="1"/>
          <p:nvPr/>
        </p:nvSpPr>
        <p:spPr>
          <a:xfrm>
            <a:off x="446319" y="649253"/>
            <a:ext cx="11163900" cy="442800"/>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Clr>
                <a:srgbClr val="000000"/>
              </a:buClr>
              <a:buSzPts val="1500"/>
              <a:buFont typeface="Arial"/>
              <a:buNone/>
            </a:pPr>
            <a:r>
              <a:rPr lang="en-US" sz="1100" b="1" i="0" u="none" strike="noStrike" cap="none">
                <a:solidFill>
                  <a:srgbClr val="1F3864"/>
                </a:solidFill>
                <a:latin typeface="Arial"/>
                <a:ea typeface="Arial"/>
                <a:cs typeface="Arial"/>
                <a:sym typeface="Arial"/>
              </a:rPr>
              <a:t>*Level 1: refers to requests that are easy and can be solved within the division. This is the process of providing technical support to internal end users that are classified under Level 1.</a:t>
            </a:r>
            <a:endParaRPr sz="1100" b="1" i="0" u="none" strike="noStrike" cap="none">
              <a:solidFill>
                <a:srgbClr val="1F3864"/>
              </a:solidFill>
              <a:latin typeface="Arial"/>
              <a:ea typeface="Arial"/>
              <a:cs typeface="Arial"/>
              <a:sym typeface="Arial"/>
            </a:endParaRPr>
          </a:p>
        </p:txBody>
      </p:sp>
      <p:pic>
        <p:nvPicPr>
          <p:cNvPr id="846" name="Google Shape;846;p103"/>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847" name="Google Shape;847;p103"/>
          <p:cNvGraphicFramePr/>
          <p:nvPr/>
        </p:nvGraphicFramePr>
        <p:xfrm>
          <a:off x="619050" y="1092040"/>
          <a:ext cx="11166400" cy="5658097"/>
        </p:xfrm>
        <a:graphic>
          <a:graphicData uri="http://schemas.openxmlformats.org/drawingml/2006/table">
            <a:tbl>
              <a:tblPr bandRow="1">
                <a:noFill/>
                <a:tableStyleId>{DE38D606-367A-46A1-801F-ABC1F025B626}</a:tableStyleId>
              </a:tblPr>
              <a:tblGrid>
                <a:gridCol w="2370900">
                  <a:extLst>
                    <a:ext uri="{9D8B030D-6E8A-4147-A177-3AD203B41FA5}">
                      <a16:colId xmlns:a16="http://schemas.microsoft.com/office/drawing/2014/main" val="20000"/>
                    </a:ext>
                  </a:extLst>
                </a:gridCol>
                <a:gridCol w="2445025">
                  <a:extLst>
                    <a:ext uri="{9D8B030D-6E8A-4147-A177-3AD203B41FA5}">
                      <a16:colId xmlns:a16="http://schemas.microsoft.com/office/drawing/2014/main" val="20001"/>
                    </a:ext>
                  </a:extLst>
                </a:gridCol>
                <a:gridCol w="1708100">
                  <a:extLst>
                    <a:ext uri="{9D8B030D-6E8A-4147-A177-3AD203B41FA5}">
                      <a16:colId xmlns:a16="http://schemas.microsoft.com/office/drawing/2014/main" val="20002"/>
                    </a:ext>
                  </a:extLst>
                </a:gridCol>
                <a:gridCol w="1766825">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52800">
                <a:tc>
                  <a:txBody>
                    <a:bodyPr/>
                    <a:lstStyle/>
                    <a:p>
                      <a:pPr marL="0" marR="0" lvl="0" indent="0" algn="l" rtl="0">
                        <a:lnSpc>
                          <a:spcPct val="107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Office or Division:</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just" rtl="0">
                        <a:lnSpc>
                          <a:spcPct val="107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Management Information System Service- Hardware Maintenance Division</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850">
                <a:tc>
                  <a:txBody>
                    <a:bodyPr/>
                    <a:lstStyle/>
                    <a:p>
                      <a:pPr marL="0" marR="0" lvl="0" indent="0" algn="l" rtl="0">
                        <a:lnSpc>
                          <a:spcPct val="107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Classification:</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Simple</a:t>
                      </a:r>
                      <a:endParaRPr sz="10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32850">
                <a:tc>
                  <a:txBody>
                    <a:bodyPr/>
                    <a:lstStyle/>
                    <a:p>
                      <a:pPr marL="0" marR="0" lvl="0" indent="0" algn="l" rtl="0">
                        <a:lnSpc>
                          <a:spcPct val="107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Type of Transaction:</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G2G – Government to Government</a:t>
                      </a:r>
                      <a:endParaRPr sz="10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74425">
                <a:tc>
                  <a:txBody>
                    <a:bodyPr/>
                    <a:lstStyle/>
                    <a:p>
                      <a:pPr marL="0" marR="0" lvl="0" indent="0" algn="l" rtl="0">
                        <a:lnSpc>
                          <a:spcPct val="107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Who may avail:</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BTr End Users</a:t>
                      </a:r>
                      <a:endParaRPr sz="1000" b="1" u="none" strike="noStrike" cap="none">
                        <a:solidFill>
                          <a:srgbClr val="1F3864"/>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87350">
                <a:tc gridSpan="2">
                  <a:txBody>
                    <a:bodyPr/>
                    <a:lstStyle/>
                    <a:p>
                      <a:pPr marL="0" marR="0" lvl="0" indent="0" algn="ctr" rtl="0">
                        <a:lnSpc>
                          <a:spcPct val="150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CHECKLIST OF REQUIREMENTS</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WHERE TO SECURE</a:t>
                      </a:r>
                      <a:endParaRPr sz="10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41450">
                <a:tc gridSpan="2">
                  <a:txBody>
                    <a:bodyPr/>
                    <a:lstStyle/>
                    <a:p>
                      <a:pPr marL="0" marR="0" lvl="0" indent="0" algn="l" rtl="0">
                        <a:lnSpc>
                          <a:spcPct val="107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Technical Support Request </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via Call</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41450">
                <a:tc gridSpan="2">
                  <a:txBody>
                    <a:bodyPr/>
                    <a:lstStyle/>
                    <a:p>
                      <a:pPr marL="0" marR="0" lvl="0" indent="0" algn="l" rtl="0">
                        <a:lnSpc>
                          <a:spcPct val="107000"/>
                        </a:lnSpc>
                        <a:spcBef>
                          <a:spcPts val="0"/>
                        </a:spcBef>
                        <a:spcAft>
                          <a:spcPts val="0"/>
                        </a:spcAft>
                        <a:buClr>
                          <a:srgbClr val="000000"/>
                        </a:buClr>
                        <a:buSzPts val="1000"/>
                        <a:buFont typeface="Arial"/>
                        <a:buNone/>
                      </a:pP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via Email</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41450">
                <a:tc gridSpan="2">
                  <a:txBody>
                    <a:bodyPr/>
                    <a:lstStyle/>
                    <a:p>
                      <a:pPr marL="0" marR="0" lvl="0" indent="0" algn="l" rtl="0">
                        <a:lnSpc>
                          <a:spcPct val="107000"/>
                        </a:lnSpc>
                        <a:spcBef>
                          <a:spcPts val="0"/>
                        </a:spcBef>
                        <a:spcAft>
                          <a:spcPts val="0"/>
                        </a:spcAft>
                        <a:buClr>
                          <a:srgbClr val="000000"/>
                        </a:buClr>
                        <a:buSzPts val="1000"/>
                        <a:buFont typeface="Arial"/>
                        <a:buNone/>
                      </a:pP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via In-person (HMD Office)</a:t>
                      </a:r>
                      <a:endParaRPr sz="10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7350">
                <a:tc>
                  <a:txBody>
                    <a:bodyPr/>
                    <a:lstStyle/>
                    <a:p>
                      <a:pPr marL="0" marR="0" lvl="0" indent="0" algn="ctr" rtl="0">
                        <a:lnSpc>
                          <a:spcPct val="150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CLIENT STEPS</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AGENCY ACTIONS</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FEES TO BE PAID</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PROCESSING TIME</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PERSON RESPONSIBLE</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8"/>
                  </a:ext>
                </a:extLst>
              </a:tr>
              <a:tr h="1036750">
                <a:tc rowSpan="2">
                  <a:txBody>
                    <a:bodyPr/>
                    <a:lstStyle/>
                    <a:p>
                      <a:pPr marL="0" marR="0" lvl="0" indent="0" algn="just" rtl="0">
                        <a:lnSpc>
                          <a:spcPct val="107000"/>
                        </a:lnSpc>
                        <a:spcBef>
                          <a:spcPts val="0"/>
                        </a:spcBef>
                        <a:spcAft>
                          <a:spcPts val="0"/>
                        </a:spcAft>
                        <a:buClr>
                          <a:srgbClr val="000000"/>
                        </a:buClr>
                        <a:buSzPts val="1000"/>
                        <a:buFont typeface="Arial"/>
                        <a:buNone/>
                      </a:pPr>
                      <a:r>
                        <a:rPr lang="en-US" sz="900" b="1" u="none" strike="noStrike" cap="none">
                          <a:solidFill>
                            <a:srgbClr val="1F3864"/>
                          </a:solidFill>
                          <a:latin typeface="Arial"/>
                          <a:ea typeface="Arial"/>
                          <a:cs typeface="Arial"/>
                          <a:sym typeface="Arial"/>
                        </a:rPr>
                        <a:t>1.  File Support Ticket (Call Helpdesk / Email Helpdesk/ Go the Hardware Maintenance Division)</a:t>
                      </a:r>
                      <a:endParaRPr sz="9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000"/>
                        <a:buFont typeface="Arial"/>
                        <a:buNone/>
                      </a:pPr>
                      <a:r>
                        <a:rPr lang="en-US" sz="900" b="1" u="none" strike="noStrike" cap="none">
                          <a:solidFill>
                            <a:srgbClr val="1F3864"/>
                          </a:solidFill>
                          <a:latin typeface="Arial"/>
                          <a:ea typeface="Arial"/>
                          <a:cs typeface="Arial"/>
                          <a:sym typeface="Arial"/>
                        </a:rPr>
                        <a:t>1.1 Receive 	request and 	process ticket.</a:t>
                      </a:r>
                      <a:endParaRPr sz="900" b="1" u="none" strike="noStrike" cap="none">
                        <a:solidFill>
                          <a:srgbClr val="1F3864"/>
                        </a:solidFill>
                        <a:latin typeface="Arial"/>
                        <a:ea typeface="Arial"/>
                        <a:cs typeface="Arial"/>
                        <a:sym typeface="Arial"/>
                      </a:endParaRPr>
                    </a:p>
                    <a:p>
                      <a:pPr marL="19050" marR="0" lvl="0" indent="-19050" algn="l" rtl="0">
                        <a:lnSpc>
                          <a:spcPct val="107000"/>
                        </a:lnSpc>
                        <a:spcBef>
                          <a:spcPts val="800"/>
                        </a:spcBef>
                        <a:spcAft>
                          <a:spcPts val="0"/>
                        </a:spcAft>
                        <a:buClr>
                          <a:srgbClr val="000000"/>
                        </a:buClr>
                        <a:buSzPts val="1000"/>
                        <a:buFont typeface="Arial"/>
                        <a:buNone/>
                      </a:pPr>
                      <a:r>
                        <a:rPr lang="en-US" sz="900" b="1" u="none" strike="noStrike" cap="none">
                          <a:solidFill>
                            <a:srgbClr val="1F3864"/>
                          </a:solidFill>
                          <a:latin typeface="Arial"/>
                          <a:ea typeface="Arial"/>
                          <a:cs typeface="Arial"/>
                          <a:sym typeface="Arial"/>
                        </a:rPr>
                        <a:t> </a:t>
                      </a:r>
                      <a:endParaRPr sz="9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900" b="1" u="none" strike="noStrike" cap="none">
                          <a:solidFill>
                            <a:srgbClr val="1F3864"/>
                          </a:solidFill>
                          <a:latin typeface="Arial"/>
                          <a:ea typeface="Arial"/>
                          <a:cs typeface="Arial"/>
                          <a:sym typeface="Arial"/>
                        </a:rPr>
                        <a:t>None</a:t>
                      </a:r>
                      <a:endParaRPr sz="9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900" b="1" u="none" strike="noStrike" cap="none">
                          <a:solidFill>
                            <a:srgbClr val="1F3864"/>
                          </a:solidFill>
                          <a:latin typeface="Arial"/>
                          <a:ea typeface="Arial"/>
                          <a:cs typeface="Arial"/>
                          <a:sym typeface="Arial"/>
                        </a:rPr>
                        <a:t>1 hour</a:t>
                      </a:r>
                      <a:endParaRPr sz="9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900" b="1" i="1" u="none" strike="noStrike" cap="none">
                          <a:solidFill>
                            <a:srgbClr val="1F3864"/>
                          </a:solidFill>
                          <a:latin typeface="Arial"/>
                          <a:ea typeface="Arial"/>
                          <a:cs typeface="Arial"/>
                          <a:sym typeface="Arial"/>
                        </a:rPr>
                        <a:t>Frederick Fule</a:t>
                      </a:r>
                      <a:endParaRPr sz="9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000"/>
                        <a:buFont typeface="Arial"/>
                        <a:buNone/>
                      </a:pPr>
                      <a:r>
                        <a:rPr lang="en-US" sz="900" b="1" i="1" u="none" strike="noStrike" cap="none">
                          <a:solidFill>
                            <a:srgbClr val="1F3864"/>
                          </a:solidFill>
                          <a:latin typeface="Arial"/>
                          <a:ea typeface="Arial"/>
                          <a:cs typeface="Arial"/>
                          <a:sym typeface="Arial"/>
                        </a:rPr>
                        <a:t>Technical Assistant </a:t>
                      </a:r>
                      <a:endParaRPr sz="9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000"/>
                        <a:buFont typeface="Arial"/>
                        <a:buNone/>
                      </a:pPr>
                      <a:r>
                        <a:rPr lang="en-US" sz="900" b="1" i="1" u="none" strike="noStrike" cap="none">
                          <a:solidFill>
                            <a:srgbClr val="1F3864"/>
                          </a:solidFill>
                          <a:latin typeface="Arial"/>
                          <a:ea typeface="Arial"/>
                          <a:cs typeface="Arial"/>
                          <a:sym typeface="Arial"/>
                        </a:rPr>
                        <a:t>Rojalde  Zacarias</a:t>
                      </a:r>
                      <a:endParaRPr sz="9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000"/>
                        <a:buFont typeface="Arial"/>
                        <a:buNone/>
                      </a:pPr>
                      <a:r>
                        <a:rPr lang="en-US" sz="900" b="1" i="1" u="none" strike="noStrike" cap="none">
                          <a:solidFill>
                            <a:srgbClr val="1F3864"/>
                          </a:solidFill>
                          <a:latin typeface="Arial"/>
                          <a:ea typeface="Arial"/>
                          <a:cs typeface="Arial"/>
                          <a:sym typeface="Arial"/>
                        </a:rPr>
                        <a:t>Computer Programmer I </a:t>
                      </a:r>
                      <a:endParaRPr sz="9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i="1" u="none" strike="noStrike" cap="none">
                          <a:solidFill>
                            <a:srgbClr val="1F3864"/>
                          </a:solidFill>
                          <a:latin typeface="Arial"/>
                          <a:ea typeface="Arial"/>
                          <a:cs typeface="Arial"/>
                          <a:sym typeface="Arial"/>
                        </a:rPr>
                        <a:t>Exequiel Albuya</a:t>
                      </a:r>
                      <a:endParaRPr sz="9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i="1" u="none" strike="noStrike" cap="none">
                          <a:solidFill>
                            <a:srgbClr val="1F3864"/>
                          </a:solidFill>
                          <a:latin typeface="Arial"/>
                          <a:ea typeface="Arial"/>
                          <a:cs typeface="Arial"/>
                          <a:sym typeface="Arial"/>
                        </a:rPr>
                        <a:t>Senior Administrative Assistant II </a:t>
                      </a:r>
                      <a:endParaRPr sz="9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endParaRPr sz="9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000"/>
                        <a:buFont typeface="Arial"/>
                        <a:buNone/>
                      </a:pPr>
                      <a:r>
                        <a:rPr lang="en-US" sz="900" b="1" u="none" strike="noStrike" cap="none">
                          <a:solidFill>
                            <a:srgbClr val="1F3864"/>
                          </a:solidFill>
                          <a:latin typeface="Arial"/>
                          <a:ea typeface="Arial"/>
                          <a:cs typeface="Arial"/>
                          <a:sym typeface="Arial"/>
                        </a:rPr>
                        <a:t>Hardware Maintenance Division</a:t>
                      </a:r>
                      <a:endParaRPr sz="9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036750">
                <a:tc vMerge="1">
                  <a:txBody>
                    <a:bodyPr/>
                    <a:lstStyle/>
                    <a:p>
                      <a:endParaRPr lang="en-US"/>
                    </a:p>
                  </a:txBody>
                  <a:tcPr/>
                </a:tc>
                <a:tc>
                  <a:txBody>
                    <a:bodyPr/>
                    <a:lstStyle/>
                    <a:p>
                      <a:pPr marL="0" marR="0" lvl="0" indent="0" algn="just" rtl="0">
                        <a:lnSpc>
                          <a:spcPct val="107000"/>
                        </a:lnSpc>
                        <a:spcBef>
                          <a:spcPts val="0"/>
                        </a:spcBef>
                        <a:spcAft>
                          <a:spcPts val="0"/>
                        </a:spcAft>
                        <a:buClr>
                          <a:srgbClr val="000000"/>
                        </a:buClr>
                        <a:buSzPts val="1000"/>
                        <a:buFont typeface="Arial"/>
                        <a:buNone/>
                      </a:pPr>
                      <a:r>
                        <a:rPr lang="en-US" sz="900" b="1" u="none" strike="noStrike" cap="none">
                          <a:solidFill>
                            <a:srgbClr val="1F3864"/>
                          </a:solidFill>
                          <a:latin typeface="Arial"/>
                          <a:ea typeface="Arial"/>
                          <a:cs typeface="Arial"/>
                          <a:sym typeface="Arial"/>
                        </a:rPr>
                        <a:t>1.2 Assess and access Knowledge Base Files for possible resolution  and then perform the technical support.</a:t>
                      </a:r>
                      <a:endParaRPr sz="900" b="1" u="none" strike="noStrike" cap="none">
                        <a:solidFill>
                          <a:srgbClr val="1F3864"/>
                        </a:solidFill>
                        <a:latin typeface="Arial"/>
                        <a:ea typeface="Arial"/>
                        <a:cs typeface="Arial"/>
                        <a:sym typeface="Arial"/>
                      </a:endParaRPr>
                    </a:p>
                    <a:p>
                      <a:pPr marL="0" marR="0" lvl="0" indent="0" algn="r" rtl="0">
                        <a:lnSpc>
                          <a:spcPct val="107000"/>
                        </a:lnSpc>
                        <a:spcBef>
                          <a:spcPts val="800"/>
                        </a:spcBef>
                        <a:spcAft>
                          <a:spcPts val="0"/>
                        </a:spcAft>
                        <a:buClr>
                          <a:srgbClr val="000000"/>
                        </a:buClr>
                        <a:buSzPts val="1000"/>
                        <a:buFont typeface="Arial"/>
                        <a:buNone/>
                      </a:pPr>
                      <a:r>
                        <a:rPr lang="en-US" sz="900" b="1" u="none" strike="noStrike" cap="none">
                          <a:solidFill>
                            <a:srgbClr val="1F3864"/>
                          </a:solidFill>
                          <a:latin typeface="Arial"/>
                          <a:ea typeface="Arial"/>
                          <a:cs typeface="Arial"/>
                          <a:sym typeface="Arial"/>
                        </a:rPr>
                        <a:t> </a:t>
                      </a:r>
                      <a:endParaRPr sz="9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900" b="1" u="none" strike="noStrike" cap="none">
                          <a:solidFill>
                            <a:srgbClr val="1F3864"/>
                          </a:solidFill>
                          <a:latin typeface="Arial"/>
                          <a:ea typeface="Arial"/>
                          <a:cs typeface="Arial"/>
                          <a:sym typeface="Arial"/>
                        </a:rPr>
                        <a:t>None</a:t>
                      </a:r>
                      <a:endParaRPr sz="9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900" b="1" u="none" strike="noStrike" cap="none">
                          <a:solidFill>
                            <a:srgbClr val="1F3864"/>
                          </a:solidFill>
                          <a:latin typeface="Arial"/>
                          <a:ea typeface="Arial"/>
                          <a:cs typeface="Arial"/>
                          <a:sym typeface="Arial"/>
                        </a:rPr>
                        <a:t>6 hours</a:t>
                      </a:r>
                      <a:endParaRPr sz="9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000"/>
                        <a:buFont typeface="Arial"/>
                        <a:buNone/>
                      </a:pPr>
                      <a:r>
                        <a:rPr lang="en-US" sz="900" b="1" i="1" u="none" strike="noStrike" cap="none">
                          <a:solidFill>
                            <a:srgbClr val="1F3864"/>
                          </a:solidFill>
                          <a:latin typeface="Arial"/>
                          <a:ea typeface="Arial"/>
                          <a:cs typeface="Arial"/>
                          <a:sym typeface="Arial"/>
                        </a:rPr>
                        <a:t>Frederick Fule</a:t>
                      </a:r>
                      <a:endParaRPr sz="9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i="1" u="none" strike="noStrike" cap="none">
                          <a:solidFill>
                            <a:srgbClr val="1F3864"/>
                          </a:solidFill>
                          <a:latin typeface="Arial"/>
                          <a:ea typeface="Arial"/>
                          <a:cs typeface="Arial"/>
                          <a:sym typeface="Arial"/>
                        </a:rPr>
                        <a:t>Technical Assistant </a:t>
                      </a:r>
                      <a:endParaRPr sz="9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i="1" u="none" strike="noStrike" cap="none">
                          <a:solidFill>
                            <a:srgbClr val="1F3864"/>
                          </a:solidFill>
                          <a:latin typeface="Arial"/>
                          <a:ea typeface="Arial"/>
                          <a:cs typeface="Arial"/>
                          <a:sym typeface="Arial"/>
                        </a:rPr>
                        <a:t>Rojalde  Zacarias</a:t>
                      </a:r>
                      <a:endParaRPr sz="9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i="1" u="none" strike="noStrike" cap="none">
                          <a:solidFill>
                            <a:srgbClr val="1F3864"/>
                          </a:solidFill>
                          <a:latin typeface="Arial"/>
                          <a:ea typeface="Arial"/>
                          <a:cs typeface="Arial"/>
                          <a:sym typeface="Arial"/>
                        </a:rPr>
                        <a:t>Computer Programmer I </a:t>
                      </a:r>
                      <a:endParaRPr sz="9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i="1" u="none" strike="noStrike" cap="none">
                          <a:solidFill>
                            <a:srgbClr val="1F3864"/>
                          </a:solidFill>
                          <a:latin typeface="Arial"/>
                          <a:ea typeface="Arial"/>
                          <a:cs typeface="Arial"/>
                          <a:sym typeface="Arial"/>
                        </a:rPr>
                        <a:t>Exequiel Albuya</a:t>
                      </a:r>
                      <a:endParaRPr sz="9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i="1" u="none" strike="noStrike" cap="none">
                          <a:solidFill>
                            <a:srgbClr val="1F3864"/>
                          </a:solidFill>
                          <a:latin typeface="Arial"/>
                          <a:ea typeface="Arial"/>
                          <a:cs typeface="Arial"/>
                          <a:sym typeface="Arial"/>
                        </a:rPr>
                        <a:t>Senior Administrative Assistant II </a:t>
                      </a:r>
                      <a:endParaRPr sz="9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endParaRPr sz="9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u="none" strike="noStrike" cap="none">
                          <a:solidFill>
                            <a:srgbClr val="1F3864"/>
                          </a:solidFill>
                          <a:latin typeface="Arial"/>
                          <a:ea typeface="Arial"/>
                          <a:cs typeface="Arial"/>
                          <a:sym typeface="Arial"/>
                        </a:rPr>
                        <a:t>Hardware Maintenance Division</a:t>
                      </a:r>
                      <a:endParaRPr sz="900" b="1" i="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1036750">
                <a:tc>
                  <a:txBody>
                    <a:bodyPr/>
                    <a:lstStyle/>
                    <a:p>
                      <a:pPr marL="0" marR="0" lvl="0" indent="0" algn="just" rtl="0">
                        <a:lnSpc>
                          <a:spcPct val="107000"/>
                        </a:lnSpc>
                        <a:spcBef>
                          <a:spcPts val="0"/>
                        </a:spcBef>
                        <a:spcAft>
                          <a:spcPts val="0"/>
                        </a:spcAft>
                        <a:buClr>
                          <a:srgbClr val="000000"/>
                        </a:buClr>
                        <a:buSzPts val="1000"/>
                        <a:buFont typeface="Arial"/>
                        <a:buNone/>
                      </a:pPr>
                      <a:r>
                        <a:rPr lang="en-US" sz="900" b="1" u="none" strike="noStrike" cap="none">
                          <a:solidFill>
                            <a:srgbClr val="002060"/>
                          </a:solidFill>
                          <a:latin typeface="Arial"/>
                          <a:ea typeface="Arial"/>
                          <a:cs typeface="Arial"/>
                          <a:sym typeface="Arial"/>
                        </a:rPr>
                        <a:t>2.  Once resolved, client will acknowledge that the support is done</a:t>
                      </a:r>
                      <a:endParaRPr sz="9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000"/>
                        <a:buFont typeface="Arial"/>
                        <a:buNone/>
                      </a:pPr>
                      <a:r>
                        <a:rPr lang="en-US" sz="900" b="1" u="none" strike="noStrike" cap="none">
                          <a:solidFill>
                            <a:srgbClr val="002060"/>
                          </a:solidFill>
                          <a:latin typeface="Arial"/>
                          <a:ea typeface="Arial"/>
                          <a:cs typeface="Arial"/>
                          <a:sym typeface="Arial"/>
                        </a:rPr>
                        <a:t>1.3 Supply details on ticket and close. </a:t>
                      </a:r>
                      <a:endParaRPr sz="9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900" b="1" u="none" strike="noStrike" cap="none">
                          <a:solidFill>
                            <a:srgbClr val="002060"/>
                          </a:solidFill>
                          <a:latin typeface="Arial"/>
                          <a:ea typeface="Arial"/>
                          <a:cs typeface="Arial"/>
                          <a:sym typeface="Arial"/>
                        </a:rPr>
                        <a:t> </a:t>
                      </a:r>
                      <a:endParaRPr sz="9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900" b="1" u="none" strike="noStrike" cap="none">
                          <a:solidFill>
                            <a:srgbClr val="002060"/>
                          </a:solidFill>
                          <a:latin typeface="Arial"/>
                          <a:ea typeface="Arial"/>
                          <a:cs typeface="Arial"/>
                          <a:sym typeface="Arial"/>
                        </a:rPr>
                        <a:t>1 hour</a:t>
                      </a:r>
                      <a:endParaRPr sz="9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900" b="1" i="1" u="none" strike="noStrike" cap="none">
                          <a:solidFill>
                            <a:srgbClr val="1F3864"/>
                          </a:solidFill>
                          <a:latin typeface="Arial"/>
                          <a:ea typeface="Arial"/>
                          <a:cs typeface="Arial"/>
                          <a:sym typeface="Arial"/>
                        </a:rPr>
                        <a:t>Frederick Fule</a:t>
                      </a:r>
                      <a:endParaRPr sz="9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000"/>
                        <a:buFont typeface="Arial"/>
                        <a:buNone/>
                      </a:pPr>
                      <a:r>
                        <a:rPr lang="en-US" sz="900" b="1" i="1" u="none" strike="noStrike" cap="none">
                          <a:solidFill>
                            <a:srgbClr val="1F3864"/>
                          </a:solidFill>
                          <a:latin typeface="Arial"/>
                          <a:ea typeface="Arial"/>
                          <a:cs typeface="Arial"/>
                          <a:sym typeface="Arial"/>
                        </a:rPr>
                        <a:t>Technical Assistant </a:t>
                      </a:r>
                      <a:endParaRPr sz="9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i="1" u="none" strike="noStrike" cap="none">
                          <a:solidFill>
                            <a:srgbClr val="1F3864"/>
                          </a:solidFill>
                          <a:latin typeface="Arial"/>
                          <a:ea typeface="Arial"/>
                          <a:cs typeface="Arial"/>
                          <a:sym typeface="Arial"/>
                        </a:rPr>
                        <a:t>Rojalde  Zacarias</a:t>
                      </a:r>
                      <a:endParaRPr sz="9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i="1" u="none" strike="noStrike" cap="none">
                          <a:solidFill>
                            <a:srgbClr val="1F3864"/>
                          </a:solidFill>
                          <a:latin typeface="Arial"/>
                          <a:ea typeface="Arial"/>
                          <a:cs typeface="Arial"/>
                          <a:sym typeface="Arial"/>
                        </a:rPr>
                        <a:t>Computer Programmer I </a:t>
                      </a:r>
                      <a:endParaRPr sz="9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i="1" u="none" strike="noStrike" cap="none">
                          <a:solidFill>
                            <a:srgbClr val="1F3864"/>
                          </a:solidFill>
                          <a:latin typeface="Arial"/>
                          <a:ea typeface="Arial"/>
                          <a:cs typeface="Arial"/>
                          <a:sym typeface="Arial"/>
                        </a:rPr>
                        <a:t>Exequiel Albuya</a:t>
                      </a:r>
                      <a:endParaRPr sz="9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i="1" u="none" strike="noStrike" cap="none">
                          <a:solidFill>
                            <a:srgbClr val="1F3864"/>
                          </a:solidFill>
                          <a:latin typeface="Arial"/>
                          <a:ea typeface="Arial"/>
                          <a:cs typeface="Arial"/>
                          <a:sym typeface="Arial"/>
                        </a:rPr>
                        <a:t>Senior Administrative Assistant II </a:t>
                      </a:r>
                      <a:endParaRPr sz="9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endParaRPr sz="900" b="1" i="1">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u="none" strike="noStrike" cap="none">
                          <a:solidFill>
                            <a:srgbClr val="1F3864"/>
                          </a:solidFill>
                          <a:latin typeface="Arial"/>
                          <a:ea typeface="Arial"/>
                          <a:cs typeface="Arial"/>
                          <a:sym typeface="Arial"/>
                        </a:rPr>
                        <a:t>Hardware Maintenance Division</a:t>
                      </a:r>
                      <a:endParaRPr sz="9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417325">
                <a:tc gridSpan="2">
                  <a:txBody>
                    <a:bodyPr/>
                    <a:lstStyle/>
                    <a:p>
                      <a:pPr marL="0" marR="0" lvl="0" indent="0" algn="r" rtl="0">
                        <a:lnSpc>
                          <a:spcPct val="107000"/>
                        </a:lnSpc>
                        <a:spcBef>
                          <a:spcPts val="0"/>
                        </a:spcBef>
                        <a:spcAft>
                          <a:spcPts val="0"/>
                        </a:spcAft>
                        <a:buClr>
                          <a:srgbClr val="000000"/>
                        </a:buClr>
                        <a:buSzPts val="1000"/>
                        <a:buFont typeface="Arial"/>
                        <a:buNone/>
                      </a:pPr>
                      <a:r>
                        <a:rPr lang="en-US" sz="900" b="1" u="none" strike="noStrike" cap="none">
                          <a:solidFill>
                            <a:srgbClr val="1F3864"/>
                          </a:solidFill>
                          <a:latin typeface="Arial"/>
                          <a:ea typeface="Arial"/>
                          <a:cs typeface="Arial"/>
                          <a:sym typeface="Arial"/>
                        </a:rPr>
                        <a:t>TOTAL:</a:t>
                      </a:r>
                      <a:endParaRPr sz="9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900" b="1" u="none" strike="noStrike" cap="none">
                          <a:solidFill>
                            <a:srgbClr val="1F3864"/>
                          </a:solidFill>
                          <a:latin typeface="Arial"/>
                          <a:ea typeface="Arial"/>
                          <a:cs typeface="Arial"/>
                          <a:sym typeface="Arial"/>
                        </a:rPr>
                        <a:t>None</a:t>
                      </a:r>
                      <a:endParaRPr sz="9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900" b="1" u="none" strike="noStrike" cap="none">
                          <a:solidFill>
                            <a:srgbClr val="1F3864"/>
                          </a:solidFill>
                          <a:latin typeface="Arial"/>
                          <a:ea typeface="Arial"/>
                          <a:cs typeface="Arial"/>
                          <a:sym typeface="Arial"/>
                        </a:rPr>
                        <a:t> 8 Hours</a:t>
                      </a:r>
                      <a:endParaRPr sz="9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000"/>
                        <a:buFont typeface="Arial"/>
                        <a:buNone/>
                      </a:pPr>
                      <a:r>
                        <a:rPr lang="en-US" sz="900" b="1" u="none" strike="noStrike" cap="none">
                          <a:solidFill>
                            <a:srgbClr val="1F3864"/>
                          </a:solidFill>
                          <a:latin typeface="Arial"/>
                          <a:ea typeface="Arial"/>
                          <a:cs typeface="Arial"/>
                          <a:sym typeface="Arial"/>
                        </a:rPr>
                        <a:t> </a:t>
                      </a:r>
                      <a:endParaRPr sz="9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104"/>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4. Provision of Level 2 Technical Support* to BTr end users</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sp>
        <p:nvSpPr>
          <p:cNvPr id="853" name="Google Shape;853;p104"/>
          <p:cNvSpPr txBox="1"/>
          <p:nvPr/>
        </p:nvSpPr>
        <p:spPr>
          <a:xfrm>
            <a:off x="486037" y="698854"/>
            <a:ext cx="11163868" cy="8138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1" i="0" u="none" strike="noStrike" cap="none" dirty="0">
                <a:solidFill>
                  <a:srgbClr val="002060"/>
                </a:solidFill>
                <a:latin typeface="Arial"/>
                <a:ea typeface="Arial"/>
                <a:cs typeface="Arial"/>
                <a:sym typeface="Arial"/>
              </a:rPr>
              <a:t>*Level 2: refers to requests that are intermediate and can be solved within the Bureau.</a:t>
            </a:r>
            <a:endParaRPr sz="1600" b="1" i="0" u="none" strike="noStrike" cap="none" dirty="0">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1" i="0" u="none" strike="noStrike" cap="none" dirty="0">
                <a:solidFill>
                  <a:srgbClr val="002060"/>
                </a:solidFill>
                <a:latin typeface="Arial"/>
                <a:ea typeface="Arial"/>
                <a:cs typeface="Arial"/>
                <a:sym typeface="Arial"/>
              </a:rPr>
              <a:t>This is the process of providing technical support to internal end users that are classified under Level 2.</a:t>
            </a:r>
            <a:endParaRPr sz="1600" b="1" i="0" u="none" strike="noStrike" cap="none" dirty="0">
              <a:solidFill>
                <a:srgbClr val="002060"/>
              </a:solidFill>
              <a:latin typeface="Calibri"/>
              <a:ea typeface="Calibri"/>
              <a:cs typeface="Calibri"/>
              <a:sym typeface="Calibri"/>
            </a:endParaRPr>
          </a:p>
          <a:p>
            <a:pPr marL="270510" marR="0" lvl="0" indent="0" algn="l" rtl="0">
              <a:lnSpc>
                <a:spcPct val="107000"/>
              </a:lnSpc>
              <a:spcBef>
                <a:spcPts val="0"/>
              </a:spcBef>
              <a:spcAft>
                <a:spcPts val="0"/>
              </a:spcAft>
              <a:buClr>
                <a:srgbClr val="000000"/>
              </a:buClr>
              <a:buSzPts val="1400"/>
              <a:buFont typeface="Arial"/>
              <a:buNone/>
            </a:pPr>
            <a:endParaRPr sz="1400" b="1" i="0" u="none" strike="noStrike" cap="none" dirty="0">
              <a:solidFill>
                <a:srgbClr val="002060"/>
              </a:solidFill>
              <a:latin typeface="Arial"/>
              <a:ea typeface="Arial"/>
              <a:cs typeface="Arial"/>
              <a:sym typeface="Arial"/>
            </a:endParaRPr>
          </a:p>
        </p:txBody>
      </p:sp>
      <p:pic>
        <p:nvPicPr>
          <p:cNvPr id="854" name="Google Shape;854;p104"/>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855" name="Google Shape;855;p104"/>
          <p:cNvGraphicFramePr/>
          <p:nvPr/>
        </p:nvGraphicFramePr>
        <p:xfrm>
          <a:off x="600500" y="1362215"/>
          <a:ext cx="11166400" cy="5232676"/>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956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Management Information System Service- Hardware Maintenance Division</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61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Complex</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961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G2G – Government to Government</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118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BTr End Users</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27575">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OF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WHERE TO SECURE</a:t>
                      </a:r>
                      <a:endParaRPr sz="14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71800">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Technical Support Request </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via Call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71800">
                <a:tc gridSpan="2">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via Email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71800">
                <a:tc gridSpan="2">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via In-person (HMD Office)</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2757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8"/>
                  </a:ext>
                </a:extLst>
              </a:tr>
              <a:tr h="833475">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File Support Ticket (Call Helpdesk / Email Helpdesk/ Go the Hardware Maintenance Division).</a:t>
                      </a:r>
                      <a:endParaRPr sz="12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9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1.1 Receive 	request and 	process ticket.</a:t>
                      </a:r>
                      <a:endParaRPr sz="1200" b="1" u="none" strike="noStrike" cap="none">
                        <a:solidFill>
                          <a:srgbClr val="002060"/>
                        </a:solidFill>
                        <a:latin typeface="Calibri"/>
                        <a:ea typeface="Calibri"/>
                        <a:cs typeface="Calibri"/>
                        <a:sym typeface="Calibri"/>
                      </a:endParaRPr>
                    </a:p>
                    <a:p>
                      <a:pPr marL="19050" marR="0" lvl="0" indent="-1905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hour</a:t>
                      </a: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200" b="1" i="1" strike="noStrike" cap="none">
                          <a:solidFill>
                            <a:srgbClr val="1F3864"/>
                          </a:solidFill>
                          <a:latin typeface="Arial"/>
                          <a:ea typeface="Arial"/>
                          <a:cs typeface="Arial"/>
                          <a:sym typeface="Arial"/>
                        </a:rPr>
                        <a:t>Hardware Maintenance Division</a:t>
                      </a:r>
                      <a:endParaRPr sz="12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200" b="1" i="1" strike="noStrike" cap="none">
                          <a:solidFill>
                            <a:srgbClr val="1F3864"/>
                          </a:solidFill>
                          <a:latin typeface="Arial"/>
                          <a:ea typeface="Arial"/>
                          <a:cs typeface="Arial"/>
                          <a:sym typeface="Arial"/>
                        </a:rPr>
                        <a:t>Frederick Fule</a:t>
                      </a:r>
                      <a:endParaRPr sz="12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200" b="1" i="1" strike="noStrike" cap="none">
                          <a:solidFill>
                            <a:srgbClr val="1F3864"/>
                          </a:solidFill>
                          <a:latin typeface="Arial"/>
                          <a:ea typeface="Arial"/>
                          <a:cs typeface="Arial"/>
                          <a:sym typeface="Arial"/>
                        </a:rPr>
                        <a:t>Technical Assistant </a:t>
                      </a:r>
                      <a:endParaRPr sz="12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200" b="1" i="1" strike="noStrike" cap="none">
                          <a:solidFill>
                            <a:srgbClr val="1F3864"/>
                          </a:solidFill>
                          <a:latin typeface="Arial"/>
                          <a:ea typeface="Arial"/>
                          <a:cs typeface="Arial"/>
                          <a:sym typeface="Arial"/>
                        </a:rPr>
                        <a:t>Rojalde  Zacarias</a:t>
                      </a:r>
                      <a:endParaRPr sz="12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200" b="1" i="1" strike="noStrike" cap="none">
                          <a:solidFill>
                            <a:srgbClr val="1F3864"/>
                          </a:solidFill>
                          <a:latin typeface="Arial"/>
                          <a:ea typeface="Arial"/>
                          <a:cs typeface="Arial"/>
                          <a:sym typeface="Arial"/>
                        </a:rPr>
                        <a:t>Computer Programmer I </a:t>
                      </a:r>
                      <a:endParaRPr sz="12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200" b="1" i="1" strike="noStrike" cap="none">
                          <a:solidFill>
                            <a:srgbClr val="1F3864"/>
                          </a:solidFill>
                          <a:latin typeface="Arial"/>
                          <a:ea typeface="Arial"/>
                          <a:cs typeface="Arial"/>
                          <a:sym typeface="Arial"/>
                        </a:rPr>
                        <a:t>Exequiel Albuya</a:t>
                      </a:r>
                      <a:endParaRPr sz="12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200" b="1" i="1" strike="noStrike" cap="none">
                          <a:solidFill>
                            <a:srgbClr val="1F3864"/>
                          </a:solidFill>
                          <a:latin typeface="Arial"/>
                          <a:ea typeface="Arial"/>
                          <a:cs typeface="Arial"/>
                          <a:sym typeface="Arial"/>
                        </a:rPr>
                        <a:t>Senior Administrative Assistant II </a:t>
                      </a:r>
                      <a:endParaRPr sz="12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endParaRPr sz="1200" b="1" i="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6821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1.2 Assess and access Knowledge Base Files for possible resolution and then perform the technical support. </a:t>
                      </a:r>
                      <a:endParaRPr sz="1200" u="none" strike="noStrike" cap="none"/>
                    </a:p>
                    <a:p>
                      <a:pPr marL="0" marR="0" lvl="0" indent="0" algn="l" rtl="0">
                        <a:lnSpc>
                          <a:spcPct val="107000"/>
                        </a:lnSpc>
                        <a:spcBef>
                          <a:spcPts val="800"/>
                        </a:spcBef>
                        <a:spcAft>
                          <a:spcPts val="0"/>
                        </a:spcAft>
                        <a:buClr>
                          <a:srgbClr val="000000"/>
                        </a:buClr>
                        <a:buSzPts val="500"/>
                        <a:buFont typeface="Arial"/>
                        <a:buNone/>
                      </a:pP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6 hours</a:t>
                      </a: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200" b="1" i="1" strike="noStrike" cap="none">
                          <a:solidFill>
                            <a:srgbClr val="1F3864"/>
                          </a:solidFill>
                          <a:latin typeface="Arial"/>
                          <a:ea typeface="Arial"/>
                          <a:cs typeface="Arial"/>
                          <a:sym typeface="Arial"/>
                        </a:rPr>
                        <a:t>Hardware Maintenance Division</a:t>
                      </a:r>
                      <a:endParaRPr sz="12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200" b="1" i="1" strike="noStrike" cap="none">
                          <a:solidFill>
                            <a:srgbClr val="1F3864"/>
                          </a:solidFill>
                          <a:latin typeface="Arial"/>
                          <a:ea typeface="Arial"/>
                          <a:cs typeface="Arial"/>
                          <a:sym typeface="Arial"/>
                        </a:rPr>
                        <a:t>Frederick Fule</a:t>
                      </a:r>
                      <a:endParaRPr sz="12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200" b="1" i="1" strike="noStrike" cap="none">
                          <a:solidFill>
                            <a:srgbClr val="1F3864"/>
                          </a:solidFill>
                          <a:latin typeface="Arial"/>
                          <a:ea typeface="Arial"/>
                          <a:cs typeface="Arial"/>
                          <a:sym typeface="Arial"/>
                        </a:rPr>
                        <a:t>Technical Assistant </a:t>
                      </a:r>
                      <a:endParaRPr sz="12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200" b="1" i="1" strike="noStrike" cap="none">
                          <a:solidFill>
                            <a:srgbClr val="1F3864"/>
                          </a:solidFill>
                          <a:latin typeface="Arial"/>
                          <a:ea typeface="Arial"/>
                          <a:cs typeface="Arial"/>
                          <a:sym typeface="Arial"/>
                        </a:rPr>
                        <a:t>Rojalde  Zacarias</a:t>
                      </a:r>
                      <a:endParaRPr sz="12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200" b="1" i="1" strike="noStrike" cap="none">
                          <a:solidFill>
                            <a:srgbClr val="1F3864"/>
                          </a:solidFill>
                          <a:latin typeface="Arial"/>
                          <a:ea typeface="Arial"/>
                          <a:cs typeface="Arial"/>
                          <a:sym typeface="Arial"/>
                        </a:rPr>
                        <a:t>Computer Programmer I </a:t>
                      </a:r>
                      <a:endParaRPr sz="12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200" b="1" i="1" strike="noStrike" cap="none">
                          <a:solidFill>
                            <a:srgbClr val="1F3864"/>
                          </a:solidFill>
                          <a:latin typeface="Arial"/>
                          <a:ea typeface="Arial"/>
                          <a:cs typeface="Arial"/>
                          <a:sym typeface="Arial"/>
                        </a:rPr>
                        <a:t>Exequiel Albuya</a:t>
                      </a:r>
                      <a:endParaRPr sz="12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200" b="1" i="1" strike="noStrike" cap="none">
                          <a:solidFill>
                            <a:srgbClr val="1F3864"/>
                          </a:solidFill>
                          <a:latin typeface="Arial"/>
                          <a:ea typeface="Arial"/>
                          <a:cs typeface="Arial"/>
                          <a:sym typeface="Arial"/>
                        </a:rPr>
                        <a:t>Senior Administrative Assistant II </a:t>
                      </a:r>
                      <a:endParaRPr sz="12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endParaRPr sz="1200" b="1" i="1">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105"/>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4. Provision of Level 2 Technical Support* to BTr end users</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sp>
        <p:nvSpPr>
          <p:cNvPr id="861" name="Google Shape;861;p105"/>
          <p:cNvSpPr txBox="1"/>
          <p:nvPr/>
        </p:nvSpPr>
        <p:spPr>
          <a:xfrm>
            <a:off x="514066" y="613167"/>
            <a:ext cx="11163900" cy="307800"/>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Clr>
                <a:srgbClr val="000000"/>
              </a:buClr>
              <a:buSzPts val="1400"/>
              <a:buFont typeface="Arial"/>
              <a:buNone/>
            </a:pPr>
            <a:r>
              <a:rPr lang="en-US" sz="1400" b="1" i="0" u="none" strike="noStrike" cap="none">
                <a:solidFill>
                  <a:srgbClr val="8E0000"/>
                </a:solidFill>
                <a:latin typeface="Arial"/>
                <a:ea typeface="Arial"/>
                <a:cs typeface="Arial"/>
                <a:sym typeface="Arial"/>
              </a:rPr>
              <a:t> (</a:t>
            </a:r>
            <a:r>
              <a:rPr lang="en-US" sz="1400" b="1" i="1" u="none" strike="noStrike" cap="none">
                <a:solidFill>
                  <a:srgbClr val="8E0000"/>
                </a:solidFill>
                <a:latin typeface="Arial"/>
                <a:ea typeface="Arial"/>
                <a:cs typeface="Arial"/>
                <a:sym typeface="Arial"/>
              </a:rPr>
              <a:t>Cont. of client steps </a:t>
            </a:r>
            <a:r>
              <a:rPr lang="en-US" sz="1400" b="1" i="0" u="none" strike="noStrike" cap="none">
                <a:solidFill>
                  <a:srgbClr val="8E0000"/>
                </a:solidFill>
                <a:latin typeface="Arial"/>
                <a:ea typeface="Arial"/>
                <a:cs typeface="Arial"/>
                <a:sym typeface="Arial"/>
              </a:rPr>
              <a:t>)</a:t>
            </a:r>
            <a:endParaRPr sz="1400" b="1" i="0" u="none" strike="noStrike" cap="none">
              <a:solidFill>
                <a:srgbClr val="002060"/>
              </a:solidFill>
              <a:latin typeface="Arial"/>
              <a:ea typeface="Arial"/>
              <a:cs typeface="Arial"/>
              <a:sym typeface="Arial"/>
            </a:endParaRPr>
          </a:p>
        </p:txBody>
      </p:sp>
      <p:pic>
        <p:nvPicPr>
          <p:cNvPr id="862" name="Google Shape;862;p105"/>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863" name="Google Shape;863;p105"/>
          <p:cNvGraphicFramePr/>
          <p:nvPr/>
        </p:nvGraphicFramePr>
        <p:xfrm>
          <a:off x="628529" y="946505"/>
          <a:ext cx="11166400" cy="5831952"/>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65350">
                <a:tc>
                  <a:txBody>
                    <a:bodyPr/>
                    <a:lstStyle/>
                    <a:p>
                      <a:pPr marL="0" marR="0" lvl="0" indent="0" algn="ctr" rtl="0">
                        <a:lnSpc>
                          <a:spcPct val="150000"/>
                        </a:lnSpc>
                        <a:spcBef>
                          <a:spcPts val="0"/>
                        </a:spcBef>
                        <a:spcAft>
                          <a:spcPts val="0"/>
                        </a:spcAft>
                        <a:buClr>
                          <a:srgbClr val="000000"/>
                        </a:buClr>
                        <a:buSzPts val="1100"/>
                        <a:buFont typeface="Arial"/>
                        <a:buNone/>
                      </a:pPr>
                      <a:r>
                        <a:rPr lang="en-US" sz="900" b="1" u="none" strike="noStrike" cap="none">
                          <a:solidFill>
                            <a:srgbClr val="1F3864"/>
                          </a:solidFill>
                          <a:latin typeface="Arial"/>
                          <a:ea typeface="Arial"/>
                          <a:cs typeface="Arial"/>
                          <a:sym typeface="Arial"/>
                        </a:rPr>
                        <a:t>CLIENT STEPS</a:t>
                      </a:r>
                      <a:endParaRPr sz="9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900" b="1" u="none" strike="noStrike" cap="none">
                          <a:solidFill>
                            <a:srgbClr val="1F3864"/>
                          </a:solidFill>
                          <a:latin typeface="Arial"/>
                          <a:ea typeface="Arial"/>
                          <a:cs typeface="Arial"/>
                          <a:sym typeface="Arial"/>
                        </a:rPr>
                        <a:t>AGENCY ACTIONS</a:t>
                      </a:r>
                      <a:endParaRPr sz="9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900" b="1" u="none" strike="noStrike" cap="none">
                          <a:solidFill>
                            <a:srgbClr val="1F3864"/>
                          </a:solidFill>
                          <a:latin typeface="Arial"/>
                          <a:ea typeface="Arial"/>
                          <a:cs typeface="Arial"/>
                          <a:sym typeface="Arial"/>
                        </a:rPr>
                        <a:t>FEES TO BE PAID</a:t>
                      </a:r>
                      <a:endParaRPr sz="9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900" b="1" u="none" strike="noStrike" cap="none">
                          <a:solidFill>
                            <a:srgbClr val="1F3864"/>
                          </a:solidFill>
                          <a:latin typeface="Arial"/>
                          <a:ea typeface="Arial"/>
                          <a:cs typeface="Arial"/>
                          <a:sym typeface="Arial"/>
                        </a:rPr>
                        <a:t>PROCESSING TIME</a:t>
                      </a:r>
                      <a:endParaRPr sz="9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100"/>
                        <a:buFont typeface="Arial"/>
                        <a:buNone/>
                      </a:pPr>
                      <a:r>
                        <a:rPr lang="en-US" sz="900" b="1" u="none" strike="noStrike" cap="none">
                          <a:solidFill>
                            <a:srgbClr val="1F3864"/>
                          </a:solidFill>
                          <a:latin typeface="Arial"/>
                          <a:ea typeface="Arial"/>
                          <a:cs typeface="Arial"/>
                          <a:sym typeface="Arial"/>
                        </a:rPr>
                        <a:t>PERSON RESPONSIBLE</a:t>
                      </a:r>
                      <a:endParaRPr sz="9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2724125">
                <a:tc>
                  <a:txBody>
                    <a:bodyPr/>
                    <a:lstStyle/>
                    <a:p>
                      <a:pPr marL="0" marR="0" lvl="0" indent="0" algn="l" rtl="0">
                        <a:lnSpc>
                          <a:spcPct val="107000"/>
                        </a:lnSpc>
                        <a:spcBef>
                          <a:spcPts val="0"/>
                        </a:spcBef>
                        <a:spcAft>
                          <a:spcPts val="0"/>
                        </a:spcAft>
                        <a:buClr>
                          <a:srgbClr val="000000"/>
                        </a:buClr>
                        <a:buSzPts val="1100"/>
                        <a:buFont typeface="Arial"/>
                        <a:buNone/>
                      </a:pPr>
                      <a:endParaRPr sz="900" b="1"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7000"/>
                        </a:lnSpc>
                        <a:spcBef>
                          <a:spcPts val="0"/>
                        </a:spcBef>
                        <a:spcAft>
                          <a:spcPts val="0"/>
                        </a:spcAft>
                        <a:buClr>
                          <a:srgbClr val="002060"/>
                        </a:buClr>
                        <a:buSzPts val="1200"/>
                        <a:buFont typeface="Calibri"/>
                        <a:buNone/>
                      </a:pPr>
                      <a:r>
                        <a:rPr lang="en-US" sz="900" b="1" strike="noStrike" cap="none">
                          <a:solidFill>
                            <a:srgbClr val="002060"/>
                          </a:solidFill>
                          <a:latin typeface="Arial"/>
                          <a:ea typeface="Arial"/>
                          <a:cs typeface="Arial"/>
                          <a:sym typeface="Arial"/>
                        </a:rPr>
                        <a:t>1.3 If an issue is unresolved due to complexity, assign technical support specialists (e.g. DAD, SAD, SDD, and other support groups depending on the assessment and assigned personnel will conduct support.</a:t>
                      </a:r>
                      <a:endParaRPr sz="900" b="1" strike="noStrike" cap="none">
                        <a:solidFill>
                          <a:srgbClr val="002060"/>
                        </a:solidFill>
                        <a:latin typeface="Calibri"/>
                        <a:ea typeface="Calibri"/>
                        <a:cs typeface="Calibri"/>
                        <a:sym typeface="Calibri"/>
                      </a:endParaRPr>
                    </a:p>
                    <a:p>
                      <a:pPr marL="0" marR="0" lvl="0" indent="0" algn="r" rtl="0">
                        <a:lnSpc>
                          <a:spcPct val="107000"/>
                        </a:lnSpc>
                        <a:spcBef>
                          <a:spcPts val="800"/>
                        </a:spcBef>
                        <a:spcAft>
                          <a:spcPts val="0"/>
                        </a:spcAft>
                        <a:buClr>
                          <a:srgbClr val="000000"/>
                        </a:buClr>
                        <a:buSzPts val="1100"/>
                        <a:buFont typeface="Arial"/>
                        <a:buNone/>
                      </a:pPr>
                      <a:r>
                        <a:rPr lang="en-US" sz="900" b="1" strike="noStrike" cap="none">
                          <a:solidFill>
                            <a:srgbClr val="002060"/>
                          </a:solidFill>
                          <a:latin typeface="Arial"/>
                          <a:ea typeface="Arial"/>
                          <a:cs typeface="Arial"/>
                          <a:sym typeface="Arial"/>
                        </a:rPr>
                        <a:t> </a:t>
                      </a:r>
                      <a:endParaRPr sz="900" b="1"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900" b="1" strike="noStrike" cap="none">
                          <a:solidFill>
                            <a:srgbClr val="002060"/>
                          </a:solidFill>
                          <a:latin typeface="Arial"/>
                          <a:ea typeface="Arial"/>
                          <a:cs typeface="Arial"/>
                          <a:sym typeface="Arial"/>
                        </a:rPr>
                        <a:t>None</a:t>
                      </a:r>
                      <a:endParaRPr sz="900" b="1"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900" b="1" strike="noStrike" cap="none">
                          <a:solidFill>
                            <a:srgbClr val="002060"/>
                          </a:solidFill>
                          <a:latin typeface="Arial"/>
                          <a:ea typeface="Arial"/>
                          <a:cs typeface="Arial"/>
                          <a:sym typeface="Arial"/>
                        </a:rPr>
                        <a:t>1 day</a:t>
                      </a:r>
                      <a:endParaRPr sz="900" b="1"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900" b="1" strike="noStrike" cap="none">
                          <a:solidFill>
                            <a:srgbClr val="1F3864"/>
                          </a:solidFill>
                          <a:latin typeface="Arial"/>
                          <a:ea typeface="Arial"/>
                          <a:cs typeface="Arial"/>
                          <a:sym typeface="Arial"/>
                        </a:rPr>
                        <a:t>Hardware Maintenance Division</a:t>
                      </a:r>
                      <a:endParaRPr sz="9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strike="noStrike" cap="none">
                          <a:solidFill>
                            <a:srgbClr val="1F3864"/>
                          </a:solidFill>
                          <a:latin typeface="Arial"/>
                          <a:ea typeface="Arial"/>
                          <a:cs typeface="Arial"/>
                          <a:sym typeface="Arial"/>
                        </a:rPr>
                        <a:t>Frederick Fule</a:t>
                      </a:r>
                      <a:endParaRPr sz="9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i="1" strike="noStrike" cap="none">
                          <a:solidFill>
                            <a:srgbClr val="1F3864"/>
                          </a:solidFill>
                          <a:latin typeface="Arial"/>
                          <a:ea typeface="Arial"/>
                          <a:cs typeface="Arial"/>
                          <a:sym typeface="Arial"/>
                        </a:rPr>
                        <a:t>Technical Assistant </a:t>
                      </a:r>
                      <a:endParaRPr sz="9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strike="noStrike" cap="none">
                          <a:solidFill>
                            <a:srgbClr val="1F3864"/>
                          </a:solidFill>
                          <a:latin typeface="Arial"/>
                          <a:ea typeface="Arial"/>
                          <a:cs typeface="Arial"/>
                          <a:sym typeface="Arial"/>
                        </a:rPr>
                        <a:t>Rojalde  Zacarias</a:t>
                      </a:r>
                      <a:endParaRPr sz="9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i="1" strike="noStrike" cap="none">
                          <a:solidFill>
                            <a:srgbClr val="1F3864"/>
                          </a:solidFill>
                          <a:latin typeface="Arial"/>
                          <a:ea typeface="Arial"/>
                          <a:cs typeface="Arial"/>
                          <a:sym typeface="Arial"/>
                        </a:rPr>
                        <a:t>Computer Programmer I </a:t>
                      </a:r>
                      <a:endParaRPr sz="9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strike="noStrike" cap="none">
                          <a:solidFill>
                            <a:srgbClr val="1F3864"/>
                          </a:solidFill>
                          <a:latin typeface="Arial"/>
                          <a:ea typeface="Arial"/>
                          <a:cs typeface="Arial"/>
                          <a:sym typeface="Arial"/>
                        </a:rPr>
                        <a:t>Exequiel Albuya</a:t>
                      </a:r>
                      <a:endParaRPr sz="9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i="1" strike="noStrike" cap="none">
                          <a:solidFill>
                            <a:srgbClr val="1F3864"/>
                          </a:solidFill>
                          <a:latin typeface="Arial"/>
                          <a:ea typeface="Arial"/>
                          <a:cs typeface="Arial"/>
                          <a:sym typeface="Arial"/>
                        </a:rPr>
                        <a:t>Senior Administrative Assistant II </a:t>
                      </a:r>
                      <a:endParaRPr sz="9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000"/>
                        <a:buFont typeface="Arial"/>
                        <a:buNone/>
                      </a:pPr>
                      <a:r>
                        <a:rPr lang="en-US" sz="900" b="1" strike="noStrike" cap="none">
                          <a:solidFill>
                            <a:srgbClr val="002060"/>
                          </a:solidFill>
                          <a:latin typeface="Arial"/>
                          <a:ea typeface="Arial"/>
                          <a:cs typeface="Arial"/>
                          <a:sym typeface="Arial"/>
                        </a:rPr>
                        <a:t>Database Administration Division</a:t>
                      </a:r>
                      <a:endParaRPr sz="900" b="1" strike="noStrike" cap="none">
                        <a:solidFill>
                          <a:srgbClr val="002060"/>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000"/>
                        <a:buFont typeface="Arial"/>
                        <a:buNone/>
                      </a:pPr>
                      <a:r>
                        <a:rPr lang="en-US" sz="900" b="1" strike="noStrike" cap="none">
                          <a:solidFill>
                            <a:srgbClr val="1F3864"/>
                          </a:solidFill>
                          <a:latin typeface="Arial"/>
                          <a:ea typeface="Arial"/>
                          <a:cs typeface="Arial"/>
                          <a:sym typeface="Arial"/>
                        </a:rPr>
                        <a:t>Jean Patrick Sahagun</a:t>
                      </a:r>
                      <a:endParaRPr sz="9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000"/>
                        <a:buFont typeface="Arial"/>
                        <a:buNone/>
                      </a:pPr>
                      <a:r>
                        <a:rPr lang="en-US" sz="900" b="1" i="1" strike="noStrike" cap="none">
                          <a:solidFill>
                            <a:srgbClr val="1F3864"/>
                          </a:solidFill>
                          <a:latin typeface="Arial"/>
                          <a:ea typeface="Arial"/>
                          <a:cs typeface="Arial"/>
                          <a:sym typeface="Arial"/>
                        </a:rPr>
                        <a:t>Senior Administrative Assistant I</a:t>
                      </a:r>
                      <a:endParaRPr sz="9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000"/>
                        <a:buFont typeface="Arial"/>
                        <a:buNone/>
                      </a:pPr>
                      <a:r>
                        <a:rPr lang="en-US" sz="900" b="1" strike="noStrike" cap="none">
                          <a:solidFill>
                            <a:srgbClr val="1F3864"/>
                          </a:solidFill>
                          <a:latin typeface="Arial"/>
                          <a:ea typeface="Arial"/>
                          <a:cs typeface="Arial"/>
                          <a:sym typeface="Arial"/>
                        </a:rPr>
                        <a:t>System Administration Division</a:t>
                      </a:r>
                      <a:endParaRPr sz="9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000"/>
                        <a:buFont typeface="Arial"/>
                        <a:buNone/>
                      </a:pPr>
                      <a:r>
                        <a:rPr lang="en-US" sz="900" b="1" strike="noStrike" cap="none">
                          <a:solidFill>
                            <a:srgbClr val="1F3864"/>
                          </a:solidFill>
                          <a:latin typeface="Arial"/>
                          <a:ea typeface="Arial"/>
                          <a:cs typeface="Arial"/>
                          <a:sym typeface="Arial"/>
                        </a:rPr>
                        <a:t>Paulo Pimentel</a:t>
                      </a:r>
                      <a:endParaRPr sz="9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000"/>
                        <a:buFont typeface="Arial"/>
                        <a:buNone/>
                      </a:pPr>
                      <a:r>
                        <a:rPr lang="en-US" sz="900" b="1" i="1" strike="noStrike" cap="none">
                          <a:solidFill>
                            <a:srgbClr val="1F3864"/>
                          </a:solidFill>
                          <a:latin typeface="Arial"/>
                          <a:ea typeface="Arial"/>
                          <a:cs typeface="Arial"/>
                          <a:sym typeface="Arial"/>
                        </a:rPr>
                        <a:t>Administrative Assistant VI</a:t>
                      </a:r>
                      <a:endParaRPr sz="9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000"/>
                        <a:buFont typeface="Arial"/>
                        <a:buNone/>
                      </a:pPr>
                      <a:r>
                        <a:rPr lang="en-US" sz="900" b="1" strike="noStrike" cap="none">
                          <a:solidFill>
                            <a:srgbClr val="1F3864"/>
                          </a:solidFill>
                          <a:latin typeface="Arial"/>
                          <a:ea typeface="Arial"/>
                          <a:cs typeface="Arial"/>
                          <a:sym typeface="Arial"/>
                        </a:rPr>
                        <a:t>System Development Division</a:t>
                      </a:r>
                      <a:endParaRPr sz="9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000"/>
                        <a:buFont typeface="Arial"/>
                        <a:buNone/>
                      </a:pPr>
                      <a:r>
                        <a:rPr lang="en-US" sz="900" b="1" strike="noStrike" cap="none">
                          <a:solidFill>
                            <a:srgbClr val="1F3864"/>
                          </a:solidFill>
                          <a:latin typeface="Arial"/>
                          <a:ea typeface="Arial"/>
                          <a:cs typeface="Arial"/>
                          <a:sym typeface="Arial"/>
                        </a:rPr>
                        <a:t>Al Francis Orias</a:t>
                      </a:r>
                      <a:endParaRPr sz="9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000"/>
                        <a:buFont typeface="Arial"/>
                        <a:buNone/>
                      </a:pPr>
                      <a:r>
                        <a:rPr lang="en-US" sz="900" b="1" i="1" strike="noStrike" cap="none">
                          <a:solidFill>
                            <a:srgbClr val="1F3864"/>
                          </a:solidFill>
                          <a:latin typeface="Arial"/>
                          <a:ea typeface="Arial"/>
                          <a:cs typeface="Arial"/>
                          <a:sym typeface="Arial"/>
                        </a:rPr>
                        <a:t>Computer Programmer I</a:t>
                      </a:r>
                      <a:r>
                        <a:rPr lang="en-US" sz="900" b="1" strike="noStrike" cap="none">
                          <a:solidFill>
                            <a:srgbClr val="002060"/>
                          </a:solidFill>
                          <a:latin typeface="Arial"/>
                          <a:ea typeface="Arial"/>
                          <a:cs typeface="Arial"/>
                          <a:sym typeface="Arial"/>
                        </a:rPr>
                        <a:t> </a:t>
                      </a:r>
                      <a:endParaRPr sz="900" b="1" strike="noStrike" cap="none">
                        <a:solidFill>
                          <a:srgbClr val="002060"/>
                        </a:solidFil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563250">
                <a:tc>
                  <a:txBody>
                    <a:bodyPr/>
                    <a:lstStyle/>
                    <a:p>
                      <a:pPr marL="0" marR="0" lvl="0" indent="0" algn="l" rtl="0">
                        <a:lnSpc>
                          <a:spcPct val="107000"/>
                        </a:lnSpc>
                        <a:spcBef>
                          <a:spcPts val="0"/>
                        </a:spcBef>
                        <a:spcAft>
                          <a:spcPts val="0"/>
                        </a:spcAft>
                        <a:buClr>
                          <a:srgbClr val="000000"/>
                        </a:buClr>
                        <a:buSzPts val="1100"/>
                        <a:buFont typeface="Arial"/>
                        <a:buNone/>
                      </a:pPr>
                      <a:endParaRPr sz="900" b="1"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100"/>
                        <a:buFont typeface="Arial"/>
                        <a:buNone/>
                      </a:pPr>
                      <a:r>
                        <a:rPr lang="en-US" sz="900" b="1" strike="noStrike" cap="none">
                          <a:latin typeface="Arial"/>
                          <a:ea typeface="Arial"/>
                          <a:cs typeface="Arial"/>
                          <a:sym typeface="Arial"/>
                        </a:rPr>
                        <a:t>1.4 Supply details on ticket and close.</a:t>
                      </a:r>
                      <a:endParaRPr sz="900" b="1"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900" b="1" strike="noStrike" cap="none">
                          <a:solidFill>
                            <a:srgbClr val="000000"/>
                          </a:solidFill>
                          <a:latin typeface="Arial"/>
                          <a:ea typeface="Arial"/>
                          <a:cs typeface="Arial"/>
                          <a:sym typeface="Arial"/>
                        </a:rPr>
                        <a:t>None</a:t>
                      </a:r>
                      <a:endParaRPr sz="900" b="1"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900" b="1" strike="noStrike" cap="none">
                          <a:solidFill>
                            <a:srgbClr val="000000"/>
                          </a:solidFill>
                          <a:latin typeface="Arial"/>
                          <a:ea typeface="Arial"/>
                          <a:cs typeface="Arial"/>
                          <a:sym typeface="Arial"/>
                        </a:rPr>
                        <a:t>1 hour</a:t>
                      </a:r>
                      <a:endParaRPr sz="900" b="1"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000"/>
                        <a:buFont typeface="Arial"/>
                        <a:buNone/>
                      </a:pPr>
                      <a:r>
                        <a:rPr lang="en-US" sz="900" b="1" strike="noStrike" cap="none">
                          <a:solidFill>
                            <a:srgbClr val="000000"/>
                          </a:solidFill>
                          <a:latin typeface="Arial"/>
                          <a:ea typeface="Arial"/>
                          <a:cs typeface="Arial"/>
                          <a:sym typeface="Arial"/>
                        </a:rPr>
                        <a:t>           </a:t>
                      </a:r>
                      <a:r>
                        <a:rPr lang="en-US" sz="900" b="1" strike="noStrike" cap="none">
                          <a:solidFill>
                            <a:srgbClr val="1F3864"/>
                          </a:solidFill>
                          <a:latin typeface="Arial"/>
                          <a:ea typeface="Arial"/>
                          <a:cs typeface="Arial"/>
                          <a:sym typeface="Arial"/>
                        </a:rPr>
                        <a:t>Hardware Maintenance Division</a:t>
                      </a:r>
                      <a:endParaRPr sz="9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strike="noStrike" cap="none">
                          <a:solidFill>
                            <a:srgbClr val="1F3864"/>
                          </a:solidFill>
                          <a:latin typeface="Arial"/>
                          <a:ea typeface="Arial"/>
                          <a:cs typeface="Arial"/>
                          <a:sym typeface="Arial"/>
                        </a:rPr>
                        <a:t>Frederick Fule</a:t>
                      </a:r>
                      <a:endParaRPr sz="9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i="1" strike="noStrike" cap="none">
                          <a:solidFill>
                            <a:srgbClr val="1F3864"/>
                          </a:solidFill>
                          <a:latin typeface="Arial"/>
                          <a:ea typeface="Arial"/>
                          <a:cs typeface="Arial"/>
                          <a:sym typeface="Arial"/>
                        </a:rPr>
                        <a:t>Technical Assistant </a:t>
                      </a:r>
                      <a:endParaRPr sz="9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strike="noStrike" cap="none">
                          <a:solidFill>
                            <a:srgbClr val="1F3864"/>
                          </a:solidFill>
                          <a:latin typeface="Arial"/>
                          <a:ea typeface="Arial"/>
                          <a:cs typeface="Arial"/>
                          <a:sym typeface="Arial"/>
                        </a:rPr>
                        <a:t>Rojalde  Zacarias</a:t>
                      </a:r>
                      <a:endParaRPr sz="9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i="1" strike="noStrike" cap="none">
                          <a:solidFill>
                            <a:srgbClr val="1F3864"/>
                          </a:solidFill>
                          <a:latin typeface="Arial"/>
                          <a:ea typeface="Arial"/>
                          <a:cs typeface="Arial"/>
                          <a:sym typeface="Arial"/>
                        </a:rPr>
                        <a:t>Computer Programmer I </a:t>
                      </a:r>
                      <a:endParaRPr sz="9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strike="noStrike" cap="none">
                          <a:solidFill>
                            <a:srgbClr val="1F3864"/>
                          </a:solidFill>
                          <a:latin typeface="Arial"/>
                          <a:ea typeface="Arial"/>
                          <a:cs typeface="Arial"/>
                          <a:sym typeface="Arial"/>
                        </a:rPr>
                        <a:t>Exequiel Albuya</a:t>
                      </a:r>
                      <a:endParaRPr sz="9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i="1" strike="noStrike" cap="none">
                          <a:solidFill>
                            <a:srgbClr val="1F3864"/>
                          </a:solidFill>
                          <a:latin typeface="Arial"/>
                          <a:ea typeface="Arial"/>
                          <a:cs typeface="Arial"/>
                          <a:sym typeface="Arial"/>
                        </a:rPr>
                        <a:t>Senior Administrative Assistant II </a:t>
                      </a:r>
                      <a:endParaRPr sz="9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strike="noStrike" cap="none">
                          <a:solidFill>
                            <a:srgbClr val="002060"/>
                          </a:solidFill>
                          <a:latin typeface="Arial"/>
                          <a:ea typeface="Arial"/>
                          <a:cs typeface="Arial"/>
                          <a:sym typeface="Arial"/>
                        </a:rPr>
                        <a:t>Database Administration Division</a:t>
                      </a:r>
                      <a:endParaRPr sz="900" b="1" strike="noStrike" cap="none">
                        <a:solidFill>
                          <a:srgbClr val="002060"/>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strike="noStrike" cap="none">
                          <a:solidFill>
                            <a:srgbClr val="1F3864"/>
                          </a:solidFill>
                          <a:latin typeface="Arial"/>
                          <a:ea typeface="Arial"/>
                          <a:cs typeface="Arial"/>
                          <a:sym typeface="Arial"/>
                        </a:rPr>
                        <a:t>Jean Patrick Sahagun</a:t>
                      </a:r>
                      <a:endParaRPr sz="9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i="1" strike="noStrike" cap="none">
                          <a:solidFill>
                            <a:srgbClr val="1F3864"/>
                          </a:solidFill>
                          <a:latin typeface="Arial"/>
                          <a:ea typeface="Arial"/>
                          <a:cs typeface="Arial"/>
                          <a:sym typeface="Arial"/>
                        </a:rPr>
                        <a:t>Senior Administrative Assistant I</a:t>
                      </a:r>
                      <a:endParaRPr sz="9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strike="noStrike" cap="none">
                          <a:solidFill>
                            <a:srgbClr val="1F3864"/>
                          </a:solidFill>
                          <a:latin typeface="Arial"/>
                          <a:ea typeface="Arial"/>
                          <a:cs typeface="Arial"/>
                          <a:sym typeface="Arial"/>
                        </a:rPr>
                        <a:t>System Administration Division</a:t>
                      </a:r>
                      <a:endParaRPr sz="9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strike="noStrike" cap="none">
                          <a:solidFill>
                            <a:srgbClr val="1F3864"/>
                          </a:solidFill>
                          <a:latin typeface="Arial"/>
                          <a:ea typeface="Arial"/>
                          <a:cs typeface="Arial"/>
                          <a:sym typeface="Arial"/>
                        </a:rPr>
                        <a:t>Paulo Pimentel</a:t>
                      </a:r>
                      <a:endParaRPr sz="9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i="1" strike="noStrike" cap="none">
                          <a:solidFill>
                            <a:srgbClr val="1F3864"/>
                          </a:solidFill>
                          <a:latin typeface="Arial"/>
                          <a:ea typeface="Arial"/>
                          <a:cs typeface="Arial"/>
                          <a:sym typeface="Arial"/>
                        </a:rPr>
                        <a:t>Administrative Assistant VI</a:t>
                      </a:r>
                      <a:endParaRPr sz="9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strike="noStrike" cap="none">
                          <a:solidFill>
                            <a:srgbClr val="1F3864"/>
                          </a:solidFill>
                          <a:latin typeface="Arial"/>
                          <a:ea typeface="Arial"/>
                          <a:cs typeface="Arial"/>
                          <a:sym typeface="Arial"/>
                        </a:rPr>
                        <a:t>System Development Division</a:t>
                      </a:r>
                      <a:endParaRPr sz="9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strike="noStrike" cap="none">
                          <a:solidFill>
                            <a:srgbClr val="1F3864"/>
                          </a:solidFill>
                          <a:latin typeface="Arial"/>
                          <a:ea typeface="Arial"/>
                          <a:cs typeface="Arial"/>
                          <a:sym typeface="Arial"/>
                        </a:rPr>
                        <a:t>Al Francis Orias</a:t>
                      </a:r>
                      <a:endParaRPr sz="9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900" b="1" i="1" strike="noStrike" cap="none">
                          <a:solidFill>
                            <a:srgbClr val="1F3864"/>
                          </a:solidFill>
                          <a:latin typeface="Arial"/>
                          <a:ea typeface="Arial"/>
                          <a:cs typeface="Arial"/>
                          <a:sym typeface="Arial"/>
                        </a:rPr>
                        <a:t>Computer Programmer I</a:t>
                      </a:r>
                      <a:endParaRPr sz="900" b="1" strike="noStrike" cap="none">
                        <a:solidFill>
                          <a:srgbClr val="00000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4300">
                <a:tc gridSpan="2">
                  <a:txBody>
                    <a:bodyPr/>
                    <a:lstStyle/>
                    <a:p>
                      <a:pPr marL="0" marR="0" lvl="0" indent="0" algn="r"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TOTAL:</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None</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 2 Days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100"/>
                        <a:buFont typeface="Arial"/>
                        <a:buNone/>
                      </a:pPr>
                      <a:r>
                        <a:rPr lang="en-US" sz="1100" b="1" u="none" strike="noStrike" cap="none">
                          <a:solidFill>
                            <a:srgbClr val="1F3864"/>
                          </a:solidFill>
                          <a:latin typeface="Arial"/>
                          <a:ea typeface="Arial"/>
                          <a:cs typeface="Arial"/>
                          <a:sym typeface="Arial"/>
                        </a:rPr>
                        <a:t> </a:t>
                      </a:r>
                      <a:endParaRPr sz="11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106"/>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5. Provision of Level 3 Technical Support* to BTr end users</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sp>
        <p:nvSpPr>
          <p:cNvPr id="869" name="Google Shape;869;p106"/>
          <p:cNvSpPr txBox="1"/>
          <p:nvPr/>
        </p:nvSpPr>
        <p:spPr>
          <a:xfrm>
            <a:off x="514066" y="682870"/>
            <a:ext cx="11163900" cy="800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1" i="0" u="none" strike="noStrike" cap="none">
                <a:solidFill>
                  <a:srgbClr val="002060"/>
                </a:solidFill>
                <a:latin typeface="Arial"/>
                <a:ea typeface="Arial"/>
                <a:cs typeface="Arial"/>
                <a:sym typeface="Arial"/>
              </a:rPr>
              <a:t>*Level 3: refers to requests that are difficult and require external or third-party support.</a:t>
            </a:r>
            <a:endParaRPr sz="1600" b="1"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1" i="0" u="none" strike="noStrike" cap="none">
                <a:solidFill>
                  <a:srgbClr val="002060"/>
                </a:solidFill>
                <a:latin typeface="Arial"/>
                <a:ea typeface="Arial"/>
                <a:cs typeface="Arial"/>
                <a:sym typeface="Arial"/>
              </a:rPr>
              <a:t>This is the process of providing technical support to internal end users that are classified under Level 3.</a:t>
            </a:r>
            <a:endParaRPr sz="1600" b="1"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a:solidFill>
                <a:srgbClr val="002060"/>
              </a:solidFill>
              <a:latin typeface="Arial"/>
              <a:ea typeface="Arial"/>
              <a:cs typeface="Arial"/>
              <a:sym typeface="Arial"/>
            </a:endParaRPr>
          </a:p>
        </p:txBody>
      </p:sp>
      <p:pic>
        <p:nvPicPr>
          <p:cNvPr id="870" name="Google Shape;870;p106"/>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871" name="Google Shape;871;p106"/>
          <p:cNvGraphicFramePr/>
          <p:nvPr/>
        </p:nvGraphicFramePr>
        <p:xfrm>
          <a:off x="600500" y="1362215"/>
          <a:ext cx="11166400" cy="4809131"/>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956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Management Information System Service- Hardware Maintenance Division</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61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Highly Technical</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961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G2G – Government to Government</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118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BTr End Users</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27575">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OF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71800">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Technical Support Request </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via Call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71800">
                <a:tc gridSpan="2">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via Email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71800">
                <a:tc gridSpan="2">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via In-person (HMD Office)</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2757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8"/>
                  </a:ext>
                </a:extLst>
              </a:tr>
              <a:tr h="152400">
                <a:tc>
                  <a:txBody>
                    <a:bodyPr/>
                    <a:lstStyle/>
                    <a:p>
                      <a:pPr marL="179388" marR="0" lvl="0" indent="-179388" algn="just" rtl="0">
                        <a:lnSpc>
                          <a:spcPct val="107000"/>
                        </a:lnSpc>
                        <a:spcBef>
                          <a:spcPts val="0"/>
                        </a:spcBef>
                        <a:spcAft>
                          <a:spcPts val="0"/>
                        </a:spcAft>
                        <a:buClr>
                          <a:srgbClr val="000000"/>
                        </a:buClr>
                        <a:buSzPts val="1200"/>
                        <a:buFont typeface="Arial"/>
                        <a:buNone/>
                      </a:pPr>
                      <a:r>
                        <a:rPr lang="en-US" sz="1200" b="1" strike="noStrike" cap="none">
                          <a:solidFill>
                            <a:srgbClr val="002060"/>
                          </a:solidFill>
                          <a:latin typeface="Arial"/>
                          <a:ea typeface="Arial"/>
                          <a:cs typeface="Arial"/>
                          <a:sym typeface="Arial"/>
                        </a:rPr>
                        <a:t>1. File Support Ticket (Call Helpdesk / Email Helpdesk/ Go the Hardware Maintenance Division)</a:t>
                      </a:r>
                      <a:endParaRPr sz="1200" b="1"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68288" marR="0" lvl="1" indent="-268288" algn="just" rtl="0">
                        <a:lnSpc>
                          <a:spcPct val="107000"/>
                        </a:lnSpc>
                        <a:spcBef>
                          <a:spcPts val="0"/>
                        </a:spcBef>
                        <a:spcAft>
                          <a:spcPts val="0"/>
                        </a:spcAft>
                        <a:buClr>
                          <a:srgbClr val="002060"/>
                        </a:buClr>
                        <a:buSzPts val="1200"/>
                        <a:buFont typeface="Calibri"/>
                        <a:buNone/>
                      </a:pPr>
                      <a:r>
                        <a:rPr lang="en-US" sz="1200" b="1" strike="noStrike" cap="none">
                          <a:solidFill>
                            <a:srgbClr val="002060"/>
                          </a:solidFill>
                          <a:latin typeface="Arial"/>
                          <a:ea typeface="Arial"/>
                          <a:cs typeface="Arial"/>
                          <a:sym typeface="Arial"/>
                        </a:rPr>
                        <a:t>1.1 Receive request and process ticket.</a:t>
                      </a:r>
                      <a:endParaRPr sz="1200" b="1" strike="noStrike" cap="none">
                        <a:solidFill>
                          <a:srgbClr val="002060"/>
                        </a:solidFill>
                        <a:latin typeface="Arial"/>
                        <a:ea typeface="Arial"/>
                        <a:cs typeface="Arial"/>
                        <a:sym typeface="Arial"/>
                      </a:endParaRPr>
                    </a:p>
                    <a:p>
                      <a:pPr marL="0" marR="0" lvl="0" indent="0" algn="r" rtl="0">
                        <a:lnSpc>
                          <a:spcPct val="107000"/>
                        </a:lnSpc>
                        <a:spcBef>
                          <a:spcPts val="800"/>
                        </a:spcBef>
                        <a:spcAft>
                          <a:spcPts val="0"/>
                        </a:spcAft>
                        <a:buClr>
                          <a:srgbClr val="000000"/>
                        </a:buClr>
                        <a:buSzPts val="1200"/>
                        <a:buFont typeface="Arial"/>
                        <a:buNone/>
                      </a:pPr>
                      <a:r>
                        <a:rPr lang="en-US" sz="1200" b="1" strike="noStrike" cap="none">
                          <a:solidFill>
                            <a:srgbClr val="002060"/>
                          </a:solidFill>
                          <a:latin typeface="Arial"/>
                          <a:ea typeface="Arial"/>
                          <a:cs typeface="Arial"/>
                          <a:sym typeface="Arial"/>
                        </a:rPr>
                        <a:t> </a:t>
                      </a:r>
                      <a:endParaRPr sz="1200" b="1"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strike="noStrike" cap="none">
                          <a:solidFill>
                            <a:srgbClr val="002060"/>
                          </a:solidFill>
                          <a:latin typeface="Arial"/>
                          <a:ea typeface="Arial"/>
                          <a:cs typeface="Arial"/>
                          <a:sym typeface="Arial"/>
                        </a:rPr>
                        <a:t>None</a:t>
                      </a:r>
                      <a:endParaRPr sz="1200" b="1"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strike="noStrike" cap="none">
                          <a:solidFill>
                            <a:srgbClr val="002060"/>
                          </a:solidFill>
                          <a:latin typeface="Arial"/>
                          <a:ea typeface="Arial"/>
                          <a:cs typeface="Arial"/>
                          <a:sym typeface="Arial"/>
                        </a:rPr>
                        <a:t>1 hour</a:t>
                      </a:r>
                      <a:endParaRPr sz="1200" b="1"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100"/>
                        <a:buFont typeface="Arial"/>
                        <a:buNone/>
                      </a:pPr>
                      <a:r>
                        <a:rPr lang="en-US" sz="1100" b="1" strike="noStrike" cap="none">
                          <a:solidFill>
                            <a:srgbClr val="1F3864"/>
                          </a:solidFill>
                          <a:latin typeface="Arial"/>
                          <a:ea typeface="Arial"/>
                          <a:cs typeface="Arial"/>
                          <a:sym typeface="Arial"/>
                        </a:rPr>
                        <a:t>Hardware Maintenance Division</a:t>
                      </a:r>
                      <a:endParaRPr sz="11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100" b="1" strike="noStrike" cap="none">
                          <a:solidFill>
                            <a:srgbClr val="1F3864"/>
                          </a:solidFill>
                          <a:latin typeface="Arial"/>
                          <a:ea typeface="Arial"/>
                          <a:cs typeface="Arial"/>
                          <a:sym typeface="Arial"/>
                        </a:rPr>
                        <a:t>Frederick Fule</a:t>
                      </a:r>
                      <a:endParaRPr sz="11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100" b="1" i="1" strike="noStrike" cap="none">
                          <a:solidFill>
                            <a:srgbClr val="1F3864"/>
                          </a:solidFill>
                          <a:latin typeface="Arial"/>
                          <a:ea typeface="Arial"/>
                          <a:cs typeface="Arial"/>
                          <a:sym typeface="Arial"/>
                        </a:rPr>
                        <a:t>Technical Assistant </a:t>
                      </a:r>
                      <a:endParaRPr sz="11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100" b="1" strike="noStrike" cap="none">
                          <a:solidFill>
                            <a:srgbClr val="1F3864"/>
                          </a:solidFill>
                          <a:latin typeface="Arial"/>
                          <a:ea typeface="Arial"/>
                          <a:cs typeface="Arial"/>
                          <a:sym typeface="Arial"/>
                        </a:rPr>
                        <a:t>Rojalde  Zacarias</a:t>
                      </a:r>
                      <a:endParaRPr sz="11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100" b="1" i="1" strike="noStrike" cap="none">
                          <a:solidFill>
                            <a:srgbClr val="1F3864"/>
                          </a:solidFill>
                          <a:latin typeface="Arial"/>
                          <a:ea typeface="Arial"/>
                          <a:cs typeface="Arial"/>
                          <a:sym typeface="Arial"/>
                        </a:rPr>
                        <a:t>Computer Programmer I </a:t>
                      </a:r>
                      <a:endParaRPr sz="11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100" b="1" strike="noStrike" cap="none">
                          <a:solidFill>
                            <a:srgbClr val="1F3864"/>
                          </a:solidFill>
                          <a:latin typeface="Arial"/>
                          <a:ea typeface="Arial"/>
                          <a:cs typeface="Arial"/>
                          <a:sym typeface="Arial"/>
                        </a:rPr>
                        <a:t>Exequiel Albuya</a:t>
                      </a:r>
                      <a:endParaRPr sz="11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100" b="1" i="1" strike="noStrike" cap="none">
                          <a:solidFill>
                            <a:srgbClr val="1F3864"/>
                          </a:solidFill>
                          <a:latin typeface="Arial"/>
                          <a:ea typeface="Arial"/>
                          <a:cs typeface="Arial"/>
                          <a:sym typeface="Arial"/>
                        </a:rPr>
                        <a:t>Senior Administrative Assistant II </a:t>
                      </a:r>
                      <a:endParaRPr sz="11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100"/>
                        <a:buFont typeface="Arial"/>
                        <a:buNone/>
                      </a:pPr>
                      <a:endParaRPr sz="1100" b="1" i="1"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682150">
                <a:tc>
                  <a:txBody>
                    <a:bodyPr/>
                    <a:lstStyle/>
                    <a:p>
                      <a:pPr marL="0" marR="0" lvl="0" indent="0" algn="l" rtl="0">
                        <a:lnSpc>
                          <a:spcPct val="107000"/>
                        </a:lnSpc>
                        <a:spcBef>
                          <a:spcPts val="0"/>
                        </a:spcBef>
                        <a:spcAft>
                          <a:spcPts val="0"/>
                        </a:spcAft>
                        <a:buClr>
                          <a:srgbClr val="000000"/>
                        </a:buClr>
                        <a:buSzPts val="1200"/>
                        <a:buFont typeface="Arial"/>
                        <a:buNone/>
                      </a:pPr>
                      <a:endParaRPr sz="1200" b="1"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68288" marR="0" lvl="1" indent="-268288" algn="just" rtl="0">
                        <a:lnSpc>
                          <a:spcPct val="107000"/>
                        </a:lnSpc>
                        <a:spcBef>
                          <a:spcPts val="0"/>
                        </a:spcBef>
                        <a:spcAft>
                          <a:spcPts val="0"/>
                        </a:spcAft>
                        <a:buClr>
                          <a:srgbClr val="002060"/>
                        </a:buClr>
                        <a:buSzPts val="1200"/>
                        <a:buFont typeface="Calibri"/>
                        <a:buNone/>
                      </a:pPr>
                      <a:r>
                        <a:rPr lang="en-US" sz="1200" b="1" strike="noStrike" cap="none">
                          <a:solidFill>
                            <a:srgbClr val="002060"/>
                          </a:solidFill>
                          <a:latin typeface="Arial"/>
                          <a:ea typeface="Arial"/>
                          <a:cs typeface="Arial"/>
                          <a:sym typeface="Arial"/>
                        </a:rPr>
                        <a:t>1.2 Assess and access Knowledge Base Files for possible resolution and then perform the technical support.</a:t>
                      </a:r>
                      <a:endParaRPr sz="1200" b="1" strike="noStrike" cap="none">
                        <a:solidFill>
                          <a:srgbClr val="002060"/>
                        </a:solidFill>
                        <a:latin typeface="Arial"/>
                        <a:ea typeface="Arial"/>
                        <a:cs typeface="Arial"/>
                        <a:sym typeface="Arial"/>
                      </a:endParaRPr>
                    </a:p>
                    <a:p>
                      <a:pPr marL="0" marR="0" lvl="0" indent="0" algn="r" rtl="0">
                        <a:lnSpc>
                          <a:spcPct val="107000"/>
                        </a:lnSpc>
                        <a:spcBef>
                          <a:spcPts val="800"/>
                        </a:spcBef>
                        <a:spcAft>
                          <a:spcPts val="0"/>
                        </a:spcAft>
                        <a:buClr>
                          <a:srgbClr val="000000"/>
                        </a:buClr>
                        <a:buSzPts val="1200"/>
                        <a:buFont typeface="Arial"/>
                        <a:buNone/>
                      </a:pPr>
                      <a:r>
                        <a:rPr lang="en-US" sz="1200" b="1" strike="noStrike" cap="none">
                          <a:solidFill>
                            <a:srgbClr val="002060"/>
                          </a:solidFill>
                          <a:latin typeface="Arial"/>
                          <a:ea typeface="Arial"/>
                          <a:cs typeface="Arial"/>
                          <a:sym typeface="Arial"/>
                        </a:rPr>
                        <a:t> </a:t>
                      </a:r>
                      <a:endParaRPr sz="1200" b="1"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strike="noStrike" cap="none">
                          <a:solidFill>
                            <a:srgbClr val="002060"/>
                          </a:solidFill>
                          <a:latin typeface="Arial"/>
                          <a:ea typeface="Arial"/>
                          <a:cs typeface="Arial"/>
                          <a:sym typeface="Arial"/>
                        </a:rPr>
                        <a:t>None</a:t>
                      </a:r>
                      <a:endParaRPr sz="1200" b="1"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strike="noStrike" cap="none">
                          <a:solidFill>
                            <a:srgbClr val="002060"/>
                          </a:solidFill>
                          <a:latin typeface="Arial"/>
                          <a:ea typeface="Arial"/>
                          <a:cs typeface="Arial"/>
                          <a:sym typeface="Arial"/>
                        </a:rPr>
                        <a:t>6 hours</a:t>
                      </a:r>
                      <a:endParaRPr sz="1200" b="1"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100"/>
                        <a:buFont typeface="Arial"/>
                        <a:buNone/>
                      </a:pPr>
                      <a:r>
                        <a:rPr lang="en-US" sz="1100" b="1" strike="noStrike" cap="none">
                          <a:solidFill>
                            <a:srgbClr val="1F3864"/>
                          </a:solidFill>
                          <a:latin typeface="Arial"/>
                          <a:ea typeface="Arial"/>
                          <a:cs typeface="Arial"/>
                          <a:sym typeface="Arial"/>
                        </a:rPr>
                        <a:t>Hardware Maintenance Division</a:t>
                      </a:r>
                      <a:endParaRPr sz="11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100" b="1" strike="noStrike" cap="none">
                          <a:solidFill>
                            <a:srgbClr val="1F3864"/>
                          </a:solidFill>
                          <a:latin typeface="Arial"/>
                          <a:ea typeface="Arial"/>
                          <a:cs typeface="Arial"/>
                          <a:sym typeface="Arial"/>
                        </a:rPr>
                        <a:t>Frederick Fule</a:t>
                      </a:r>
                      <a:endParaRPr sz="11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100" b="1" i="1" strike="noStrike" cap="none">
                          <a:solidFill>
                            <a:srgbClr val="1F3864"/>
                          </a:solidFill>
                          <a:latin typeface="Arial"/>
                          <a:ea typeface="Arial"/>
                          <a:cs typeface="Arial"/>
                          <a:sym typeface="Arial"/>
                        </a:rPr>
                        <a:t>Technical Assistant </a:t>
                      </a:r>
                      <a:endParaRPr sz="11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100" b="1" strike="noStrike" cap="none">
                          <a:solidFill>
                            <a:srgbClr val="1F3864"/>
                          </a:solidFill>
                          <a:latin typeface="Arial"/>
                          <a:ea typeface="Arial"/>
                          <a:cs typeface="Arial"/>
                          <a:sym typeface="Arial"/>
                        </a:rPr>
                        <a:t>Rojalde  Zacarias</a:t>
                      </a:r>
                      <a:endParaRPr sz="11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100" b="1" i="1" strike="noStrike" cap="none">
                          <a:solidFill>
                            <a:srgbClr val="1F3864"/>
                          </a:solidFill>
                          <a:latin typeface="Arial"/>
                          <a:ea typeface="Arial"/>
                          <a:cs typeface="Arial"/>
                          <a:sym typeface="Arial"/>
                        </a:rPr>
                        <a:t>Computer Programmer I </a:t>
                      </a:r>
                      <a:endParaRPr sz="11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100" b="1" strike="noStrike" cap="none">
                          <a:solidFill>
                            <a:srgbClr val="1F3864"/>
                          </a:solidFill>
                          <a:latin typeface="Arial"/>
                          <a:ea typeface="Arial"/>
                          <a:cs typeface="Arial"/>
                          <a:sym typeface="Arial"/>
                        </a:rPr>
                        <a:t>Exequiel Albuya</a:t>
                      </a:r>
                      <a:endParaRPr sz="11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100" b="1" i="1" strike="noStrike" cap="none">
                          <a:solidFill>
                            <a:srgbClr val="1F3864"/>
                          </a:solidFill>
                          <a:latin typeface="Arial"/>
                          <a:ea typeface="Arial"/>
                          <a:cs typeface="Arial"/>
                          <a:sym typeface="Arial"/>
                        </a:rPr>
                        <a:t>Senior Administrative Assistant II </a:t>
                      </a:r>
                      <a:endParaRPr sz="1100" b="1" i="1"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07"/>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5. Provision of Level 3 Technical Support* to BTr end users</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877" name="Google Shape;877;p107"/>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878" name="Google Shape;878;p107"/>
          <p:cNvGraphicFramePr/>
          <p:nvPr>
            <p:extLst>
              <p:ext uri="{D42A27DB-BD31-4B8C-83A1-F6EECF244321}">
                <p14:modId xmlns:p14="http://schemas.microsoft.com/office/powerpoint/2010/main" val="374309340"/>
              </p:ext>
            </p:extLst>
          </p:nvPr>
        </p:nvGraphicFramePr>
        <p:xfrm>
          <a:off x="600500" y="883844"/>
          <a:ext cx="11166400" cy="5925407"/>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71700">
                <a:tc>
                  <a:txBody>
                    <a:bodyPr/>
                    <a:lstStyle/>
                    <a:p>
                      <a:pPr marL="0" marR="0" lvl="0" indent="0" algn="ctr" rtl="0">
                        <a:lnSpc>
                          <a:spcPct val="150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CLIENT STEPS</a:t>
                      </a:r>
                      <a:endParaRPr sz="10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AGENCY ACTIONS</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FEES TO BE PAID</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PROCESSING TIME</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000"/>
                        <a:buFont typeface="Arial"/>
                        <a:buNone/>
                      </a:pPr>
                      <a:r>
                        <a:rPr lang="en-US" sz="1000" b="1" u="none" strike="noStrike" cap="none">
                          <a:solidFill>
                            <a:srgbClr val="1F3864"/>
                          </a:solidFill>
                          <a:latin typeface="Arial"/>
                          <a:ea typeface="Arial"/>
                          <a:cs typeface="Arial"/>
                          <a:sym typeface="Arial"/>
                        </a:rPr>
                        <a:t>PERSON RESPONSIBLE</a:t>
                      </a:r>
                      <a:endParaRPr sz="10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2456925">
                <a:tc>
                  <a:txBody>
                    <a:bodyPr/>
                    <a:lstStyle/>
                    <a:p>
                      <a:pPr marL="0" marR="0" lvl="0" indent="0" algn="l" rtl="0">
                        <a:lnSpc>
                          <a:spcPct val="107000"/>
                        </a:lnSpc>
                        <a:spcBef>
                          <a:spcPts val="0"/>
                        </a:spcBef>
                        <a:spcAft>
                          <a:spcPts val="0"/>
                        </a:spcAft>
                        <a:buClr>
                          <a:srgbClr val="000000"/>
                        </a:buClr>
                        <a:buSzPts val="1000"/>
                        <a:buFont typeface="Arial"/>
                        <a:buNone/>
                      </a:pPr>
                      <a:endParaRPr sz="1000" b="1" u="none" strike="noStrike" cap="none" dirty="0">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1" indent="0" algn="just" rtl="0">
                        <a:lnSpc>
                          <a:spcPct val="107000"/>
                        </a:lnSpc>
                        <a:spcBef>
                          <a:spcPts val="0"/>
                        </a:spcBef>
                        <a:spcAft>
                          <a:spcPts val="0"/>
                        </a:spcAft>
                        <a:buClr>
                          <a:srgbClr val="002060"/>
                        </a:buClr>
                        <a:buSzPts val="1200"/>
                        <a:buFont typeface="Calibri"/>
                        <a:buNone/>
                      </a:pPr>
                      <a:r>
                        <a:rPr lang="en-US" sz="1000" b="1" u="none" strike="noStrike" cap="none">
                          <a:solidFill>
                            <a:srgbClr val="002060"/>
                          </a:solidFill>
                          <a:latin typeface="Arial"/>
                          <a:ea typeface="Arial"/>
                          <a:cs typeface="Arial"/>
                          <a:sym typeface="Arial"/>
                        </a:rPr>
                        <a:t>1.3 If an issue is unresolved due to complexity, assign technical support specialists (e.g. DAD, SAD, SDD, and other support groups depending on the assessment and assigned personnel will conduct support.</a:t>
                      </a:r>
                      <a:endParaRPr sz="1000" b="1" u="none" strike="noStrike" cap="none">
                        <a:solidFill>
                          <a:srgbClr val="002060"/>
                        </a:solidFill>
                        <a:latin typeface="Arial"/>
                        <a:ea typeface="Arial"/>
                        <a:cs typeface="Arial"/>
                        <a:sym typeface="Arial"/>
                      </a:endParaRPr>
                    </a:p>
                    <a:p>
                      <a:pPr marL="0" marR="0" lvl="0" indent="0" algn="r" rtl="0">
                        <a:lnSpc>
                          <a:spcPct val="107000"/>
                        </a:lnSpc>
                        <a:spcBef>
                          <a:spcPts val="80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 </a:t>
                      </a:r>
                      <a:endParaRPr sz="10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None</a:t>
                      </a:r>
                      <a:endParaRPr sz="10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1 day</a:t>
                      </a:r>
                      <a:endParaRPr sz="10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000"/>
                        <a:buFont typeface="Arial"/>
                        <a:buNone/>
                      </a:pPr>
                      <a:r>
                        <a:rPr lang="en-US" sz="1000" b="1" strike="noStrike" cap="none">
                          <a:solidFill>
                            <a:srgbClr val="1F3864"/>
                          </a:solidFill>
                          <a:latin typeface="Arial"/>
                          <a:ea typeface="Arial"/>
                          <a:cs typeface="Arial"/>
                          <a:sym typeface="Arial"/>
                        </a:rPr>
                        <a:t>Hardware Maintenance Division</a:t>
                      </a:r>
                      <a:endParaRPr sz="10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strike="noStrike" cap="none">
                          <a:solidFill>
                            <a:srgbClr val="1F3864"/>
                          </a:solidFill>
                          <a:latin typeface="Arial"/>
                          <a:ea typeface="Arial"/>
                          <a:cs typeface="Arial"/>
                          <a:sym typeface="Arial"/>
                        </a:rPr>
                        <a:t>Frederick Fule</a:t>
                      </a:r>
                      <a:endParaRPr sz="10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i="1" strike="noStrike" cap="none">
                          <a:solidFill>
                            <a:srgbClr val="1F3864"/>
                          </a:solidFill>
                          <a:latin typeface="Arial"/>
                          <a:ea typeface="Arial"/>
                          <a:cs typeface="Arial"/>
                          <a:sym typeface="Arial"/>
                        </a:rPr>
                        <a:t>Technical Assistant </a:t>
                      </a:r>
                      <a:endParaRPr sz="10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strike="noStrike" cap="none">
                          <a:solidFill>
                            <a:srgbClr val="1F3864"/>
                          </a:solidFill>
                          <a:latin typeface="Arial"/>
                          <a:ea typeface="Arial"/>
                          <a:cs typeface="Arial"/>
                          <a:sym typeface="Arial"/>
                        </a:rPr>
                        <a:t>Rojalde  Zacarias</a:t>
                      </a:r>
                      <a:endParaRPr sz="10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i="1" strike="noStrike" cap="none">
                          <a:solidFill>
                            <a:srgbClr val="1F3864"/>
                          </a:solidFill>
                          <a:latin typeface="Arial"/>
                          <a:ea typeface="Arial"/>
                          <a:cs typeface="Arial"/>
                          <a:sym typeface="Arial"/>
                        </a:rPr>
                        <a:t>Computer Programmer I </a:t>
                      </a:r>
                      <a:endParaRPr sz="10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strike="noStrike" cap="none">
                          <a:solidFill>
                            <a:srgbClr val="1F3864"/>
                          </a:solidFill>
                          <a:latin typeface="Arial"/>
                          <a:ea typeface="Arial"/>
                          <a:cs typeface="Arial"/>
                          <a:sym typeface="Arial"/>
                        </a:rPr>
                        <a:t>Exequiel Albuya</a:t>
                      </a:r>
                      <a:endParaRPr sz="10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i="1" strike="noStrike" cap="none">
                          <a:solidFill>
                            <a:srgbClr val="1F3864"/>
                          </a:solidFill>
                          <a:latin typeface="Arial"/>
                          <a:ea typeface="Arial"/>
                          <a:cs typeface="Arial"/>
                          <a:sym typeface="Arial"/>
                        </a:rPr>
                        <a:t>Senior Administrative Assistant II </a:t>
                      </a:r>
                      <a:endParaRPr sz="10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strike="noStrike" cap="none">
                          <a:solidFill>
                            <a:srgbClr val="002060"/>
                          </a:solidFill>
                          <a:latin typeface="Arial"/>
                          <a:ea typeface="Arial"/>
                          <a:cs typeface="Arial"/>
                          <a:sym typeface="Arial"/>
                        </a:rPr>
                        <a:t>Database Administration Division</a:t>
                      </a:r>
                      <a:endParaRPr sz="1000" b="1" strike="noStrike" cap="none">
                        <a:solidFill>
                          <a:srgbClr val="002060"/>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strike="noStrike" cap="none">
                          <a:solidFill>
                            <a:srgbClr val="1F3864"/>
                          </a:solidFill>
                          <a:latin typeface="Arial"/>
                          <a:ea typeface="Arial"/>
                          <a:cs typeface="Arial"/>
                          <a:sym typeface="Arial"/>
                        </a:rPr>
                        <a:t>Jean Patrick Sahagun</a:t>
                      </a:r>
                      <a:endParaRPr sz="10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i="1" strike="noStrike" cap="none">
                          <a:solidFill>
                            <a:srgbClr val="1F3864"/>
                          </a:solidFill>
                          <a:latin typeface="Arial"/>
                          <a:ea typeface="Arial"/>
                          <a:cs typeface="Arial"/>
                          <a:sym typeface="Arial"/>
                        </a:rPr>
                        <a:t>Senior Administrative Assistant I</a:t>
                      </a:r>
                      <a:endParaRPr sz="10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strike="noStrike" cap="none">
                          <a:solidFill>
                            <a:srgbClr val="1F3864"/>
                          </a:solidFill>
                          <a:latin typeface="Arial"/>
                          <a:ea typeface="Arial"/>
                          <a:cs typeface="Arial"/>
                          <a:sym typeface="Arial"/>
                        </a:rPr>
                        <a:t>System Administration Division</a:t>
                      </a:r>
                      <a:endParaRPr sz="10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strike="noStrike" cap="none">
                          <a:solidFill>
                            <a:srgbClr val="1F3864"/>
                          </a:solidFill>
                          <a:latin typeface="Arial"/>
                          <a:ea typeface="Arial"/>
                          <a:cs typeface="Arial"/>
                          <a:sym typeface="Arial"/>
                        </a:rPr>
                        <a:t>Paulo Pimentel</a:t>
                      </a:r>
                      <a:endParaRPr sz="10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i="1" strike="noStrike" cap="none">
                          <a:solidFill>
                            <a:srgbClr val="1F3864"/>
                          </a:solidFill>
                          <a:latin typeface="Arial"/>
                          <a:ea typeface="Arial"/>
                          <a:cs typeface="Arial"/>
                          <a:sym typeface="Arial"/>
                        </a:rPr>
                        <a:t>Administrative Assistant VI</a:t>
                      </a:r>
                      <a:endParaRPr sz="10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strike="noStrike" cap="none">
                          <a:solidFill>
                            <a:srgbClr val="1F3864"/>
                          </a:solidFill>
                          <a:latin typeface="Arial"/>
                          <a:ea typeface="Arial"/>
                          <a:cs typeface="Arial"/>
                          <a:sym typeface="Arial"/>
                        </a:rPr>
                        <a:t>System Development Division</a:t>
                      </a:r>
                      <a:endParaRPr sz="10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strike="noStrike" cap="none">
                          <a:solidFill>
                            <a:srgbClr val="1F3864"/>
                          </a:solidFill>
                          <a:latin typeface="Arial"/>
                          <a:ea typeface="Arial"/>
                          <a:cs typeface="Arial"/>
                          <a:sym typeface="Arial"/>
                        </a:rPr>
                        <a:t>Al Francis Orias</a:t>
                      </a:r>
                      <a:endParaRPr sz="10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i="1" strike="noStrike" cap="none">
                          <a:solidFill>
                            <a:srgbClr val="1F3864"/>
                          </a:solidFill>
                          <a:latin typeface="Arial"/>
                          <a:ea typeface="Arial"/>
                          <a:cs typeface="Arial"/>
                          <a:sym typeface="Arial"/>
                        </a:rPr>
                        <a:t>Computer Programmer I</a:t>
                      </a:r>
                      <a:endParaRPr sz="1000" b="1" i="1"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85800">
                <a:tc>
                  <a:txBody>
                    <a:bodyPr/>
                    <a:lstStyle/>
                    <a:p>
                      <a:pPr marL="0" marR="0" lvl="0" indent="0" algn="l" rtl="0">
                        <a:lnSpc>
                          <a:spcPct val="107000"/>
                        </a:lnSpc>
                        <a:spcBef>
                          <a:spcPts val="0"/>
                        </a:spcBef>
                        <a:spcAft>
                          <a:spcPts val="0"/>
                        </a:spcAft>
                        <a:buClr>
                          <a:srgbClr val="000000"/>
                        </a:buClr>
                        <a:buSzPts val="1000"/>
                        <a:buFont typeface="Arial"/>
                        <a:buNone/>
                      </a:pPr>
                      <a:endParaRPr sz="10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000"/>
                        <a:buFont typeface="Arial"/>
                        <a:buNone/>
                      </a:pPr>
                      <a:r>
                        <a:rPr lang="en-US" sz="1000" b="1" u="none" strike="noStrike" cap="none" dirty="0">
                          <a:solidFill>
                            <a:srgbClr val="002060"/>
                          </a:solidFill>
                          <a:latin typeface="Arial"/>
                          <a:ea typeface="Arial"/>
                          <a:cs typeface="Arial"/>
                          <a:sym typeface="Arial"/>
                        </a:rPr>
                        <a:t>1.4  If an issue is unresolved due to complexity and third-party dependency, coordinate with concerned third party vendor or entity to recheck, return or repair the unit and issue another unit to the end user with proper documentation .</a:t>
                      </a:r>
                      <a:endParaRPr sz="1000" b="1" u="none" strike="noStrike" cap="none" dirty="0">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dirty="0">
                          <a:solidFill>
                            <a:srgbClr val="002060"/>
                          </a:solidFill>
                          <a:latin typeface="Arial"/>
                          <a:ea typeface="Arial"/>
                          <a:cs typeface="Arial"/>
                          <a:sym typeface="Arial"/>
                        </a:rPr>
                        <a:t> </a:t>
                      </a:r>
                      <a:endParaRPr sz="1000" b="1" u="none" strike="noStrike" cap="none" dirty="0">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11 days</a:t>
                      </a:r>
                      <a:endParaRPr sz="10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000"/>
                        <a:buFont typeface="Arial"/>
                        <a:buNone/>
                      </a:pPr>
                      <a:r>
                        <a:rPr lang="en-US" sz="1000" b="1" strike="noStrike" cap="none">
                          <a:solidFill>
                            <a:srgbClr val="1F3864"/>
                          </a:solidFill>
                          <a:latin typeface="Arial"/>
                          <a:ea typeface="Arial"/>
                          <a:cs typeface="Arial"/>
                          <a:sym typeface="Arial"/>
                        </a:rPr>
                        <a:t>Hardware Maintenance Division</a:t>
                      </a:r>
                      <a:endParaRPr sz="10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strike="noStrike" cap="none">
                          <a:solidFill>
                            <a:srgbClr val="1F3864"/>
                          </a:solidFill>
                          <a:latin typeface="Arial"/>
                          <a:ea typeface="Arial"/>
                          <a:cs typeface="Arial"/>
                          <a:sym typeface="Arial"/>
                        </a:rPr>
                        <a:t>Frederick Fule</a:t>
                      </a:r>
                      <a:endParaRPr sz="10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i="1" strike="noStrike" cap="none">
                          <a:solidFill>
                            <a:srgbClr val="1F3864"/>
                          </a:solidFill>
                          <a:latin typeface="Arial"/>
                          <a:ea typeface="Arial"/>
                          <a:cs typeface="Arial"/>
                          <a:sym typeface="Arial"/>
                        </a:rPr>
                        <a:t>Technical Assistant </a:t>
                      </a:r>
                      <a:endParaRPr sz="10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strike="noStrike" cap="none">
                          <a:solidFill>
                            <a:srgbClr val="1F3864"/>
                          </a:solidFill>
                          <a:latin typeface="Arial"/>
                          <a:ea typeface="Arial"/>
                          <a:cs typeface="Arial"/>
                          <a:sym typeface="Arial"/>
                        </a:rPr>
                        <a:t>Rojalde  Zacarias</a:t>
                      </a:r>
                      <a:endParaRPr sz="10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i="1" strike="noStrike" cap="none">
                          <a:solidFill>
                            <a:srgbClr val="1F3864"/>
                          </a:solidFill>
                          <a:latin typeface="Arial"/>
                          <a:ea typeface="Arial"/>
                          <a:cs typeface="Arial"/>
                          <a:sym typeface="Arial"/>
                        </a:rPr>
                        <a:t>Computer Programmer I </a:t>
                      </a:r>
                      <a:endParaRPr sz="10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strike="noStrike" cap="none">
                          <a:solidFill>
                            <a:srgbClr val="1F3864"/>
                          </a:solidFill>
                          <a:latin typeface="Arial"/>
                          <a:ea typeface="Arial"/>
                          <a:cs typeface="Arial"/>
                          <a:sym typeface="Arial"/>
                        </a:rPr>
                        <a:t>Exequiel Albuya</a:t>
                      </a:r>
                      <a:endParaRPr sz="10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i="1" strike="noStrike" cap="none">
                          <a:solidFill>
                            <a:srgbClr val="1F3864"/>
                          </a:solidFill>
                          <a:latin typeface="Arial"/>
                          <a:ea typeface="Arial"/>
                          <a:cs typeface="Arial"/>
                          <a:sym typeface="Arial"/>
                        </a:rPr>
                        <a:t>Senior Administrative Assistant II </a:t>
                      </a:r>
                      <a:endParaRPr sz="1000" b="1" i="1"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244875">
                <a:tc>
                  <a:txBody>
                    <a:bodyPr/>
                    <a:lstStyle/>
                    <a:p>
                      <a:pPr marL="0" marR="0" lvl="0" indent="0" algn="just" rtl="0">
                        <a:lnSpc>
                          <a:spcPct val="107000"/>
                        </a:lnSpc>
                        <a:spcBef>
                          <a:spcPts val="0"/>
                        </a:spcBef>
                        <a:spcAft>
                          <a:spcPts val="0"/>
                        </a:spcAft>
                        <a:buClr>
                          <a:srgbClr val="002060"/>
                        </a:buClr>
                        <a:buSzPts val="1200"/>
                        <a:buFont typeface="Calibri"/>
                        <a:buNone/>
                      </a:pPr>
                      <a:r>
                        <a:rPr lang="en-US" sz="1000" b="1" u="none" strike="noStrike" cap="none">
                          <a:solidFill>
                            <a:srgbClr val="002060"/>
                          </a:solidFill>
                          <a:latin typeface="Arial"/>
                          <a:ea typeface="Arial"/>
                          <a:cs typeface="Arial"/>
                          <a:sym typeface="Arial"/>
                        </a:rPr>
                        <a:t>2. Once resolved, client will acknowledge that the support is done.</a:t>
                      </a:r>
                      <a:endParaRPr sz="10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2.1 Supply details on ticket and close.</a:t>
                      </a:r>
                      <a:endParaRPr sz="10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endParaRPr sz="10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000" b="1" u="none" strike="noStrike" cap="none">
                          <a:solidFill>
                            <a:srgbClr val="002060"/>
                          </a:solidFill>
                          <a:latin typeface="Arial"/>
                          <a:ea typeface="Arial"/>
                          <a:cs typeface="Arial"/>
                          <a:sym typeface="Arial"/>
                        </a:rPr>
                        <a:t> 1 hour</a:t>
                      </a:r>
                      <a:endParaRPr sz="10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000"/>
                        <a:buFont typeface="Arial"/>
                        <a:buNone/>
                      </a:pPr>
                      <a:endParaRPr sz="10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000"/>
                        <a:buFont typeface="Arial"/>
                        <a:buNone/>
                      </a:pPr>
                      <a:r>
                        <a:rPr lang="en-US" sz="1000" b="1" strike="noStrike" cap="none">
                          <a:solidFill>
                            <a:srgbClr val="1F3864"/>
                          </a:solidFill>
                          <a:latin typeface="Arial"/>
                          <a:ea typeface="Arial"/>
                          <a:cs typeface="Arial"/>
                          <a:sym typeface="Arial"/>
                        </a:rPr>
                        <a:t>Hardware Maintenance Division</a:t>
                      </a:r>
                      <a:endParaRPr sz="10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strike="noStrike" cap="none">
                          <a:solidFill>
                            <a:srgbClr val="1F3864"/>
                          </a:solidFill>
                          <a:latin typeface="Arial"/>
                          <a:ea typeface="Arial"/>
                          <a:cs typeface="Arial"/>
                          <a:sym typeface="Arial"/>
                        </a:rPr>
                        <a:t>Frederick Fule</a:t>
                      </a:r>
                      <a:endParaRPr sz="10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i="1" strike="noStrike" cap="none">
                          <a:solidFill>
                            <a:srgbClr val="1F3864"/>
                          </a:solidFill>
                          <a:latin typeface="Arial"/>
                          <a:ea typeface="Arial"/>
                          <a:cs typeface="Arial"/>
                          <a:sym typeface="Arial"/>
                        </a:rPr>
                        <a:t>Technical Assistant </a:t>
                      </a:r>
                      <a:endParaRPr sz="10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strike="noStrike" cap="none">
                          <a:solidFill>
                            <a:srgbClr val="1F3864"/>
                          </a:solidFill>
                          <a:latin typeface="Arial"/>
                          <a:ea typeface="Arial"/>
                          <a:cs typeface="Arial"/>
                          <a:sym typeface="Arial"/>
                        </a:rPr>
                        <a:t>Rojalde  Zacarias</a:t>
                      </a:r>
                      <a:endParaRPr sz="10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i="1" strike="noStrike" cap="none">
                          <a:solidFill>
                            <a:srgbClr val="1F3864"/>
                          </a:solidFill>
                          <a:latin typeface="Arial"/>
                          <a:ea typeface="Arial"/>
                          <a:cs typeface="Arial"/>
                          <a:sym typeface="Arial"/>
                        </a:rPr>
                        <a:t>Computer Programmer I </a:t>
                      </a:r>
                      <a:endParaRPr sz="1000" b="1" i="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strike="noStrike" cap="none">
                          <a:solidFill>
                            <a:srgbClr val="1F3864"/>
                          </a:solidFill>
                          <a:latin typeface="Arial"/>
                          <a:ea typeface="Arial"/>
                          <a:cs typeface="Arial"/>
                          <a:sym typeface="Arial"/>
                        </a:rPr>
                        <a:t>Exequiel Albuya</a:t>
                      </a:r>
                      <a:endParaRPr sz="1000" b="1"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000"/>
                        <a:buFont typeface="Arial"/>
                        <a:buNone/>
                      </a:pPr>
                      <a:r>
                        <a:rPr lang="en-US" sz="1000" b="1" i="1" strike="noStrike" cap="none">
                          <a:solidFill>
                            <a:srgbClr val="1F3864"/>
                          </a:solidFill>
                          <a:latin typeface="Arial"/>
                          <a:ea typeface="Arial"/>
                          <a:cs typeface="Arial"/>
                          <a:sym typeface="Arial"/>
                        </a:rPr>
                        <a:t>Senior Administrative Assistant II </a:t>
                      </a:r>
                      <a:endParaRPr sz="1000" b="1" i="1"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97175">
                <a:tc gridSpan="2">
                  <a:txBody>
                    <a:bodyPr/>
                    <a:lstStyle/>
                    <a:p>
                      <a:pPr marL="0" marR="0" lvl="0" indent="0" algn="r" rtl="0">
                        <a:lnSpc>
                          <a:spcPct val="107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TOTAL:</a:t>
                      </a:r>
                      <a:endParaRPr sz="10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 </a:t>
                      </a:r>
                      <a:endParaRPr sz="10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13 Days         </a:t>
                      </a:r>
                      <a:endParaRPr sz="10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chemeClr val="dk1"/>
                        </a:buClr>
                        <a:buSzPts val="1200"/>
                        <a:buFont typeface="Calibri"/>
                        <a:buNone/>
                      </a:pPr>
                      <a:endParaRPr sz="1000" b="1" u="none" strike="noStrike" cap="none" dirty="0">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879" name="Google Shape;879;p107"/>
          <p:cNvSpPr txBox="1"/>
          <p:nvPr/>
        </p:nvSpPr>
        <p:spPr>
          <a:xfrm>
            <a:off x="486037" y="588441"/>
            <a:ext cx="11163868" cy="306109"/>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Clr>
                <a:srgbClr val="000000"/>
              </a:buClr>
              <a:buSzPts val="1400"/>
              <a:buFont typeface="Arial"/>
              <a:buNone/>
            </a:pPr>
            <a:r>
              <a:rPr lang="en-US" sz="1400" b="1" i="0" u="none" strike="noStrike" cap="none" dirty="0">
                <a:solidFill>
                  <a:srgbClr val="8E0000"/>
                </a:solidFill>
                <a:latin typeface="Arial"/>
                <a:ea typeface="Arial"/>
                <a:cs typeface="Arial"/>
                <a:sym typeface="Arial"/>
              </a:rPr>
              <a:t> (</a:t>
            </a:r>
            <a:r>
              <a:rPr lang="en-US" sz="1400" b="1" i="1" u="none" strike="noStrike" cap="none" dirty="0">
                <a:solidFill>
                  <a:srgbClr val="8E0000"/>
                </a:solidFill>
                <a:latin typeface="Arial"/>
                <a:ea typeface="Arial"/>
                <a:cs typeface="Arial"/>
                <a:sym typeface="Arial"/>
              </a:rPr>
              <a:t>Cont. of client steps </a:t>
            </a:r>
            <a:r>
              <a:rPr lang="en-US" sz="1400" b="1" i="0" u="none" strike="noStrike" cap="none" dirty="0">
                <a:solidFill>
                  <a:srgbClr val="8E0000"/>
                </a:solidFill>
                <a:latin typeface="Arial"/>
                <a:ea typeface="Arial"/>
                <a:cs typeface="Arial"/>
                <a:sym typeface="Arial"/>
              </a:rPr>
              <a:t>)</a:t>
            </a:r>
            <a:endParaRPr sz="1400" b="1" i="0" u="none" strike="noStrike" cap="none" dirty="0">
              <a:solidFill>
                <a:srgbClr val="00206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108"/>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5. Regular Preventive Maintenance : Availability of Workstation Peripherals</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FFF00"/>
              </a:solidFill>
              <a:latin typeface="Arial"/>
              <a:ea typeface="Arial"/>
              <a:cs typeface="Arial"/>
              <a:sym typeface="Arial"/>
            </a:endParaRPr>
          </a:p>
        </p:txBody>
      </p:sp>
      <p:sp>
        <p:nvSpPr>
          <p:cNvPr id="885" name="Google Shape;885;p108"/>
          <p:cNvSpPr txBox="1"/>
          <p:nvPr/>
        </p:nvSpPr>
        <p:spPr>
          <a:xfrm>
            <a:off x="514066" y="616558"/>
            <a:ext cx="11163868" cy="937308"/>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dirty="0">
                <a:solidFill>
                  <a:srgbClr val="002060"/>
                </a:solidFill>
                <a:latin typeface="Arial"/>
                <a:ea typeface="Arial"/>
                <a:cs typeface="Arial"/>
                <a:sym typeface="Arial"/>
              </a:rPr>
              <a:t>Planned regular preventive maintenance on the Workstation Peripherals to ensure the availability of the equipment and continuous </a:t>
            </a:r>
            <a:r>
              <a:rPr lang="en-US" sz="1600" b="1" i="0" u="none" strike="noStrike" cap="none" dirty="0" err="1">
                <a:solidFill>
                  <a:srgbClr val="002060"/>
                </a:solidFill>
                <a:latin typeface="Arial"/>
                <a:ea typeface="Arial"/>
                <a:cs typeface="Arial"/>
                <a:sym typeface="Arial"/>
              </a:rPr>
              <a:t>BTr</a:t>
            </a:r>
            <a:r>
              <a:rPr lang="en-US" sz="1600" b="1" i="0" u="none" strike="noStrike" cap="none" dirty="0">
                <a:solidFill>
                  <a:srgbClr val="002060"/>
                </a:solidFill>
                <a:latin typeface="Arial"/>
                <a:ea typeface="Arial"/>
                <a:cs typeface="Arial"/>
                <a:sym typeface="Arial"/>
              </a:rPr>
              <a:t> operations.</a:t>
            </a:r>
            <a:endParaRPr sz="1600" b="1" i="0" u="none" strike="noStrike" cap="none" dirty="0">
              <a:solidFill>
                <a:srgbClr val="002060"/>
              </a:solidFill>
              <a:latin typeface="Arial"/>
              <a:ea typeface="Arial"/>
              <a:cs typeface="Arial"/>
              <a:sym typeface="Arial"/>
            </a:endParaRPr>
          </a:p>
          <a:p>
            <a:pPr marL="0" marR="0" lvl="0" indent="0" algn="just" rtl="0">
              <a:lnSpc>
                <a:spcPct val="100000"/>
              </a:lnSpc>
              <a:spcBef>
                <a:spcPts val="800"/>
              </a:spcBef>
              <a:spcAft>
                <a:spcPts val="0"/>
              </a:spcAft>
              <a:buClr>
                <a:srgbClr val="000000"/>
              </a:buClr>
              <a:buSzPts val="1200"/>
              <a:buFont typeface="Arial"/>
              <a:buNone/>
            </a:pPr>
            <a:endParaRPr sz="1200" b="1" i="0" u="none" strike="noStrike" cap="none" dirty="0">
              <a:solidFill>
                <a:srgbClr val="002060"/>
              </a:solidFill>
              <a:latin typeface="Arial"/>
              <a:ea typeface="Arial"/>
              <a:cs typeface="Arial"/>
              <a:sym typeface="Arial"/>
            </a:endParaRPr>
          </a:p>
        </p:txBody>
      </p:sp>
      <p:pic>
        <p:nvPicPr>
          <p:cNvPr id="886" name="Google Shape;886;p108"/>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887" name="Google Shape;887;p108"/>
          <p:cNvGraphicFramePr/>
          <p:nvPr/>
        </p:nvGraphicFramePr>
        <p:xfrm>
          <a:off x="600500" y="1362216"/>
          <a:ext cx="11166400" cy="4152833"/>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139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Management Information System Service- Hardware Maintenance Division</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43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Complex</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143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G2G – Government to Government</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682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BTr End Users</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17625">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OF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33350">
                <a:tc gridSpan="2">
                  <a:txBody>
                    <a:bodyPr/>
                    <a:lstStyle/>
                    <a:p>
                      <a:pPr marL="0" marR="0" lvl="0" indent="0" algn="l"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Preventive Maintenance (PM) Plan and Memorandum on the impending schedule of the PM.</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Confirmation of end users of the impending schedule of PM</a:t>
                      </a:r>
                      <a:endParaRPr sz="12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64300">
                <a:tc gridSpan="2">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1762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PERSON RESPONSIBLE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7"/>
                  </a:ext>
                </a:extLst>
              </a:tr>
              <a:tr h="976450">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Confirmation via call/email/in person of the schedule specified on the PM.</a:t>
                      </a: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1.1 Perform the preventive maintenance.</a:t>
                      </a:r>
                      <a:endParaRPr sz="1200" b="1" u="none" strike="noStrike" cap="none">
                        <a:solidFill>
                          <a:srgbClr val="002060"/>
                        </a:solidFill>
                        <a:latin typeface="Calibri"/>
                        <a:ea typeface="Calibri"/>
                        <a:cs typeface="Calibri"/>
                        <a:sym typeface="Calibri"/>
                      </a:endParaRPr>
                    </a:p>
                    <a:p>
                      <a:pPr marL="219709" marR="0" lvl="0" indent="-219709"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1.2 Record on the PM Logs.</a:t>
                      </a: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None</a:t>
                      </a:r>
                      <a:endParaRPr sz="1200" b="1" u="none" strike="noStrike" cap="none">
                        <a:solidFill>
                          <a:srgbClr val="002060"/>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4 hours</a:t>
                      </a:r>
                      <a:endParaRPr sz="1200" b="1" u="none" strike="noStrike" cap="none">
                        <a:solidFill>
                          <a:srgbClr val="002060"/>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1 hour</a:t>
                      </a:r>
                      <a:endParaRPr sz="1200" b="1" u="none" strike="noStrike" cap="none">
                        <a:solidFill>
                          <a:srgbClr val="002060"/>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marR="0" lvl="0" indent="0" algn="ctr" rtl="0">
                        <a:lnSpc>
                          <a:spcPct val="107000"/>
                        </a:lnSpc>
                        <a:spcBef>
                          <a:spcPts val="0"/>
                        </a:spcBef>
                        <a:spcAft>
                          <a:spcPts val="0"/>
                        </a:spcAft>
                        <a:buClr>
                          <a:schemeClr val="dk1"/>
                        </a:buClr>
                        <a:buSzPts val="1100"/>
                        <a:buFont typeface="Arial"/>
                        <a:buNone/>
                      </a:pPr>
                      <a:r>
                        <a:rPr lang="en-US" sz="1100" b="1" u="none" strike="noStrike" cap="none">
                          <a:solidFill>
                            <a:srgbClr val="1F3864"/>
                          </a:solidFill>
                          <a:latin typeface="Arial"/>
                          <a:ea typeface="Arial"/>
                          <a:cs typeface="Arial"/>
                          <a:sym typeface="Arial"/>
                        </a:rPr>
                        <a:t>Mark Anthony Sarabia</a:t>
                      </a:r>
                      <a:endParaRPr sz="1100" b="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100" b="1" u="none" strike="noStrike" cap="none">
                          <a:solidFill>
                            <a:srgbClr val="1F3864"/>
                          </a:solidFill>
                          <a:latin typeface="Arial"/>
                          <a:ea typeface="Arial"/>
                          <a:cs typeface="Arial"/>
                          <a:sym typeface="Arial"/>
                        </a:rPr>
                        <a:t>Mary Joyce Betos</a:t>
                      </a:r>
                      <a:endParaRPr sz="1100" b="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100" b="1" i="1" u="none" strike="noStrike" cap="none">
                          <a:solidFill>
                            <a:srgbClr val="1F3864"/>
                          </a:solidFill>
                          <a:latin typeface="Arial"/>
                          <a:ea typeface="Arial"/>
                          <a:cs typeface="Arial"/>
                          <a:sym typeface="Arial"/>
                        </a:rPr>
                        <a:t>Technical Assistant </a:t>
                      </a:r>
                      <a:endParaRPr sz="11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100" b="1" u="none" strike="noStrike" cap="none">
                          <a:solidFill>
                            <a:srgbClr val="1F3864"/>
                          </a:solidFill>
                          <a:latin typeface="Arial"/>
                          <a:ea typeface="Arial"/>
                          <a:cs typeface="Arial"/>
                          <a:sym typeface="Arial"/>
                        </a:rPr>
                        <a:t>Buenaventura Castillo</a:t>
                      </a:r>
                      <a:endParaRPr sz="1100" b="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100" b="1" i="1" u="none" strike="noStrike" cap="none">
                          <a:solidFill>
                            <a:srgbClr val="1F3864"/>
                          </a:solidFill>
                          <a:latin typeface="Arial"/>
                          <a:ea typeface="Arial"/>
                          <a:cs typeface="Arial"/>
                          <a:sym typeface="Arial"/>
                        </a:rPr>
                        <a:t>Administrative Assistant VI</a:t>
                      </a:r>
                      <a:endParaRPr sz="11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100" b="1" u="none" strike="noStrike" cap="none">
                          <a:solidFill>
                            <a:srgbClr val="1F3864"/>
                          </a:solidFill>
                          <a:latin typeface="Arial"/>
                          <a:ea typeface="Arial"/>
                          <a:cs typeface="Arial"/>
                          <a:sym typeface="Arial"/>
                        </a:rPr>
                        <a:t>Exequiel Albuya</a:t>
                      </a:r>
                      <a:endParaRPr sz="1100" b="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100" b="1" i="1" u="none" strike="noStrike" cap="none">
                          <a:solidFill>
                            <a:srgbClr val="1F3864"/>
                          </a:solidFill>
                          <a:latin typeface="Arial"/>
                          <a:ea typeface="Arial"/>
                          <a:cs typeface="Arial"/>
                          <a:sym typeface="Arial"/>
                        </a:rPr>
                        <a:t>Senior Administrative Assistant II </a:t>
                      </a:r>
                      <a:endParaRPr sz="1100" b="1" i="1" u="none" strike="noStrike" cap="none">
                        <a:solidFill>
                          <a:srgbClr val="1F3864"/>
                        </a:solidFill>
                        <a:latin typeface="Arial"/>
                        <a:ea typeface="Arial"/>
                        <a:cs typeface="Arial"/>
                        <a:sym typeface="Arial"/>
                      </a:endParaRPr>
                    </a:p>
                    <a:p>
                      <a:pPr marL="0" marR="0" lvl="0" indent="0" algn="ctr" rtl="0">
                        <a:lnSpc>
                          <a:spcPct val="107000"/>
                        </a:lnSpc>
                        <a:spcBef>
                          <a:spcPts val="0"/>
                        </a:spcBef>
                        <a:spcAft>
                          <a:spcPts val="0"/>
                        </a:spcAft>
                        <a:buClr>
                          <a:schemeClr val="dk1"/>
                        </a:buClr>
                        <a:buSzPts val="1100"/>
                        <a:buFont typeface="Arial"/>
                        <a:buNone/>
                      </a:pPr>
                      <a:r>
                        <a:rPr lang="en-US" sz="1100" b="1" u="none" strike="noStrike" cap="none">
                          <a:solidFill>
                            <a:srgbClr val="1F3864"/>
                          </a:solidFill>
                          <a:latin typeface="Arial"/>
                          <a:ea typeface="Arial"/>
                          <a:cs typeface="Arial"/>
                          <a:sym typeface="Arial"/>
                        </a:rPr>
                        <a:t>Hardware Maintenance Division</a:t>
                      </a:r>
                      <a:endParaRPr sz="1200" b="1" i="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610450">
                <a:tc>
                  <a:txBody>
                    <a:bodyPr/>
                    <a:lstStyle/>
                    <a:p>
                      <a:pPr marL="0" marR="0" lvl="0" indent="0" algn="just"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2.  Once done, end user will acknowledge on the logs</a:t>
                      </a:r>
                      <a:r>
                        <a:rPr lang="en-US" sz="1200" b="1">
                          <a:solidFill>
                            <a:srgbClr val="002060"/>
                          </a:solidFill>
                          <a:latin typeface="Arial"/>
                          <a:ea typeface="Arial"/>
                          <a:cs typeface="Arial"/>
                          <a:sym typeface="Arial"/>
                        </a:rPr>
                        <a:t>.</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1.3 Sign the record log.</a:t>
                      </a:r>
                      <a:endParaRPr sz="1200" b="1" u="none" strike="noStrike" cap="none">
                        <a:solidFill>
                          <a:srgbClr val="002060"/>
                        </a:solidFill>
                        <a:latin typeface="Calibri"/>
                        <a:ea typeface="Calibri"/>
                        <a:cs typeface="Calibri"/>
                        <a:sym typeface="Calibri"/>
                      </a:endParaRPr>
                    </a:p>
                    <a:p>
                      <a:pPr marL="0" marR="0" lvl="0" indent="0" algn="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1 hour</a:t>
                      </a:r>
                      <a:endParaRPr sz="1200" b="1" u="none" strike="noStrike" cap="none">
                        <a:solidFill>
                          <a:srgbClr val="002060"/>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9"/>
                  </a:ext>
                </a:extLst>
              </a:tr>
              <a:tr h="493625">
                <a:tc gridSpan="2">
                  <a:txBody>
                    <a:bodyPr/>
                    <a:lstStyle/>
                    <a:p>
                      <a:pPr marL="0" marR="0" lvl="0" indent="0" algn="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TOTAL:</a:t>
                      </a: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7 Days</a:t>
                      </a: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pic>
        <p:nvPicPr>
          <p:cNvPr id="892" name="Google Shape;892;p109"/>
          <p:cNvPicPr preferRelativeResize="0"/>
          <p:nvPr/>
        </p:nvPicPr>
        <p:blipFill rotWithShape="1">
          <a:blip r:embed="rId3">
            <a:alphaModFix/>
          </a:blip>
          <a:srcRect/>
          <a:stretch/>
        </p:blipFill>
        <p:spPr>
          <a:xfrm>
            <a:off x="6068" y="0"/>
            <a:ext cx="12186790" cy="6858000"/>
          </a:xfrm>
          <a:prstGeom prst="rect">
            <a:avLst/>
          </a:prstGeom>
          <a:gradFill>
            <a:gsLst>
              <a:gs pos="0">
                <a:srgbClr val="A9BEE4"/>
              </a:gs>
              <a:gs pos="25000">
                <a:srgbClr val="A9BEE4"/>
              </a:gs>
              <a:gs pos="54000">
                <a:srgbClr val="FFC000"/>
              </a:gs>
              <a:gs pos="83000">
                <a:srgbClr val="A9BEE4"/>
              </a:gs>
              <a:gs pos="100000">
                <a:srgbClr val="C5D3ED"/>
              </a:gs>
            </a:gsLst>
            <a:path path="circle">
              <a:fillToRect l="50000" t="50000" r="50000" b="50000"/>
            </a:path>
            <a:tileRect/>
          </a:gradFill>
          <a:ln>
            <a:noFill/>
          </a:ln>
        </p:spPr>
      </p:pic>
      <p:sp>
        <p:nvSpPr>
          <p:cNvPr id="893" name="Google Shape;893;p109"/>
          <p:cNvSpPr/>
          <p:nvPr/>
        </p:nvSpPr>
        <p:spPr>
          <a:xfrm>
            <a:off x="6068" y="2786360"/>
            <a:ext cx="1218593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002060"/>
                </a:solidFill>
                <a:latin typeface="Arial Black"/>
                <a:ea typeface="Arial Black"/>
                <a:cs typeface="Arial Black"/>
                <a:sym typeface="Arial Black"/>
              </a:rPr>
              <a:t>REGIONAL OFFICE</a:t>
            </a:r>
            <a:endParaRPr sz="5400" b="1" i="0" u="none" strike="noStrike" cap="none">
              <a:solidFill>
                <a:srgbClr val="002060"/>
              </a:solidFill>
              <a:latin typeface="Arial Black"/>
              <a:ea typeface="Arial Black"/>
              <a:cs typeface="Arial Black"/>
              <a:sym typeface="Arial Black"/>
            </a:endParaRPr>
          </a:p>
        </p:txBody>
      </p:sp>
      <p:pic>
        <p:nvPicPr>
          <p:cNvPr id="894" name="Google Shape;894;p109"/>
          <p:cNvPicPr preferRelativeResize="0"/>
          <p:nvPr/>
        </p:nvPicPr>
        <p:blipFill rotWithShape="1">
          <a:blip r:embed="rId4">
            <a:alphaModFix/>
          </a:blip>
          <a:srcRect/>
          <a:stretch/>
        </p:blipFill>
        <p:spPr>
          <a:xfrm>
            <a:off x="5414091" y="1040454"/>
            <a:ext cx="1363818" cy="13252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110"/>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  Fidelity Bonding</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sp>
        <p:nvSpPr>
          <p:cNvPr id="900" name="Google Shape;900;p110"/>
          <p:cNvSpPr txBox="1"/>
          <p:nvPr/>
        </p:nvSpPr>
        <p:spPr>
          <a:xfrm>
            <a:off x="514066" y="559195"/>
            <a:ext cx="11163868" cy="1039900"/>
          </a:xfrm>
          <a:prstGeom prst="rect">
            <a:avLst/>
          </a:prstGeom>
          <a:noFill/>
          <a:ln>
            <a:noFill/>
          </a:ln>
        </p:spPr>
        <p:txBody>
          <a:bodyPr spcFirstLastPara="1" wrap="square" lIns="91425" tIns="45700" rIns="91425" bIns="45700" anchor="t" anchorCtr="0">
            <a:spAutoFit/>
          </a:bodyPr>
          <a:lstStyle/>
          <a:p>
            <a:pPr marL="27051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002060"/>
                </a:solidFill>
                <a:latin typeface="Arial"/>
                <a:ea typeface="Arial"/>
                <a:cs typeface="Arial"/>
                <a:sym typeface="Arial"/>
              </a:rPr>
              <a:t>To bond all accountable public officers pursuant to the provisions of the Public Bonding Law.</a:t>
            </a:r>
            <a:endParaRPr sz="1600" b="1" i="0" u="none" strike="noStrike" cap="none">
              <a:solidFill>
                <a:srgbClr val="002060"/>
              </a:solidFill>
              <a:latin typeface="Calibri"/>
              <a:ea typeface="Calibri"/>
              <a:cs typeface="Calibri"/>
              <a:sym typeface="Calibri"/>
            </a:endParaRPr>
          </a:p>
          <a:p>
            <a:pPr marL="285750" marR="0" lvl="0" indent="0" algn="l" rtl="0">
              <a:lnSpc>
                <a:spcPct val="107000"/>
              </a:lnSpc>
              <a:spcBef>
                <a:spcPts val="800"/>
              </a:spcBef>
              <a:spcAft>
                <a:spcPts val="0"/>
              </a:spcAft>
              <a:buClr>
                <a:srgbClr val="000000"/>
              </a:buClr>
              <a:buSzPts val="1600"/>
              <a:buFont typeface="Arial"/>
              <a:buNone/>
            </a:pPr>
            <a:r>
              <a:rPr lang="en-US" sz="1600" b="1" i="0" u="none" strike="noStrike" cap="none">
                <a:solidFill>
                  <a:srgbClr val="002060"/>
                </a:solidFill>
                <a:latin typeface="Arial"/>
                <a:ea typeface="Arial"/>
                <a:cs typeface="Arial"/>
                <a:sym typeface="Arial"/>
              </a:rPr>
              <a:t> 1.1 Online Application (Online Fidelity Bonding System) </a:t>
            </a:r>
            <a:endParaRPr sz="1600" b="1" i="0" u="none" strike="noStrike" cap="none">
              <a:solidFill>
                <a:srgbClr val="002060"/>
              </a:solidFill>
              <a:latin typeface="Calibri"/>
              <a:ea typeface="Calibri"/>
              <a:cs typeface="Calibri"/>
              <a:sym typeface="Calibri"/>
            </a:endParaRPr>
          </a:p>
          <a:p>
            <a:pPr marL="0" marR="0" lvl="0" indent="0" algn="just" rtl="0">
              <a:lnSpc>
                <a:spcPct val="100000"/>
              </a:lnSpc>
              <a:spcBef>
                <a:spcPts val="800"/>
              </a:spcBef>
              <a:spcAft>
                <a:spcPts val="0"/>
              </a:spcAft>
              <a:buClr>
                <a:srgbClr val="000000"/>
              </a:buClr>
              <a:buSzPts val="1400"/>
              <a:buFont typeface="Arial"/>
              <a:buNone/>
            </a:pPr>
            <a:endParaRPr sz="1400" b="1" i="0" u="none" strike="noStrike" cap="none">
              <a:solidFill>
                <a:srgbClr val="002060"/>
              </a:solidFill>
              <a:latin typeface="Arial"/>
              <a:ea typeface="Arial"/>
              <a:cs typeface="Arial"/>
              <a:sym typeface="Arial"/>
            </a:endParaRPr>
          </a:p>
        </p:txBody>
      </p:sp>
      <p:pic>
        <p:nvPicPr>
          <p:cNvPr id="901" name="Google Shape;901;p110"/>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902" name="Google Shape;902;p110"/>
          <p:cNvGraphicFramePr/>
          <p:nvPr/>
        </p:nvGraphicFramePr>
        <p:xfrm>
          <a:off x="600500" y="1362215"/>
          <a:ext cx="11166375" cy="5335739"/>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5929950">
                  <a:extLst>
                    <a:ext uri="{9D8B030D-6E8A-4147-A177-3AD203B41FA5}">
                      <a16:colId xmlns:a16="http://schemas.microsoft.com/office/drawing/2014/main" val="20002"/>
                    </a:ext>
                  </a:extLst>
                </a:gridCol>
              </a:tblGrid>
              <a:tr h="2956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District Offices and Provincial Offices</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961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Simple</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2961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G2G – Government to Government</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2118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Accountable Public Officer (NGAs, GOCCs and LGUs)</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227575">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4"/>
                  </a:ext>
                </a:extLst>
              </a:tr>
              <a:tr h="171800">
                <a:tc gridSpan="2">
                  <a:txBody>
                    <a:bodyPr/>
                    <a:lstStyle/>
                    <a:p>
                      <a:pPr marL="146685" marR="0" lvl="0" indent="-146685"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Fidelity Bond Application Form (FBAF) – 2 hard copies (original or electronic copy, signed, and subscribed and sworn to before any officer authorized to administer oath or notarized</a:t>
                      </a:r>
                      <a:r>
                        <a:rPr lang="en-US" sz="800" b="1" u="none" strike="noStrike" cap="none">
                          <a:solidFill>
                            <a:srgbClr val="002060"/>
                          </a:solidFill>
                          <a:latin typeface="Arial"/>
                          <a:ea typeface="Arial"/>
                          <a:cs typeface="Arial"/>
                          <a:sym typeface="Arial"/>
                        </a:rPr>
                        <a:t> </a:t>
                      </a:r>
                      <a:r>
                        <a:rPr lang="en-US" sz="1200" b="1" u="none" strike="noStrike" cap="none">
                          <a:solidFill>
                            <a:srgbClr val="002060"/>
                          </a:solidFill>
                          <a:latin typeface="Arial"/>
                          <a:ea typeface="Arial"/>
                          <a:cs typeface="Arial"/>
                          <a:sym typeface="Arial"/>
                        </a:rPr>
                        <a:t>)</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System generated form</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71800">
                <a:tc gridSpan="2">
                  <a:txBody>
                    <a:bodyPr/>
                    <a:lstStyle/>
                    <a:p>
                      <a:pPr marL="0" marR="0" lvl="1" indent="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2. Passport Size ID Picture - 2 hard copies or electronic copy</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900"/>
                        <a:buFont typeface="Arial"/>
                        <a:buNone/>
                      </a:pPr>
                      <a:r>
                        <a:rPr lang="en-US" sz="9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Provided by Client</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1800">
                <a:tc gridSpan="2">
                  <a:txBody>
                    <a:bodyPr/>
                    <a:lstStyle/>
                    <a:p>
                      <a:pPr marL="146685" marR="0" lvl="0" indent="-146685"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 List of Bonded Accountable Public Officer/s – 2 original copies (hard copies or electronic copy)</a:t>
                      </a:r>
                      <a:endParaRPr sz="1400" u="none" strike="noStrike" cap="none"/>
                    </a:p>
                    <a:p>
                      <a:pPr marL="146685" marR="0" lvl="0" indent="-146685" algn="l" rtl="0">
                        <a:lnSpc>
                          <a:spcPct val="107000"/>
                        </a:lnSpc>
                        <a:spcBef>
                          <a:spcPts val="80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System generated form</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71800">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Additional Requirements for Barangays and Sangguniang Kabataan (SK) Officials</a:t>
                      </a:r>
                      <a:endParaRPr sz="1400" u="none" strike="noStrike" cap="none"/>
                    </a:p>
                    <a:p>
                      <a:pPr marL="0" marR="0" lvl="0" indent="0" algn="l" rtl="0">
                        <a:lnSpc>
                          <a:spcPct val="107000"/>
                        </a:lnSpc>
                        <a:spcBef>
                          <a:spcPts val="800"/>
                        </a:spcBef>
                        <a:spcAft>
                          <a:spcPts val="0"/>
                        </a:spcAft>
                        <a:buClr>
                          <a:srgbClr val="000000"/>
                        </a:buClr>
                        <a:buSzPts val="900"/>
                        <a:buFont typeface="Arial"/>
                        <a:buNone/>
                      </a:pPr>
                      <a:endParaRPr sz="9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641375">
                <a:tc gridSpan="2">
                  <a:txBody>
                    <a:bodyPr/>
                    <a:lstStyle/>
                    <a:p>
                      <a:pPr marL="0" marR="0" lvl="0" indent="0" algn="just" rtl="0">
                        <a:lnSpc>
                          <a:spcPct val="100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1. Approved Annual Budget and Barangay Appropriation Ordinance </a:t>
                      </a:r>
                      <a:endParaRPr sz="1100" b="1"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(Annual Barangay Youth Investment Program   </a:t>
                      </a:r>
                      <a:endParaRPr sz="1100" b="1" u="none" strike="noStrike" cap="none">
                        <a:solidFill>
                          <a:srgbClr val="002060"/>
                        </a:solidFill>
                        <a:latin typeface="Arial"/>
                        <a:ea typeface="Arial"/>
                        <a:cs typeface="Arial"/>
                        <a:sym typeface="Arial"/>
                      </a:endParaRPr>
                    </a:p>
                    <a:p>
                      <a:pPr marL="236220" marR="0" lvl="0" indent="-236220" algn="just"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(ABYIP) in lieu of Ordinance) – 1 photocopy     or electronic copy</a:t>
                      </a:r>
                      <a:endParaRPr sz="1400"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Provided by Client</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685525">
                <a:tc gridSpan="2">
                  <a:txBody>
                    <a:bodyPr/>
                    <a:lstStyle/>
                    <a:p>
                      <a:pPr marL="0" marR="0" lvl="0"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2. Annual Inventory of Plant, Property and Equipment and/or Annual 	Post-Closing Trial Balance with stamp received by COA – 1 	photocopy or electronic copy</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Provided by Client</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171800">
                <a:tc gridSpan="2">
                  <a:txBody>
                    <a:bodyPr/>
                    <a:lstStyle/>
                    <a:p>
                      <a:pPr marL="0" marR="0" lvl="0"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3. Current monthly Inventory of Supply and Materials at the time of 	application – 1 photocopy or electronic copy</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Provided by Client</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111"/>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  Fidelity Bonding</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sp>
        <p:nvSpPr>
          <p:cNvPr id="908" name="Google Shape;908;p111"/>
          <p:cNvSpPr txBox="1"/>
          <p:nvPr/>
        </p:nvSpPr>
        <p:spPr>
          <a:xfrm>
            <a:off x="514066" y="559195"/>
            <a:ext cx="11163868" cy="1039900"/>
          </a:xfrm>
          <a:prstGeom prst="rect">
            <a:avLst/>
          </a:prstGeom>
          <a:noFill/>
          <a:ln>
            <a:noFill/>
          </a:ln>
        </p:spPr>
        <p:txBody>
          <a:bodyPr spcFirstLastPara="1" wrap="square" lIns="91425" tIns="45700" rIns="91425" bIns="45700" anchor="t" anchorCtr="0">
            <a:spAutoFit/>
          </a:bodyPr>
          <a:lstStyle/>
          <a:p>
            <a:pPr marL="27051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002060"/>
                </a:solidFill>
                <a:latin typeface="Arial"/>
                <a:ea typeface="Arial"/>
                <a:cs typeface="Arial"/>
                <a:sym typeface="Arial"/>
              </a:rPr>
              <a:t>To bond all accountable public officers pursuant to the provisions of the Public Bonding Law.</a:t>
            </a:r>
            <a:endParaRPr sz="1600" b="1" i="0" u="none" strike="noStrike" cap="none">
              <a:solidFill>
                <a:srgbClr val="002060"/>
              </a:solidFill>
              <a:latin typeface="Calibri"/>
              <a:ea typeface="Calibri"/>
              <a:cs typeface="Calibri"/>
              <a:sym typeface="Calibri"/>
            </a:endParaRPr>
          </a:p>
          <a:p>
            <a:pPr marL="285750" marR="0" lvl="0" indent="0" algn="l" rtl="0">
              <a:lnSpc>
                <a:spcPct val="107000"/>
              </a:lnSpc>
              <a:spcBef>
                <a:spcPts val="800"/>
              </a:spcBef>
              <a:spcAft>
                <a:spcPts val="0"/>
              </a:spcAft>
              <a:buClr>
                <a:srgbClr val="000000"/>
              </a:buClr>
              <a:buSzPts val="1600"/>
              <a:buFont typeface="Arial"/>
              <a:buNone/>
            </a:pPr>
            <a:r>
              <a:rPr lang="en-US" sz="1600" b="1" i="0" u="none" strike="noStrike" cap="none">
                <a:solidFill>
                  <a:srgbClr val="002060"/>
                </a:solidFill>
                <a:latin typeface="Arial"/>
                <a:ea typeface="Arial"/>
                <a:cs typeface="Arial"/>
                <a:sym typeface="Arial"/>
              </a:rPr>
              <a:t> 1.1 Online Application (Online Fidelity Bonding System) </a:t>
            </a:r>
            <a:endParaRPr sz="1600" b="1" i="0" u="none" strike="noStrike" cap="none">
              <a:solidFill>
                <a:srgbClr val="002060"/>
              </a:solidFill>
              <a:latin typeface="Calibri"/>
              <a:ea typeface="Calibri"/>
              <a:cs typeface="Calibri"/>
              <a:sym typeface="Calibri"/>
            </a:endParaRPr>
          </a:p>
          <a:p>
            <a:pPr marL="0" marR="0" lvl="0" indent="0" algn="just" rtl="0">
              <a:lnSpc>
                <a:spcPct val="100000"/>
              </a:lnSpc>
              <a:spcBef>
                <a:spcPts val="800"/>
              </a:spcBef>
              <a:spcAft>
                <a:spcPts val="0"/>
              </a:spcAft>
              <a:buClr>
                <a:srgbClr val="000000"/>
              </a:buClr>
              <a:buSzPts val="1400"/>
              <a:buFont typeface="Arial"/>
              <a:buNone/>
            </a:pPr>
            <a:endParaRPr sz="1400" b="1" i="0" u="none" strike="noStrike" cap="none">
              <a:solidFill>
                <a:srgbClr val="002060"/>
              </a:solidFill>
              <a:latin typeface="Arial"/>
              <a:ea typeface="Arial"/>
              <a:cs typeface="Arial"/>
              <a:sym typeface="Arial"/>
            </a:endParaRPr>
          </a:p>
        </p:txBody>
      </p:sp>
      <p:pic>
        <p:nvPicPr>
          <p:cNvPr id="909" name="Google Shape;909;p111"/>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910" name="Google Shape;910;p111"/>
          <p:cNvGraphicFramePr/>
          <p:nvPr/>
        </p:nvGraphicFramePr>
        <p:xfrm>
          <a:off x="600500" y="1362215"/>
          <a:ext cx="11166400" cy="4786143"/>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9565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District Offices and Provincial Offices</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61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Simple</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9612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G2G – Government to Government</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118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Accountable Public Officer (NGAs, GOCCs and LGUs)</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27575">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71800">
                <a:tc gridSpan="2">
                  <a:txBody>
                    <a:bodyPr/>
                    <a:lstStyle/>
                    <a:p>
                      <a:pPr marL="0" marR="0" lvl="0"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4. LGU applicants who are not included in the list of LGU incumbent officials with BTr DO/PO shall secure any of the following:</a:t>
                      </a:r>
                      <a:endParaRPr sz="1100" b="1" u="none" strike="noStrike" cap="none">
                        <a:solidFill>
                          <a:srgbClr val="002060"/>
                        </a:solidFill>
                        <a:latin typeface="Arial"/>
                        <a:ea typeface="Arial"/>
                        <a:cs typeface="Arial"/>
                        <a:sym typeface="Arial"/>
                      </a:endParaRPr>
                    </a:p>
                    <a:p>
                      <a:pPr marL="742950" marR="0" lvl="1" indent="-285750" algn="just" rtl="0">
                        <a:lnSpc>
                          <a:spcPct val="107000"/>
                        </a:lnSpc>
                        <a:spcBef>
                          <a:spcPts val="800"/>
                        </a:spcBef>
                        <a:spcAft>
                          <a:spcPts val="0"/>
                        </a:spcAft>
                        <a:buClr>
                          <a:srgbClr val="002060"/>
                        </a:buClr>
                        <a:buSzPts val="1200"/>
                        <a:buFont typeface="Calibri"/>
                        <a:buAutoNum type="alphaLcPeriod"/>
                      </a:pPr>
                      <a:r>
                        <a:rPr lang="en-US" sz="1200" b="1" u="none" strike="noStrike" cap="none">
                          <a:solidFill>
                            <a:srgbClr val="002060"/>
                          </a:solidFill>
                          <a:latin typeface="Arial"/>
                          <a:ea typeface="Arial"/>
                          <a:cs typeface="Arial"/>
                          <a:sym typeface="Arial"/>
                        </a:rPr>
                        <a:t>Certificate of Incumbency from the Department of the Interior and Local Government (DILG) in their respective Regions (1 photocopy or electronic copy)</a:t>
                      </a:r>
                      <a:endParaRPr sz="1100" b="1" u="none" strike="noStrike" cap="none">
                        <a:solidFill>
                          <a:srgbClr val="002060"/>
                        </a:solidFill>
                        <a:latin typeface="Arial"/>
                        <a:ea typeface="Arial"/>
                        <a:cs typeface="Arial"/>
                        <a:sym typeface="Arial"/>
                      </a:endParaRPr>
                    </a:p>
                    <a:p>
                      <a:pPr marL="742950" marR="0" lvl="1" indent="-285750" algn="just" rtl="0">
                        <a:lnSpc>
                          <a:spcPct val="107000"/>
                        </a:lnSpc>
                        <a:spcBef>
                          <a:spcPts val="800"/>
                        </a:spcBef>
                        <a:spcAft>
                          <a:spcPts val="0"/>
                        </a:spcAft>
                        <a:buClr>
                          <a:srgbClr val="002060"/>
                        </a:buClr>
                        <a:buSzPts val="1200"/>
                        <a:buFont typeface="Calibri"/>
                        <a:buAutoNum type="alphaLcPeriod"/>
                      </a:pPr>
                      <a:r>
                        <a:rPr lang="en-US" sz="1200" b="1" u="none" strike="noStrike" cap="none">
                          <a:solidFill>
                            <a:srgbClr val="002060"/>
                          </a:solidFill>
                          <a:latin typeface="Arial"/>
                          <a:ea typeface="Arial"/>
                          <a:cs typeface="Arial"/>
                          <a:sym typeface="Arial"/>
                        </a:rPr>
                        <a:t>Oath of Office by Barangay/SK Chairperson (1 photocopy or electronic copy)</a:t>
                      </a:r>
                      <a:endParaRPr sz="1100" b="1" u="none" strike="noStrike" cap="none">
                        <a:solidFill>
                          <a:srgbClr val="002060"/>
                        </a:solidFill>
                        <a:latin typeface="Arial"/>
                        <a:ea typeface="Arial"/>
                        <a:cs typeface="Arial"/>
                        <a:sym typeface="Arial"/>
                      </a:endParaRPr>
                    </a:p>
                    <a:p>
                      <a:pPr marL="742950" marR="0" lvl="1" indent="-285750" algn="just" rtl="0">
                        <a:lnSpc>
                          <a:spcPct val="107000"/>
                        </a:lnSpc>
                        <a:spcBef>
                          <a:spcPts val="800"/>
                        </a:spcBef>
                        <a:spcAft>
                          <a:spcPts val="0"/>
                        </a:spcAft>
                        <a:buClr>
                          <a:srgbClr val="002060"/>
                        </a:buClr>
                        <a:buSzPts val="1200"/>
                        <a:buFont typeface="Calibri"/>
                        <a:buAutoNum type="alphaLcPeriod"/>
                      </a:pPr>
                      <a:r>
                        <a:rPr lang="en-US" sz="1200" b="1" u="none" strike="noStrike" cap="none">
                          <a:solidFill>
                            <a:srgbClr val="002060"/>
                          </a:solidFill>
                          <a:latin typeface="Arial"/>
                          <a:ea typeface="Arial"/>
                          <a:cs typeface="Arial"/>
                          <a:sym typeface="Arial"/>
                        </a:rPr>
                        <a:t>Duly notarized Resolution for Appointment of Barangay/SK Treasurer (1 photocopy or electronic copy)</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Provided by Client</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27575">
                <a:tc>
                  <a:txBody>
                    <a:bodyPr/>
                    <a:lstStyle/>
                    <a:p>
                      <a:pPr marL="0" marR="0" lvl="0" indent="0" algn="ctr" rtl="0">
                        <a:lnSpc>
                          <a:spcPct val="150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CLIENT STEPS</a:t>
                      </a:r>
                      <a:endParaRPr sz="10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6"/>
                  </a:ext>
                </a:extLst>
              </a:tr>
              <a:tr h="152400">
                <a:tc>
                  <a:txBody>
                    <a:bodyPr/>
                    <a:lstStyle/>
                    <a:p>
                      <a:pPr marL="180975" marR="0" lvl="0" indent="-180975" algn="l" rtl="0">
                        <a:lnSpc>
                          <a:spcPct val="107000"/>
                        </a:lnSpc>
                        <a:spcBef>
                          <a:spcPts val="0"/>
                        </a:spcBef>
                        <a:spcAft>
                          <a:spcPts val="0"/>
                        </a:spcAft>
                        <a:buClr>
                          <a:srgbClr val="002060"/>
                        </a:buClr>
                        <a:buSzPts val="1200"/>
                        <a:buFont typeface="Calibri"/>
                        <a:buAutoNum type="arabicPeriod"/>
                      </a:pPr>
                      <a:r>
                        <a:rPr lang="en-US" sz="1200" b="1" u="none" strike="noStrike" cap="none">
                          <a:solidFill>
                            <a:srgbClr val="002060"/>
                          </a:solidFill>
                          <a:latin typeface="Arial"/>
                          <a:ea typeface="Arial"/>
                          <a:cs typeface="Arial"/>
                          <a:sym typeface="Arial"/>
                        </a:rPr>
                        <a:t>Submit online application/s¹ in the OFBS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User/ Public Official</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52400">
                <a:tc>
                  <a:txBody>
                    <a:bodyPr/>
                    <a:lstStyle/>
                    <a:p>
                      <a:pPr marL="0" marR="0" lvl="0"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2. 	Approve/ reject the online 	application/s in the OFBS.</a:t>
                      </a:r>
                      <a:endParaRPr sz="1200" b="1" u="none" strike="noStrike" cap="none">
                        <a:solidFill>
                          <a:srgbClr val="002060"/>
                        </a:solidFill>
                        <a:latin typeface="Arial"/>
                        <a:ea typeface="Arial"/>
                        <a:cs typeface="Arial"/>
                        <a:sym typeface="Arial"/>
                      </a:endParaRPr>
                    </a:p>
                    <a:p>
                      <a:pPr marL="342900" marR="0" lvl="0" indent="-266700" algn="just" rtl="0">
                        <a:lnSpc>
                          <a:spcPct val="107000"/>
                        </a:lnSpc>
                        <a:spcBef>
                          <a:spcPts val="80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None</a:t>
                      </a:r>
                      <a:endParaRPr sz="1400" u="none" strike="noStrike" cap="none"/>
                    </a:p>
                    <a:p>
                      <a:pPr marL="0" marR="0" lvl="0" indent="0" algn="l"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Agency Approver/ Head of Agency</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112"/>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  Fidelity Bonding</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916" name="Google Shape;916;p112"/>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917" name="Google Shape;917;p112"/>
          <p:cNvGraphicFramePr/>
          <p:nvPr/>
        </p:nvGraphicFramePr>
        <p:xfrm>
          <a:off x="816043" y="826262"/>
          <a:ext cx="10936800" cy="5943176"/>
        </p:xfrm>
        <a:graphic>
          <a:graphicData uri="http://schemas.openxmlformats.org/drawingml/2006/table">
            <a:tbl>
              <a:tblPr bandRow="1">
                <a:noFill/>
                <a:tableStyleId>{DE38D606-367A-46A1-801F-ABC1F025B626}</a:tableStyleId>
              </a:tblPr>
              <a:tblGrid>
                <a:gridCol w="2909650">
                  <a:extLst>
                    <a:ext uri="{9D8B030D-6E8A-4147-A177-3AD203B41FA5}">
                      <a16:colId xmlns:a16="http://schemas.microsoft.com/office/drawing/2014/main" val="20000"/>
                    </a:ext>
                  </a:extLst>
                </a:gridCol>
                <a:gridCol w="2219125">
                  <a:extLst>
                    <a:ext uri="{9D8B030D-6E8A-4147-A177-3AD203B41FA5}">
                      <a16:colId xmlns:a16="http://schemas.microsoft.com/office/drawing/2014/main" val="20001"/>
                    </a:ext>
                  </a:extLst>
                </a:gridCol>
                <a:gridCol w="1424650">
                  <a:extLst>
                    <a:ext uri="{9D8B030D-6E8A-4147-A177-3AD203B41FA5}">
                      <a16:colId xmlns:a16="http://schemas.microsoft.com/office/drawing/2014/main" val="20002"/>
                    </a:ext>
                  </a:extLst>
                </a:gridCol>
                <a:gridCol w="1566950">
                  <a:extLst>
                    <a:ext uri="{9D8B030D-6E8A-4147-A177-3AD203B41FA5}">
                      <a16:colId xmlns:a16="http://schemas.microsoft.com/office/drawing/2014/main" val="20003"/>
                    </a:ext>
                  </a:extLst>
                </a:gridCol>
                <a:gridCol w="2816425">
                  <a:extLst>
                    <a:ext uri="{9D8B030D-6E8A-4147-A177-3AD203B41FA5}">
                      <a16:colId xmlns:a16="http://schemas.microsoft.com/office/drawing/2014/main" val="20004"/>
                    </a:ext>
                  </a:extLst>
                </a:gridCol>
              </a:tblGrid>
              <a:tr h="252050">
                <a:tc>
                  <a:txBody>
                    <a:bodyPr/>
                    <a:lstStyle/>
                    <a:p>
                      <a:pPr marL="0" marR="0" lvl="0" indent="0" algn="ctr" rtl="0">
                        <a:lnSpc>
                          <a:spcPct val="150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CLIENT STEPS</a:t>
                      </a:r>
                      <a:endParaRPr sz="10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949275">
                <a:tc rowSpan="4">
                  <a:txBody>
                    <a:bodyPr/>
                    <a:lstStyle/>
                    <a:p>
                      <a:pPr marL="0" marR="0" lvl="0" indent="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3. 	Submit the documentary 	requirements. </a:t>
                      </a:r>
                      <a:endParaRPr sz="1200" b="1" u="none" strike="noStrike" cap="none">
                        <a:solidFill>
                          <a:srgbClr val="002060"/>
                        </a:solidFill>
                        <a:latin typeface="Arial"/>
                        <a:ea typeface="Arial"/>
                        <a:cs typeface="Arial"/>
                        <a:sym typeface="Arial"/>
                      </a:endParaRPr>
                    </a:p>
                    <a:p>
                      <a:pPr marL="45720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66700" marR="0" lvl="1" indent="-26670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3.1 Evaluate the completeness of submitted requirements.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 Minutes</a:t>
                      </a:r>
                      <a:endParaRPr sz="1200" b="1" u="none" strike="noStrike" cap="none">
                        <a:solidFill>
                          <a:srgbClr val="00206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a:t>
                      </a:r>
                      <a:endParaRPr sz="1200" b="1" u="none" strike="noStrike" cap="none">
                        <a:solidFill>
                          <a:srgbClr val="00206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7 Hours (batch)</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PO/DO User²-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78400">
                <a:tc vMerge="1">
                  <a:txBody>
                    <a:bodyPr/>
                    <a:lstStyle/>
                    <a:p>
                      <a:endParaRPr lang="en-US"/>
                    </a:p>
                  </a:txBody>
                  <a:tcPr/>
                </a:tc>
                <a:tc>
                  <a:txBody>
                    <a:bodyPr/>
                    <a:lstStyle/>
                    <a:p>
                      <a:pPr marL="266700" marR="0" lvl="1" indent="-26670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3.2 Prepare Authority to Accept Payment (ATAP) indicating the amount of Fidelity Bond Premium to be paid and transmit the same to PO/DO Approver for review and approval.</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 Minutes (single);</a:t>
                      </a:r>
                      <a:endParaRPr sz="1200" b="1" u="none" strike="noStrike" cap="none">
                        <a:solidFill>
                          <a:srgbClr val="00206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 Hours (batch)</a:t>
                      </a:r>
                      <a:endParaRPr sz="1200" b="1" u="none" strike="noStrike" cap="none">
                        <a:solidFill>
                          <a:srgbClr val="00206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PO/DO User-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13100">
                <a:tc vMerge="1">
                  <a:txBody>
                    <a:bodyPr/>
                    <a:lstStyle/>
                    <a:p>
                      <a:endParaRPr lang="en-US"/>
                    </a:p>
                  </a:txBody>
                  <a:tcPr/>
                </a:tc>
                <a:tc>
                  <a:txBody>
                    <a:bodyPr/>
                    <a:lstStyle/>
                    <a:p>
                      <a:pPr marL="266700" marR="0" lvl="0" indent="-26670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3.3 	Review, approve and return ATAP to PO/DO User.</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 </a:t>
                      </a:r>
                      <a:endParaRPr sz="12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 Minutes (single);</a:t>
                      </a:r>
                      <a:endParaRPr sz="1200" b="1" u="none" strike="noStrike" cap="none">
                        <a:solidFill>
                          <a:srgbClr val="00206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 Hours &amp; </a:t>
                      </a:r>
                      <a:endParaRPr sz="1200" b="1" u="none" strike="noStrike" cap="none">
                        <a:solidFill>
                          <a:srgbClr val="00206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54 Minutes </a:t>
                      </a:r>
                      <a:endParaRPr sz="1200" b="1" u="none" strike="noStrike" cap="none">
                        <a:solidFill>
                          <a:srgbClr val="00206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PO/DO Approver³-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36625">
                <a:tc vMerge="1">
                  <a:txBody>
                    <a:bodyPr/>
                    <a:lstStyle/>
                    <a:p>
                      <a:endParaRPr lang="en-US"/>
                    </a:p>
                  </a:txBody>
                  <a:tcPr/>
                </a:tc>
                <a:tc>
                  <a:txBody>
                    <a:bodyPr/>
                    <a:lstStyle/>
                    <a:p>
                      <a:pPr marL="266700" marR="0" lvl="1" indent="-26670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3.4	Receive, record and issue approved ATAP to the client/ applicant.</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Minutes (single);                3 Minutes (batch)</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PO/DO User – Provincial/ District Office</a:t>
                      </a:r>
                      <a:endParaRPr sz="12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293700">
                <a:tc>
                  <a:txBody>
                    <a:bodyPr/>
                    <a:lstStyle/>
                    <a:p>
                      <a:pPr marL="180975" marR="0" lvl="0" indent="-180975"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4. Proceed to the nearest AGDB where the TOP has a deposit account for payment of the bond premium and receive bank-validated deposit slip/ LDDAP-ADA/ OnColl Payment Slip and ATAP from AGDB.⁴</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Fidelity Bond Premium⁵</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Client/Applicant</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918" name="Google Shape;918;p112"/>
          <p:cNvSpPr txBox="1"/>
          <p:nvPr/>
        </p:nvSpPr>
        <p:spPr>
          <a:xfrm>
            <a:off x="294499" y="528377"/>
            <a:ext cx="11163868" cy="306109"/>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Clr>
                <a:srgbClr val="000000"/>
              </a:buClr>
              <a:buSzPts val="1400"/>
              <a:buFont typeface="Arial"/>
              <a:buNone/>
            </a:pPr>
            <a:r>
              <a:rPr lang="en-US" sz="1400" b="1" i="0" u="none" strike="noStrike" cap="none">
                <a:solidFill>
                  <a:srgbClr val="8E0000"/>
                </a:solidFill>
                <a:latin typeface="Arial"/>
                <a:ea typeface="Arial"/>
                <a:cs typeface="Arial"/>
                <a:sym typeface="Arial"/>
              </a:rPr>
              <a:t> (</a:t>
            </a:r>
            <a:r>
              <a:rPr lang="en-US" sz="1400" b="1" i="1" u="none" strike="noStrike" cap="none">
                <a:solidFill>
                  <a:srgbClr val="8E0000"/>
                </a:solidFill>
                <a:latin typeface="Arial"/>
                <a:ea typeface="Arial"/>
                <a:cs typeface="Arial"/>
                <a:sym typeface="Arial"/>
              </a:rPr>
              <a:t>Cont. of client steps </a:t>
            </a:r>
            <a:r>
              <a:rPr lang="en-US" sz="1400" b="1" i="0" u="none" strike="noStrike" cap="none">
                <a:solidFill>
                  <a:srgbClr val="8E0000"/>
                </a:solidFill>
                <a:latin typeface="Arial"/>
                <a:ea typeface="Arial"/>
                <a:cs typeface="Arial"/>
                <a:sym typeface="Arial"/>
              </a:rPr>
              <a:t>)</a:t>
            </a:r>
            <a:endParaRPr sz="1400" b="1" i="0" u="none" strike="noStrike" cap="none">
              <a:solidFill>
                <a:srgbClr val="00206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8"/>
          <p:cNvSpPr/>
          <p:nvPr/>
        </p:nvSpPr>
        <p:spPr>
          <a:xfrm>
            <a:off x="304801" y="61857"/>
            <a:ext cx="11710800" cy="4371156"/>
          </a:xfrm>
          <a:prstGeom prst="rect">
            <a:avLst/>
          </a:prstGeom>
          <a:noFill/>
          <a:ln>
            <a:noFill/>
          </a:ln>
        </p:spPr>
        <p:txBody>
          <a:bodyPr spcFirstLastPara="1" wrap="square" lIns="91425" tIns="45700" rIns="91425" bIns="45700" anchor="t" anchorCtr="0">
            <a:spAutoFit/>
          </a:bodyPr>
          <a:lstStyle/>
          <a:p>
            <a:pPr marL="685800" marR="0" lvl="0" indent="-685800" algn="ctr" rtl="0">
              <a:lnSpc>
                <a:spcPct val="107000"/>
              </a:lnSpc>
              <a:spcBef>
                <a:spcPts val="0"/>
              </a:spcBef>
              <a:spcAft>
                <a:spcPts val="0"/>
              </a:spcAft>
              <a:buClr>
                <a:srgbClr val="000000"/>
              </a:buClr>
              <a:buSzPts val="2000"/>
              <a:buFont typeface="Arial"/>
              <a:buNone/>
            </a:pPr>
            <a:r>
              <a:rPr lang="en-US" sz="2000" b="1" i="0" u="none" strike="noStrike" cap="none">
                <a:solidFill>
                  <a:srgbClr val="002060"/>
                </a:solidFill>
                <a:latin typeface="Helvetica Neue"/>
                <a:ea typeface="Helvetica Neue"/>
                <a:cs typeface="Helvetica Neue"/>
                <a:sym typeface="Helvetica Neue"/>
              </a:rPr>
              <a:t>LIST OF SERVICES</a:t>
            </a:r>
            <a:endParaRPr sz="2000" b="1" i="0" u="none" strike="noStrike" cap="none">
              <a:solidFill>
                <a:srgbClr val="002060"/>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700"/>
              <a:buFont typeface="Arial"/>
              <a:buNone/>
            </a:pPr>
            <a:endParaRPr sz="1700" b="1" i="0"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r>
              <a:rPr lang="en-US" sz="2000" b="1" i="0" u="none" strike="noStrike" cap="none">
                <a:solidFill>
                  <a:srgbClr val="C00000"/>
                </a:solidFill>
                <a:latin typeface="Arial"/>
                <a:ea typeface="Arial"/>
                <a:cs typeface="Arial"/>
                <a:sym typeface="Arial"/>
              </a:rPr>
              <a:t>CENTRAL OFFICE – External Services:</a:t>
            </a:r>
            <a:r>
              <a:rPr lang="en-US" sz="1700" b="1" i="0" u="none" strike="noStrike" cap="none">
                <a:solidFill>
                  <a:srgbClr val="00206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13. Configuration of NRoSS Tokens and Issuance to System Users</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14. Configuration of NRoSS Virtual Private Network (VPN) Connection</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15. Management and Provision of Branch Codes and Collecting Officer Codes</a:t>
            </a:r>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16. Provision of Statistical Data/Indicator on National Government Cash, Treasury and Outstanding Debt Operations and Other Related Topics to Requesting Parties</a:t>
            </a:r>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17. Request for Processing of Payments to Suppliers for Projects Procured Through Public Bidding</a:t>
            </a:r>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18. Request for Processing of Payments to Suppliers for Projects Procured Through Shopping, Small Value Procurement and Lease of Venue</a:t>
            </a:r>
            <a:endParaRPr/>
          </a:p>
          <a:p>
            <a:pPr marL="0" marR="0" lvl="0" indent="0" algn="l" rtl="0">
              <a:lnSpc>
                <a:spcPct val="107000"/>
              </a:lnSpc>
              <a:spcBef>
                <a:spcPts val="800"/>
              </a:spcBef>
              <a:spcAft>
                <a:spcPts val="0"/>
              </a:spcAft>
              <a:buClr>
                <a:srgbClr val="000000"/>
              </a:buClr>
              <a:buSzPts val="1700"/>
              <a:buFont typeface="Arial"/>
              <a:buNone/>
            </a:pPr>
            <a:r>
              <a:rPr lang="en-US" sz="1700" b="1" i="0" u="none" strike="noStrike" cap="none">
                <a:solidFill>
                  <a:srgbClr val="002060"/>
                </a:solidFill>
                <a:latin typeface="Arial"/>
                <a:ea typeface="Arial"/>
                <a:cs typeface="Arial"/>
                <a:sym typeface="Arial"/>
              </a:rPr>
              <a:t>19. Request for Reactivation of Unclaimed Balances Accounts</a:t>
            </a:r>
            <a:endParaRPr sz="1700" b="1" i="0" u="none" strike="noStrike" cap="none">
              <a:solidFill>
                <a:srgbClr val="002060"/>
              </a:solidFill>
              <a:latin typeface="Arial"/>
              <a:ea typeface="Arial"/>
              <a:cs typeface="Arial"/>
              <a:sym typeface="Arial"/>
            </a:endParaRPr>
          </a:p>
        </p:txBody>
      </p:sp>
      <p:pic>
        <p:nvPicPr>
          <p:cNvPr id="272" name="Google Shape;272;p8"/>
          <p:cNvPicPr preferRelativeResize="0"/>
          <p:nvPr/>
        </p:nvPicPr>
        <p:blipFill rotWithShape="1">
          <a:blip r:embed="rId3">
            <a:alphaModFix/>
          </a:blip>
          <a:srcRect/>
          <a:stretch/>
        </p:blipFill>
        <p:spPr>
          <a:xfrm>
            <a:off x="11089759" y="17898"/>
            <a:ext cx="909005" cy="7979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13"/>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  Fidelity Bonding</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924" name="Google Shape;924;p113"/>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925" name="Google Shape;925;p113"/>
          <p:cNvGraphicFramePr/>
          <p:nvPr/>
        </p:nvGraphicFramePr>
        <p:xfrm>
          <a:off x="590975" y="933590"/>
          <a:ext cx="11166400" cy="5371114"/>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01025">
                <a:tc>
                  <a:txBody>
                    <a:bodyPr/>
                    <a:lstStyle/>
                    <a:p>
                      <a:pPr marL="0" marR="0" lvl="0" indent="0" algn="ctr" rtl="0">
                        <a:lnSpc>
                          <a:spcPct val="150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CLIENT STEPS</a:t>
                      </a:r>
                      <a:endParaRPr sz="10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3964925">
                <a:tc rowSpan="2">
                  <a:txBody>
                    <a:bodyPr/>
                    <a:lstStyle/>
                    <a:p>
                      <a:pPr marL="0" marR="0" lvl="0" indent="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5. Submit bank-validated deposit slip/ 	LDDAP-ADA/ OnColl Payment Slip 	and ATAP.</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66700" marR="0" lvl="1" indent="-26670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5.1 Receive bank- validated deposit slip/ LDDAP-ADA/ OnColl Payment Slip and ATAP from applicant as proof of payment of fidelity bond, tag as paid the application, and prepare Confirmation Letter (CL), ensuring that the effectivity period indicates that the issue date of bond shall not be earlier than the date of payment/deposit indicated in the ATAP and the expiry date shall be one year, two years or three years after the issue date.</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 Minutes (single); </a:t>
                      </a:r>
                      <a:endParaRPr sz="1100" b="1" u="none" strike="noStrike" cap="none">
                        <a:solidFill>
                          <a:srgbClr val="00206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Hour &amp; </a:t>
                      </a:r>
                      <a:endParaRPr sz="1100" b="1" u="none" strike="noStrike" cap="none">
                        <a:solidFill>
                          <a:srgbClr val="00206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32 Minutes</a:t>
                      </a:r>
                      <a:endParaRPr sz="1100" b="1" u="none" strike="noStrike" cap="none">
                        <a:solidFill>
                          <a:srgbClr val="00206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100" b="1" u="none" strike="noStrike" cap="none">
                        <a:solidFill>
                          <a:srgbClr val="00206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400" u="none" strike="noStrike" cap="none"/>
                    </a:p>
                    <a:p>
                      <a:pPr marL="0" marR="0" lvl="0" indent="0" algn="ctr" rtl="0">
                        <a:lnSpc>
                          <a:spcPct val="107000"/>
                        </a:lnSpc>
                        <a:spcBef>
                          <a:spcPts val="800"/>
                        </a:spcBef>
                        <a:spcAft>
                          <a:spcPts val="0"/>
                        </a:spcAft>
                        <a:buClr>
                          <a:srgbClr val="000000"/>
                        </a:buClr>
                        <a:buSzPts val="100"/>
                        <a:buFont typeface="Arial"/>
                        <a:buNone/>
                      </a:pPr>
                      <a:endParaRPr sz="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00"/>
                        <a:buFont typeface="Arial"/>
                        <a:buNone/>
                      </a:pPr>
                      <a:endParaRPr sz="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PO/DO User- Provincial/ District Office</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45950">
                <a:tc vMerge="1">
                  <a:txBody>
                    <a:bodyPr/>
                    <a:lstStyle/>
                    <a:p>
                      <a:endParaRPr lang="en-US"/>
                    </a:p>
                  </a:txBody>
                  <a:tcPr/>
                </a:tc>
                <a:tc>
                  <a:txBody>
                    <a:bodyPr/>
                    <a:lstStyle/>
                    <a:p>
                      <a:pPr marL="266700" marR="0" lvl="1" indent="-26670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5.2 Review and approve the application in the system.</a:t>
                      </a:r>
                      <a:endParaRPr sz="1400" u="none" strike="noStrike" cap="none"/>
                    </a:p>
                    <a:p>
                      <a:pPr marL="266700" marR="0" lvl="1" indent="-266700" algn="l" rtl="0">
                        <a:lnSpc>
                          <a:spcPct val="107000"/>
                        </a:lnSpc>
                        <a:spcBef>
                          <a:spcPts val="80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4 Minutes (single);</a:t>
                      </a:r>
                      <a:endParaRPr sz="1200" b="1" u="none" strike="noStrike" cap="none">
                        <a:solidFill>
                          <a:srgbClr val="00206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Hour &amp;</a:t>
                      </a:r>
                      <a:endParaRPr sz="1200" b="1" u="none" strike="noStrike" cap="none">
                        <a:solidFill>
                          <a:srgbClr val="00206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32 Minutes </a:t>
                      </a:r>
                      <a:endParaRPr sz="1200" b="1" u="none" strike="noStrike" cap="none">
                        <a:solidFill>
                          <a:srgbClr val="00206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PO/DO Approver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926" name="Google Shape;926;p113"/>
          <p:cNvSpPr txBox="1"/>
          <p:nvPr/>
        </p:nvSpPr>
        <p:spPr>
          <a:xfrm>
            <a:off x="333637" y="616558"/>
            <a:ext cx="11163868" cy="306109"/>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Clr>
                <a:srgbClr val="000000"/>
              </a:buClr>
              <a:buSzPts val="1400"/>
              <a:buFont typeface="Arial"/>
              <a:buNone/>
            </a:pPr>
            <a:r>
              <a:rPr lang="en-US" sz="1400" b="1" i="0" u="none" strike="noStrike" cap="none">
                <a:solidFill>
                  <a:srgbClr val="8E0000"/>
                </a:solidFill>
                <a:latin typeface="Arial"/>
                <a:ea typeface="Arial"/>
                <a:cs typeface="Arial"/>
                <a:sym typeface="Arial"/>
              </a:rPr>
              <a:t> (</a:t>
            </a:r>
            <a:r>
              <a:rPr lang="en-US" sz="1400" b="1" i="1" u="none" strike="noStrike" cap="none">
                <a:solidFill>
                  <a:srgbClr val="8E0000"/>
                </a:solidFill>
                <a:latin typeface="Arial"/>
                <a:ea typeface="Arial"/>
                <a:cs typeface="Arial"/>
                <a:sym typeface="Arial"/>
              </a:rPr>
              <a:t>Cont. of client steps </a:t>
            </a:r>
            <a:r>
              <a:rPr lang="en-US" sz="1400" b="1" i="0" u="none" strike="noStrike" cap="none">
                <a:solidFill>
                  <a:srgbClr val="8E0000"/>
                </a:solidFill>
                <a:latin typeface="Arial"/>
                <a:ea typeface="Arial"/>
                <a:cs typeface="Arial"/>
                <a:sym typeface="Arial"/>
              </a:rPr>
              <a:t>)</a:t>
            </a:r>
            <a:endParaRPr sz="1400" b="1" i="0" u="none" strike="noStrike" cap="none">
              <a:solidFill>
                <a:srgbClr val="00206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114"/>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  Fidelity Bonding</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932" name="Google Shape;932;p114"/>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933" name="Google Shape;933;p114"/>
          <p:cNvGraphicFramePr/>
          <p:nvPr/>
        </p:nvGraphicFramePr>
        <p:xfrm>
          <a:off x="610025" y="838340"/>
          <a:ext cx="11166400" cy="5502529"/>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06250">
                <a:tc>
                  <a:txBody>
                    <a:bodyPr/>
                    <a:lstStyle/>
                    <a:p>
                      <a:pPr marL="0" marR="0" lvl="0" indent="0" algn="ctr" rtl="0">
                        <a:lnSpc>
                          <a:spcPct val="150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CLIENT STEPS</a:t>
                      </a:r>
                      <a:endParaRPr sz="10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2990925">
                <a:tc>
                  <a:txBody>
                    <a:bodyPr/>
                    <a:lstStyle/>
                    <a:p>
                      <a:pPr marL="0" marR="0" lvl="0" indent="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5. Submit bank-validated deposit slip/ 	LDDAP-ADA/ OnColl Payment Slip 	and ATAP.</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66700" marR="0" lvl="1" indent="-266700" algn="l" rtl="0">
                        <a:lnSpc>
                          <a:spcPct val="107000"/>
                        </a:lnSpc>
                        <a:spcBef>
                          <a:spcPts val="0"/>
                        </a:spcBef>
                        <a:spcAft>
                          <a:spcPts val="0"/>
                        </a:spcAft>
                        <a:buClr>
                          <a:srgbClr val="002060"/>
                        </a:buClr>
                        <a:buSzPts val="1100"/>
                        <a:buFont typeface="Calibri"/>
                        <a:buNone/>
                      </a:pPr>
                      <a:r>
                        <a:rPr lang="en-US" sz="1100" b="1" u="none" strike="noStrike" cap="none">
                          <a:solidFill>
                            <a:srgbClr val="002060"/>
                          </a:solidFill>
                          <a:latin typeface="Arial"/>
                          <a:ea typeface="Arial"/>
                          <a:cs typeface="Arial"/>
                          <a:sym typeface="Arial"/>
                        </a:rPr>
                        <a:t>5.3 </a:t>
                      </a:r>
                      <a:r>
                        <a:rPr lang="en-US" sz="1200" b="1" u="none" strike="noStrike" cap="none">
                          <a:solidFill>
                            <a:srgbClr val="002060"/>
                          </a:solidFill>
                          <a:latin typeface="Arial"/>
                          <a:ea typeface="Arial"/>
                          <a:cs typeface="Arial"/>
                          <a:sym typeface="Arial"/>
                        </a:rPr>
                        <a:t>Register the name and risk number of the Bondee/s in the Registry of Bonded Public Officers, print CL and transmit to PO/DO Approver.</a:t>
                      </a:r>
                      <a:endParaRPr sz="1100" b="1" u="none" strike="noStrike" cap="none">
                        <a:solidFill>
                          <a:srgbClr val="002060"/>
                        </a:solidFill>
                        <a:latin typeface="Arial"/>
                        <a:ea typeface="Arial"/>
                        <a:cs typeface="Arial"/>
                        <a:sym typeface="Arial"/>
                      </a:endParaRPr>
                    </a:p>
                    <a:p>
                      <a:pPr marL="266700" marR="0" lvl="1" indent="-266700" algn="l" rtl="0">
                        <a:lnSpc>
                          <a:spcPct val="107000"/>
                        </a:lnSpc>
                        <a:spcBef>
                          <a:spcPts val="800"/>
                        </a:spcBef>
                        <a:spcAft>
                          <a:spcPts val="0"/>
                        </a:spcAft>
                        <a:buClr>
                          <a:srgbClr val="002060"/>
                        </a:buClr>
                        <a:buSzPts val="1100"/>
                        <a:buFont typeface="Calibri"/>
                        <a:buNone/>
                      </a:pPr>
                      <a:r>
                        <a:rPr lang="en-US" sz="1100" b="1" u="none" strike="noStrike" cap="none">
                          <a:solidFill>
                            <a:srgbClr val="002060"/>
                          </a:solidFill>
                          <a:latin typeface="Arial"/>
                          <a:ea typeface="Arial"/>
                          <a:cs typeface="Arial"/>
                          <a:sym typeface="Arial"/>
                        </a:rPr>
                        <a:t>	</a:t>
                      </a:r>
                      <a:r>
                        <a:rPr lang="en-US" sz="1200" b="1" u="none" strike="noStrike" cap="none">
                          <a:solidFill>
                            <a:srgbClr val="002060"/>
                          </a:solidFill>
                          <a:latin typeface="Arial"/>
                          <a:ea typeface="Arial"/>
                          <a:cs typeface="Arial"/>
                          <a:sym typeface="Arial"/>
                        </a:rPr>
                        <a:t>Assignment of risk number with corresponding suffix “N” for new application or “R” for renewal of application is system generated.</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None</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4 minutes</a:t>
                      </a:r>
                      <a:endParaRPr sz="1100" b="1" u="none" strike="noStrike" cap="none">
                        <a:solidFill>
                          <a:srgbClr val="00206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a:t>
                      </a:r>
                      <a:endParaRPr sz="1100" b="1" u="none" strike="noStrike" cap="none">
                        <a:solidFill>
                          <a:srgbClr val="00206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Hour &amp; </a:t>
                      </a:r>
                      <a:endParaRPr sz="1100" b="1" u="none" strike="noStrike" cap="none">
                        <a:solidFill>
                          <a:srgbClr val="00206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25 minutes </a:t>
                      </a:r>
                      <a:endParaRPr sz="1100" b="1" u="none" strike="noStrike" cap="none">
                        <a:solidFill>
                          <a:srgbClr val="00206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PO/DO User- Provincial/ District Office</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200"/>
                        <a:buFont typeface="Arial"/>
                        <a:buNone/>
                      </a:pPr>
                      <a:endParaRPr sz="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91400">
                <a:tc>
                  <a:txBody>
                    <a:bodyPr/>
                    <a:lstStyle/>
                    <a:p>
                      <a:pPr marL="0" marR="0" lvl="0" indent="0" algn="l"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2100" marR="0" lvl="0" indent="-292100" algn="l"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5.4 Sign the CL and return to PO/DO User.</a:t>
                      </a:r>
                      <a:endParaRPr sz="1100" b="1" u="none" strike="noStrike" cap="none">
                        <a:solidFill>
                          <a:srgbClr val="002060"/>
                        </a:solidFill>
                        <a:latin typeface="Arial"/>
                        <a:ea typeface="Arial"/>
                        <a:cs typeface="Arial"/>
                        <a:sym typeface="Arial"/>
                      </a:endParaRPr>
                    </a:p>
                    <a:p>
                      <a:pPr marL="292100" marR="0" lvl="0" indent="-292100" algn="l"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None</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Minutes (single);</a:t>
                      </a:r>
                      <a:endParaRPr sz="11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Hour &amp;</a:t>
                      </a:r>
                      <a:endParaRPr sz="11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24 Minutes (batch)</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PO/DO Approver – Provincial/ District Offic</a:t>
                      </a:r>
                      <a:r>
                        <a:rPr lang="en-US" sz="1200" b="1">
                          <a:solidFill>
                            <a:srgbClr val="002060"/>
                          </a:solidFill>
                          <a:latin typeface="Arial"/>
                          <a:ea typeface="Arial"/>
                          <a:cs typeface="Arial"/>
                          <a:sym typeface="Arial"/>
                        </a:rPr>
                        <a:t>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24700">
                <a:tc>
                  <a:txBody>
                    <a:bodyPr/>
                    <a:lstStyle/>
                    <a:p>
                      <a:pPr marL="0" marR="0" lvl="0" indent="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6. Submit a copy of requirements and receive Confirmation Letter.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2100" marR="0" lvl="0" indent="-29210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6.1 Release the approved CL and get a copy of submitted requirements.</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Minutes (single);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10 Minutes (batch)</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PO/DO User- Provincial/ District Office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33525">
                <a:tc gridSpan="2">
                  <a:txBody>
                    <a:bodyPr/>
                    <a:lstStyle/>
                    <a:p>
                      <a:pPr marL="0" marR="0" lvl="0" indent="0" algn="ctr" rtl="0">
                        <a:lnSpc>
                          <a:spcPct val="107000"/>
                        </a:lnSpc>
                        <a:spcBef>
                          <a:spcPts val="0"/>
                        </a:spcBef>
                        <a:spcAft>
                          <a:spcPts val="0"/>
                        </a:spcAft>
                        <a:buClr>
                          <a:srgbClr val="000000"/>
                        </a:buClr>
                        <a:buSzPts val="300"/>
                        <a:buFont typeface="Arial"/>
                        <a:buNone/>
                      </a:pPr>
                      <a:r>
                        <a:rPr lang="en-US" sz="3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TOTAL :</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Fidelity Bond Premium</a:t>
                      </a:r>
                      <a:endParaRPr sz="1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28 Minutes (single);                 2 Days &amp;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6 Hours</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934" name="Google Shape;934;p114"/>
          <p:cNvSpPr txBox="1"/>
          <p:nvPr/>
        </p:nvSpPr>
        <p:spPr>
          <a:xfrm>
            <a:off x="415575" y="574395"/>
            <a:ext cx="11163868" cy="306109"/>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Clr>
                <a:srgbClr val="000000"/>
              </a:buClr>
              <a:buSzPts val="1400"/>
              <a:buFont typeface="Arial"/>
              <a:buNone/>
            </a:pPr>
            <a:r>
              <a:rPr lang="en-US" sz="1400" b="1" i="0" u="none" strike="noStrike" cap="none" dirty="0">
                <a:solidFill>
                  <a:srgbClr val="8E0000"/>
                </a:solidFill>
                <a:latin typeface="Arial"/>
                <a:ea typeface="Arial"/>
                <a:cs typeface="Arial"/>
                <a:sym typeface="Arial"/>
              </a:rPr>
              <a:t> (</a:t>
            </a:r>
            <a:r>
              <a:rPr lang="en-US" sz="1400" b="1" i="1" u="none" strike="noStrike" cap="none" dirty="0">
                <a:solidFill>
                  <a:srgbClr val="8E0000"/>
                </a:solidFill>
                <a:latin typeface="Arial"/>
                <a:ea typeface="Arial"/>
                <a:cs typeface="Arial"/>
                <a:sym typeface="Arial"/>
              </a:rPr>
              <a:t>Cont. of client steps </a:t>
            </a:r>
            <a:r>
              <a:rPr lang="en-US" sz="1400" b="1" i="0" u="none" strike="noStrike" cap="none" dirty="0">
                <a:solidFill>
                  <a:srgbClr val="8E0000"/>
                </a:solidFill>
                <a:latin typeface="Arial"/>
                <a:ea typeface="Arial"/>
                <a:cs typeface="Arial"/>
                <a:sym typeface="Arial"/>
              </a:rPr>
              <a:t>)</a:t>
            </a:r>
            <a:endParaRPr sz="1400" b="1" i="0" u="none" strike="noStrike" cap="none" dirty="0">
              <a:solidFill>
                <a:srgbClr val="00206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115"/>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  Fidelity Bonding</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940" name="Google Shape;940;p115"/>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941" name="Google Shape;941;p115"/>
          <p:cNvSpPr txBox="1"/>
          <p:nvPr/>
        </p:nvSpPr>
        <p:spPr>
          <a:xfrm>
            <a:off x="352687" y="607033"/>
            <a:ext cx="11163868" cy="306109"/>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Clr>
                <a:srgbClr val="000000"/>
              </a:buClr>
              <a:buSzPts val="1400"/>
              <a:buFont typeface="Arial"/>
              <a:buNone/>
            </a:pPr>
            <a:r>
              <a:rPr lang="en-US" sz="1400" b="1" i="0" u="none" strike="noStrike" cap="none">
                <a:solidFill>
                  <a:srgbClr val="8E0000"/>
                </a:solidFill>
                <a:latin typeface="Arial"/>
                <a:ea typeface="Arial"/>
                <a:cs typeface="Arial"/>
                <a:sym typeface="Arial"/>
              </a:rPr>
              <a:t> (</a:t>
            </a:r>
            <a:r>
              <a:rPr lang="en-US" sz="1400" b="1" i="1" u="none" strike="noStrike" cap="none">
                <a:solidFill>
                  <a:srgbClr val="8E0000"/>
                </a:solidFill>
                <a:latin typeface="Arial"/>
                <a:ea typeface="Arial"/>
                <a:cs typeface="Arial"/>
                <a:sym typeface="Arial"/>
              </a:rPr>
              <a:t>Cont. of client steps </a:t>
            </a:r>
            <a:r>
              <a:rPr lang="en-US" sz="1400" b="1" i="0" u="none" strike="noStrike" cap="none">
                <a:solidFill>
                  <a:srgbClr val="8E0000"/>
                </a:solidFill>
                <a:latin typeface="Arial"/>
                <a:ea typeface="Arial"/>
                <a:cs typeface="Arial"/>
                <a:sym typeface="Arial"/>
              </a:rPr>
              <a:t>)</a:t>
            </a:r>
            <a:endParaRPr sz="1400" b="1" i="0" u="none" strike="noStrike" cap="none">
              <a:solidFill>
                <a:srgbClr val="002060"/>
              </a:solidFill>
              <a:latin typeface="Arial"/>
              <a:ea typeface="Arial"/>
              <a:cs typeface="Arial"/>
              <a:sym typeface="Arial"/>
            </a:endParaRPr>
          </a:p>
        </p:txBody>
      </p:sp>
      <p:sp>
        <p:nvSpPr>
          <p:cNvPr id="942" name="Google Shape;942;p115"/>
          <p:cNvSpPr txBox="1"/>
          <p:nvPr/>
        </p:nvSpPr>
        <p:spPr>
          <a:xfrm>
            <a:off x="781050" y="1153156"/>
            <a:ext cx="10001250" cy="3467809"/>
          </a:xfrm>
          <a:prstGeom prst="rect">
            <a:avLst/>
          </a:prstGeom>
          <a:noFill/>
          <a:ln>
            <a:noFill/>
          </a:ln>
        </p:spPr>
        <p:txBody>
          <a:bodyPr spcFirstLastPara="1" wrap="square" lIns="91425" tIns="45700" rIns="91425" bIns="45700" anchor="t" anchorCtr="0">
            <a:spAutoFit/>
          </a:bodyPr>
          <a:lstStyle/>
          <a:p>
            <a:pPr marL="540385" marR="311150" lvl="0" indent="-270510" algn="just"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¹ The Agency must submit OFBS Enrollment Form to BTr Provincial/District Office for the enrollment of their designated Agency Administrator who shall be responsible for the creation of the Agency Approver and Agency User, who shall then access the Online Fidelity Bonding System (OFBS).</a:t>
            </a:r>
            <a:endParaRPr sz="1200" b="1" i="0" u="none" strike="noStrike" cap="none">
              <a:solidFill>
                <a:srgbClr val="002060"/>
              </a:solidFill>
              <a:latin typeface="Arial"/>
              <a:ea typeface="Arial"/>
              <a:cs typeface="Arial"/>
              <a:sym typeface="Arial"/>
            </a:endParaRPr>
          </a:p>
          <a:p>
            <a:pPr marL="990600" marR="311150" lvl="0" indent="-720725" algn="just" rtl="0">
              <a:lnSpc>
                <a:spcPct val="107000"/>
              </a:lnSpc>
              <a:spcBef>
                <a:spcPts val="80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² PO/DO User – Treasury Operations Officer or duly authorized personnel (District/Provincial Office)</a:t>
            </a:r>
            <a:endParaRPr sz="1200" b="1" i="0" u="none" strike="noStrike" cap="none">
              <a:solidFill>
                <a:srgbClr val="002060"/>
              </a:solidFill>
              <a:latin typeface="Arial"/>
              <a:ea typeface="Arial"/>
              <a:cs typeface="Arial"/>
              <a:sym typeface="Arial"/>
            </a:endParaRPr>
          </a:p>
          <a:p>
            <a:pPr marL="540385" marR="311150" lvl="0" indent="-270510" algn="just" rtl="0">
              <a:lnSpc>
                <a:spcPct val="107000"/>
              </a:lnSpc>
              <a:spcBef>
                <a:spcPts val="800"/>
              </a:spcBef>
              <a:spcAft>
                <a:spcPts val="0"/>
              </a:spcAft>
              <a:buClr>
                <a:srgbClr val="000000"/>
              </a:buClr>
              <a:buSzPts val="1200"/>
              <a:buFont typeface="Arial"/>
              <a:buNone/>
            </a:pPr>
            <a:r>
              <a:rPr lang="en-US" sz="1200" b="1" i="0" u="none" strike="noStrike" cap="none">
                <a:solidFill>
                  <a:srgbClr val="002060"/>
                </a:solidFill>
                <a:latin typeface="Arial"/>
                <a:ea typeface="Arial"/>
                <a:cs typeface="Arial"/>
                <a:sym typeface="Arial"/>
              </a:rPr>
              <a:t>³ </a:t>
            </a:r>
            <a:r>
              <a:rPr lang="en-US" sz="1200" b="1" i="1" u="none" strike="noStrike" cap="none">
                <a:solidFill>
                  <a:srgbClr val="002060"/>
                </a:solidFill>
                <a:latin typeface="Arial"/>
                <a:ea typeface="Arial"/>
                <a:cs typeface="Arial"/>
                <a:sym typeface="Arial"/>
              </a:rPr>
              <a:t>PO/DO Approver – Chief Treasury Operations Officer II/ Officer-in-Charge/ In-Charge-of-Office (District/Provincial Office)</a:t>
            </a:r>
            <a:endParaRPr sz="1200" b="1" i="0" u="none" strike="noStrike" cap="none">
              <a:solidFill>
                <a:srgbClr val="002060"/>
              </a:solidFill>
              <a:latin typeface="Arial"/>
              <a:ea typeface="Arial"/>
              <a:cs typeface="Arial"/>
              <a:sym typeface="Arial"/>
            </a:endParaRPr>
          </a:p>
          <a:p>
            <a:pPr marL="990600" marR="311150" lvl="0" indent="-720725" algn="just" rtl="0">
              <a:lnSpc>
                <a:spcPct val="107000"/>
              </a:lnSpc>
              <a:spcBef>
                <a:spcPts val="80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⁴ List of AGDBs: 	</a:t>
            </a:r>
            <a:endParaRPr sz="1200" b="1" i="0" u="none" strike="noStrike" cap="none">
              <a:solidFill>
                <a:srgbClr val="002060"/>
              </a:solidFill>
              <a:latin typeface="Arial"/>
              <a:ea typeface="Arial"/>
              <a:cs typeface="Arial"/>
              <a:sym typeface="Arial"/>
            </a:endParaRPr>
          </a:p>
          <a:p>
            <a:pPr marL="2057400" marR="311150" lvl="4" indent="-228600" algn="just" rtl="0">
              <a:lnSpc>
                <a:spcPct val="107000"/>
              </a:lnSpc>
              <a:spcBef>
                <a:spcPts val="800"/>
              </a:spcBef>
              <a:spcAft>
                <a:spcPts val="0"/>
              </a:spcAft>
              <a:buClr>
                <a:srgbClr val="002060"/>
              </a:buClr>
              <a:buSzPts val="1200"/>
              <a:buFont typeface="Calibri"/>
              <a:buAutoNum type="alphaLcPeriod"/>
            </a:pPr>
            <a:r>
              <a:rPr lang="en-US" sz="1200" b="1" i="1" u="none" strike="noStrike" cap="none">
                <a:solidFill>
                  <a:srgbClr val="002060"/>
                </a:solidFill>
                <a:latin typeface="Arial"/>
                <a:ea typeface="Arial"/>
                <a:cs typeface="Arial"/>
                <a:sym typeface="Arial"/>
              </a:rPr>
              <a:t>Land Bank of the Philippines (LBP)</a:t>
            </a:r>
            <a:endParaRPr sz="1200" b="1" i="0" u="none" strike="noStrike" cap="none">
              <a:solidFill>
                <a:srgbClr val="002060"/>
              </a:solidFill>
              <a:latin typeface="Arial"/>
              <a:ea typeface="Arial"/>
              <a:cs typeface="Arial"/>
              <a:sym typeface="Arial"/>
            </a:endParaRPr>
          </a:p>
          <a:p>
            <a:pPr marL="2057400" marR="311150" lvl="4" indent="-228600" algn="just" rtl="0">
              <a:lnSpc>
                <a:spcPct val="107000"/>
              </a:lnSpc>
              <a:spcBef>
                <a:spcPts val="800"/>
              </a:spcBef>
              <a:spcAft>
                <a:spcPts val="0"/>
              </a:spcAft>
              <a:buClr>
                <a:srgbClr val="002060"/>
              </a:buClr>
              <a:buSzPts val="1200"/>
              <a:buFont typeface="Calibri"/>
              <a:buAutoNum type="alphaLcPeriod"/>
            </a:pPr>
            <a:r>
              <a:rPr lang="en-US" sz="1200" b="1" i="1" u="none" strike="noStrike" cap="none">
                <a:solidFill>
                  <a:srgbClr val="002060"/>
                </a:solidFill>
                <a:latin typeface="Arial"/>
                <a:ea typeface="Arial"/>
                <a:cs typeface="Arial"/>
                <a:sym typeface="Arial"/>
              </a:rPr>
              <a:t>Development Bank of the Philippines (DBP)</a:t>
            </a:r>
            <a:endParaRPr sz="1200" b="1" i="0" u="none" strike="noStrike" cap="none">
              <a:solidFill>
                <a:srgbClr val="002060"/>
              </a:solidFill>
              <a:latin typeface="Arial"/>
              <a:ea typeface="Arial"/>
              <a:cs typeface="Arial"/>
              <a:sym typeface="Arial"/>
            </a:endParaRPr>
          </a:p>
          <a:p>
            <a:pPr marL="2057400" marR="311150" lvl="4" indent="-228600" algn="just" rtl="0">
              <a:lnSpc>
                <a:spcPct val="107000"/>
              </a:lnSpc>
              <a:spcBef>
                <a:spcPts val="800"/>
              </a:spcBef>
              <a:spcAft>
                <a:spcPts val="0"/>
              </a:spcAft>
              <a:buClr>
                <a:srgbClr val="002060"/>
              </a:buClr>
              <a:buSzPts val="1200"/>
              <a:buFont typeface="Calibri"/>
              <a:buAutoNum type="alphaLcPeriod"/>
            </a:pPr>
            <a:r>
              <a:rPr lang="en-US" sz="1200" b="1" i="1" u="none" strike="noStrike" cap="none">
                <a:solidFill>
                  <a:srgbClr val="002060"/>
                </a:solidFill>
                <a:latin typeface="Arial"/>
                <a:ea typeface="Arial"/>
                <a:cs typeface="Arial"/>
                <a:sym typeface="Arial"/>
              </a:rPr>
              <a:t>Philippine Veterans Bank (PVB)</a:t>
            </a:r>
            <a:endParaRPr sz="1200" b="1" i="0" u="none" strike="noStrike" cap="none">
              <a:solidFill>
                <a:srgbClr val="002060"/>
              </a:solidFill>
              <a:latin typeface="Arial"/>
              <a:ea typeface="Arial"/>
              <a:cs typeface="Arial"/>
              <a:sym typeface="Arial"/>
            </a:endParaRPr>
          </a:p>
          <a:p>
            <a:pPr marL="2057400" marR="311150" lvl="4" indent="-228600" algn="just" rtl="0">
              <a:lnSpc>
                <a:spcPct val="107000"/>
              </a:lnSpc>
              <a:spcBef>
                <a:spcPts val="800"/>
              </a:spcBef>
              <a:spcAft>
                <a:spcPts val="0"/>
              </a:spcAft>
              <a:buClr>
                <a:srgbClr val="002060"/>
              </a:buClr>
              <a:buSzPts val="1200"/>
              <a:buFont typeface="Calibri"/>
              <a:buAutoNum type="alphaLcPeriod"/>
            </a:pPr>
            <a:r>
              <a:rPr lang="en-US" sz="1200" b="1" i="1" u="none" strike="noStrike" cap="none">
                <a:solidFill>
                  <a:srgbClr val="002060"/>
                </a:solidFill>
                <a:latin typeface="Arial"/>
                <a:ea typeface="Arial"/>
                <a:cs typeface="Arial"/>
                <a:sym typeface="Arial"/>
              </a:rPr>
              <a:t>Overseas Filipino Bank (OFB)</a:t>
            </a:r>
            <a:endParaRPr sz="1200" b="1" i="0" u="none" strike="noStrike" cap="none">
              <a:solidFill>
                <a:srgbClr val="002060"/>
              </a:solidFill>
              <a:latin typeface="Arial"/>
              <a:ea typeface="Arial"/>
              <a:cs typeface="Arial"/>
              <a:sym typeface="Arial"/>
            </a:endParaRPr>
          </a:p>
          <a:p>
            <a:pPr marL="540385" marR="311150" lvl="0" indent="-270510" algn="just" rtl="0">
              <a:lnSpc>
                <a:spcPct val="107000"/>
              </a:lnSpc>
              <a:spcBef>
                <a:spcPts val="80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⁵ Fidelity Bond Premium is automatically computed in OFBS based on the amount and type of accountability provided in Treasury Circular (TC) No. 02-2019 dated 25 April 2019, TC No. 01-2022 dated 30 May 2022, TC No. 04-2021 dated 29 November 2021, and Treasury Office Order No. 11-2021 dated 26 April 2021.</a:t>
            </a:r>
            <a:endParaRPr sz="1200" b="1" i="0" u="none" strike="noStrike" cap="none">
              <a:solidFill>
                <a:srgbClr val="00206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116"/>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  Fidelity Bonding</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sp>
        <p:nvSpPr>
          <p:cNvPr id="948" name="Google Shape;948;p116"/>
          <p:cNvSpPr txBox="1"/>
          <p:nvPr/>
        </p:nvSpPr>
        <p:spPr>
          <a:xfrm>
            <a:off x="514066" y="559195"/>
            <a:ext cx="11163868" cy="1039900"/>
          </a:xfrm>
          <a:prstGeom prst="rect">
            <a:avLst/>
          </a:prstGeom>
          <a:noFill/>
          <a:ln>
            <a:noFill/>
          </a:ln>
        </p:spPr>
        <p:txBody>
          <a:bodyPr spcFirstLastPara="1" wrap="square" lIns="91425" tIns="45700" rIns="91425" bIns="45700" anchor="t" anchorCtr="0">
            <a:spAutoFit/>
          </a:bodyPr>
          <a:lstStyle/>
          <a:p>
            <a:pPr marL="27051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rgbClr val="002060"/>
                </a:solidFill>
                <a:latin typeface="Arial"/>
                <a:ea typeface="Arial"/>
                <a:cs typeface="Arial"/>
                <a:sym typeface="Arial"/>
              </a:rPr>
              <a:t>To bond all accountable public officers pursuant to the provisions of the Public Bonding Law.</a:t>
            </a:r>
            <a:endParaRPr sz="1600" b="1" i="0" u="none" strike="noStrike" cap="none">
              <a:solidFill>
                <a:srgbClr val="002060"/>
              </a:solidFill>
              <a:latin typeface="Calibri"/>
              <a:ea typeface="Calibri"/>
              <a:cs typeface="Calibri"/>
              <a:sym typeface="Calibri"/>
            </a:endParaRPr>
          </a:p>
          <a:p>
            <a:pPr marL="285750" marR="0" lvl="0" indent="0" algn="l" rtl="0">
              <a:lnSpc>
                <a:spcPct val="107000"/>
              </a:lnSpc>
              <a:spcBef>
                <a:spcPts val="800"/>
              </a:spcBef>
              <a:spcAft>
                <a:spcPts val="0"/>
              </a:spcAft>
              <a:buClr>
                <a:srgbClr val="000000"/>
              </a:buClr>
              <a:buSzPts val="1600"/>
              <a:buFont typeface="Arial"/>
              <a:buNone/>
            </a:pPr>
            <a:r>
              <a:rPr lang="en-US" sz="1600" b="1" i="0" u="none" strike="noStrike" cap="none">
                <a:solidFill>
                  <a:srgbClr val="002060"/>
                </a:solidFill>
                <a:latin typeface="Arial"/>
                <a:ea typeface="Arial"/>
                <a:cs typeface="Arial"/>
                <a:sym typeface="Arial"/>
              </a:rPr>
              <a:t> 1.1 Online Application (Online Fidelity Bonding System) </a:t>
            </a:r>
            <a:endParaRPr sz="1600" b="1" i="0" u="none" strike="noStrike" cap="none">
              <a:solidFill>
                <a:srgbClr val="002060"/>
              </a:solidFill>
              <a:latin typeface="Calibri"/>
              <a:ea typeface="Calibri"/>
              <a:cs typeface="Calibri"/>
              <a:sym typeface="Calibri"/>
            </a:endParaRPr>
          </a:p>
          <a:p>
            <a:pPr marL="0" marR="0" lvl="0" indent="0" algn="just" rtl="0">
              <a:lnSpc>
                <a:spcPct val="100000"/>
              </a:lnSpc>
              <a:spcBef>
                <a:spcPts val="800"/>
              </a:spcBef>
              <a:spcAft>
                <a:spcPts val="0"/>
              </a:spcAft>
              <a:buClr>
                <a:srgbClr val="000000"/>
              </a:buClr>
              <a:buSzPts val="1400"/>
              <a:buFont typeface="Arial"/>
              <a:buNone/>
            </a:pPr>
            <a:endParaRPr sz="1400" b="1" i="0" u="none" strike="noStrike" cap="none">
              <a:solidFill>
                <a:srgbClr val="002060"/>
              </a:solidFill>
              <a:latin typeface="Arial"/>
              <a:ea typeface="Arial"/>
              <a:cs typeface="Arial"/>
              <a:sym typeface="Arial"/>
            </a:endParaRPr>
          </a:p>
        </p:txBody>
      </p:sp>
      <p:pic>
        <p:nvPicPr>
          <p:cNvPr id="949" name="Google Shape;949;p116"/>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950" name="Google Shape;950;p116"/>
          <p:cNvGraphicFramePr/>
          <p:nvPr/>
        </p:nvGraphicFramePr>
        <p:xfrm>
          <a:off x="600500" y="1266967"/>
          <a:ext cx="11166400" cy="5520504"/>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456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District Offices and Provincial Offices</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56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Simple</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456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G2G – Government to Government</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456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Accountable Public Officer (NGAs, GOCCs and LGUs)</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88375">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607325">
                <a:tc gridSpan="2">
                  <a:txBody>
                    <a:bodyPr/>
                    <a:lstStyle/>
                    <a:p>
                      <a:pPr marL="266700" marR="0" lvl="0" indent="-26670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4. LGU applicants who are not included in the list of LGU incumbent officials with BTr DO/PO shall secure any of the following:</a:t>
                      </a:r>
                      <a:endParaRPr sz="1100" b="1" u="none" strike="noStrike" cap="none">
                        <a:solidFill>
                          <a:srgbClr val="002060"/>
                        </a:solidFill>
                        <a:latin typeface="Arial"/>
                        <a:ea typeface="Arial"/>
                        <a:cs typeface="Arial"/>
                        <a:sym typeface="Arial"/>
                      </a:endParaRPr>
                    </a:p>
                    <a:p>
                      <a:pPr marL="266700" marR="0" lvl="1" indent="-266700" algn="just" rtl="0">
                        <a:lnSpc>
                          <a:spcPct val="107000"/>
                        </a:lnSpc>
                        <a:spcBef>
                          <a:spcPts val="800"/>
                        </a:spcBef>
                        <a:spcAft>
                          <a:spcPts val="0"/>
                        </a:spcAft>
                        <a:buClr>
                          <a:srgbClr val="002060"/>
                        </a:buClr>
                        <a:buSzPts val="1200"/>
                        <a:buFont typeface="Calibri"/>
                        <a:buAutoNum type="alphaLcPeriod"/>
                      </a:pPr>
                      <a:r>
                        <a:rPr lang="en-US" sz="1200" b="1" u="none" strike="noStrike" cap="none">
                          <a:solidFill>
                            <a:srgbClr val="002060"/>
                          </a:solidFill>
                          <a:latin typeface="Arial"/>
                          <a:ea typeface="Arial"/>
                          <a:cs typeface="Arial"/>
                          <a:sym typeface="Arial"/>
                        </a:rPr>
                        <a:t>Certificate of Incumbency from the Department of the Interior and Local Government (DILG) in their respective Regions (1 photocopy or electronic copy)</a:t>
                      </a:r>
                      <a:endParaRPr sz="1100" b="1" u="none" strike="noStrike" cap="none">
                        <a:solidFill>
                          <a:srgbClr val="002060"/>
                        </a:solidFill>
                        <a:latin typeface="Arial"/>
                        <a:ea typeface="Arial"/>
                        <a:cs typeface="Arial"/>
                        <a:sym typeface="Arial"/>
                      </a:endParaRPr>
                    </a:p>
                    <a:p>
                      <a:pPr marL="266700" marR="0" lvl="1" indent="-266700" algn="just" rtl="0">
                        <a:lnSpc>
                          <a:spcPct val="107000"/>
                        </a:lnSpc>
                        <a:spcBef>
                          <a:spcPts val="800"/>
                        </a:spcBef>
                        <a:spcAft>
                          <a:spcPts val="0"/>
                        </a:spcAft>
                        <a:buClr>
                          <a:srgbClr val="002060"/>
                        </a:buClr>
                        <a:buSzPts val="1200"/>
                        <a:buFont typeface="Calibri"/>
                        <a:buAutoNum type="alphaLcPeriod"/>
                      </a:pPr>
                      <a:r>
                        <a:rPr lang="en-US" sz="1200" b="1" u="none" strike="noStrike" cap="none">
                          <a:solidFill>
                            <a:srgbClr val="002060"/>
                          </a:solidFill>
                          <a:latin typeface="Arial"/>
                          <a:ea typeface="Arial"/>
                          <a:cs typeface="Arial"/>
                          <a:sym typeface="Arial"/>
                        </a:rPr>
                        <a:t>Oath of Office by Barangay/SK Chairperson (1 photocopy or electronic copy)</a:t>
                      </a:r>
                      <a:endParaRPr sz="1100" b="1" u="none" strike="noStrike" cap="none">
                        <a:solidFill>
                          <a:srgbClr val="002060"/>
                        </a:solidFill>
                        <a:latin typeface="Arial"/>
                        <a:ea typeface="Arial"/>
                        <a:cs typeface="Arial"/>
                        <a:sym typeface="Arial"/>
                      </a:endParaRPr>
                    </a:p>
                    <a:p>
                      <a:pPr marL="266700" marR="0" lvl="1" indent="-266700" algn="just" rtl="0">
                        <a:lnSpc>
                          <a:spcPct val="107000"/>
                        </a:lnSpc>
                        <a:spcBef>
                          <a:spcPts val="800"/>
                        </a:spcBef>
                        <a:spcAft>
                          <a:spcPts val="0"/>
                        </a:spcAft>
                        <a:buClr>
                          <a:srgbClr val="002060"/>
                        </a:buClr>
                        <a:buSzPts val="1200"/>
                        <a:buFont typeface="Calibri"/>
                        <a:buAutoNum type="alphaLcPeriod"/>
                      </a:pPr>
                      <a:r>
                        <a:rPr lang="en-US" sz="1200" b="1" u="none" strike="noStrike" cap="none">
                          <a:solidFill>
                            <a:srgbClr val="002060"/>
                          </a:solidFill>
                          <a:latin typeface="Arial"/>
                          <a:ea typeface="Arial"/>
                          <a:cs typeface="Arial"/>
                          <a:sym typeface="Arial"/>
                        </a:rPr>
                        <a:t>Duly notarized Resolution for Appointment of Barangay/SK Treasurer (1 photocopy or electronic copy)</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Provided by Client</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8837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6"/>
                  </a:ext>
                </a:extLst>
              </a:tr>
              <a:tr h="218300">
                <a:tc gridSpan="5">
                  <a:txBody>
                    <a:bodyPr/>
                    <a:lstStyle/>
                    <a:p>
                      <a:pPr marL="0" marR="0" lvl="0" indent="0" algn="l" rtl="0">
                        <a:lnSpc>
                          <a:spcPct val="107000"/>
                        </a:lnSpc>
                        <a:spcBef>
                          <a:spcPts val="0"/>
                        </a:spcBef>
                        <a:spcAft>
                          <a:spcPts val="0"/>
                        </a:spcAft>
                        <a:buClr>
                          <a:srgbClr val="C00000"/>
                        </a:buClr>
                        <a:buSzPts val="1800"/>
                        <a:buFont typeface="Calibri"/>
                        <a:buNone/>
                      </a:pPr>
                      <a:r>
                        <a:rPr lang="en-US" sz="1800" b="1" u="none" strike="noStrike" cap="none">
                          <a:solidFill>
                            <a:srgbClr val="C00000"/>
                          </a:solidFill>
                          <a:latin typeface="Calibri"/>
                          <a:ea typeface="Calibri"/>
                          <a:cs typeface="Calibri"/>
                          <a:sym typeface="Calibri"/>
                        </a:rPr>
                        <a:t>FOR CLIENTS PAYING VIA ONLINE/ELECTRONIC PAYMENT</a:t>
                      </a:r>
                      <a:endParaRPr sz="1200" b="1" u="none" strike="noStrike" cap="none">
                        <a:solidFill>
                          <a:srgbClr val="C0000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39500">
                <a:tc>
                  <a:txBody>
                    <a:bodyPr/>
                    <a:lstStyle/>
                    <a:p>
                      <a:pPr marL="228600" marR="0" lvl="0" indent="-228600" algn="l" rtl="0">
                        <a:lnSpc>
                          <a:spcPct val="107000"/>
                        </a:lnSpc>
                        <a:spcBef>
                          <a:spcPts val="0"/>
                        </a:spcBef>
                        <a:spcAft>
                          <a:spcPts val="0"/>
                        </a:spcAft>
                        <a:buClr>
                          <a:srgbClr val="002060"/>
                        </a:buClr>
                        <a:buSzPts val="1200"/>
                        <a:buFont typeface="Calibri"/>
                        <a:buAutoNum type="arabicPeriod"/>
                      </a:pPr>
                      <a:r>
                        <a:rPr lang="en-US" sz="1200" b="1" u="none" strike="noStrike" cap="none">
                          <a:solidFill>
                            <a:srgbClr val="002060"/>
                          </a:solidFill>
                          <a:latin typeface="Arial"/>
                          <a:ea typeface="Arial"/>
                          <a:cs typeface="Arial"/>
                          <a:sym typeface="Arial"/>
                        </a:rPr>
                        <a:t>Submit online application/s</a:t>
                      </a:r>
                      <a:r>
                        <a:rPr lang="en-US" sz="600" b="1" u="none" strike="noStrike" cap="none">
                          <a:solidFill>
                            <a:srgbClr val="002060"/>
                          </a:solidFill>
                          <a:latin typeface="Arial"/>
                          <a:ea typeface="Arial"/>
                          <a:cs typeface="Arial"/>
                          <a:sym typeface="Arial"/>
                        </a:rPr>
                        <a:t>.</a:t>
                      </a:r>
                      <a:r>
                        <a:rPr lang="en-US" sz="1200" b="1" u="none" strike="noStrike" cap="none">
                          <a:solidFill>
                            <a:srgbClr val="002060"/>
                          </a:solidFill>
                          <a:latin typeface="Arial"/>
                          <a:ea typeface="Arial"/>
                          <a:cs typeface="Arial"/>
                          <a:sym typeface="Arial"/>
                        </a:rPr>
                        <a:t>¹</a:t>
                      </a:r>
                      <a:endParaRPr sz="1100" b="1" u="none" strike="noStrike" cap="none">
                        <a:solidFill>
                          <a:srgbClr val="002060"/>
                        </a:solidFill>
                        <a:latin typeface="Arial"/>
                        <a:ea typeface="Arial"/>
                        <a:cs typeface="Arial"/>
                        <a:sym typeface="Arial"/>
                      </a:endParaRPr>
                    </a:p>
                    <a:p>
                      <a:pPr marL="228600" marR="0" lvl="0" indent="-158750" algn="l" rtl="0">
                        <a:lnSpc>
                          <a:spcPct val="107000"/>
                        </a:lnSpc>
                        <a:spcBef>
                          <a:spcPts val="800"/>
                        </a:spcBef>
                        <a:spcAft>
                          <a:spcPts val="0"/>
                        </a:spcAft>
                        <a:buClr>
                          <a:schemeClr val="dk1"/>
                        </a:buClr>
                        <a:buSzPts val="1100"/>
                        <a:buFont typeface="Calibri"/>
                        <a:buNone/>
                      </a:pPr>
                      <a:endParaRPr sz="1100" b="1" u="none" strike="noStrike" cap="none">
                        <a:solidFill>
                          <a:srgbClr val="002060"/>
                        </a:solidFill>
                        <a:latin typeface="Arial"/>
                        <a:ea typeface="Arial"/>
                        <a:cs typeface="Arial"/>
                        <a:sym typeface="Arial"/>
                      </a:endParaRPr>
                    </a:p>
                    <a:p>
                      <a:pPr marL="228600" marR="0" lvl="0" indent="-228600" algn="l" rtl="0">
                        <a:lnSpc>
                          <a:spcPct val="107000"/>
                        </a:lnSpc>
                        <a:spcBef>
                          <a:spcPts val="800"/>
                        </a:spcBef>
                        <a:spcAft>
                          <a:spcPts val="0"/>
                        </a:spcAft>
                        <a:buClr>
                          <a:srgbClr val="002060"/>
                        </a:buClr>
                        <a:buSzPts val="1200"/>
                        <a:buFont typeface="Calibri"/>
                        <a:buAutoNum type="arabicPeriod"/>
                      </a:pPr>
                      <a:r>
                        <a:rPr lang="en-US" sz="1200" b="1" u="none" strike="noStrike" cap="none">
                          <a:solidFill>
                            <a:srgbClr val="002060"/>
                          </a:solidFill>
                          <a:latin typeface="Arial"/>
                          <a:ea typeface="Arial"/>
                          <a:cs typeface="Arial"/>
                          <a:sym typeface="Arial"/>
                        </a:rPr>
                        <a:t>Approve/ reject online application/s</a:t>
                      </a:r>
                      <a:endParaRPr sz="1400" u="none" strike="noStrike" cap="none"/>
                    </a:p>
                    <a:p>
                      <a:pPr marL="228600" marR="0" lvl="0" indent="-228600" algn="l" rtl="0">
                        <a:lnSpc>
                          <a:spcPct val="107000"/>
                        </a:lnSpc>
                        <a:spcBef>
                          <a:spcPts val="800"/>
                        </a:spcBef>
                        <a:spcAft>
                          <a:spcPts val="0"/>
                        </a:spcAft>
                        <a:buClr>
                          <a:srgbClr val="002060"/>
                        </a:buClr>
                        <a:buSzPts val="1200"/>
                        <a:buFont typeface="Calibri"/>
                        <a:buAutoNum type="arabicPeriod"/>
                      </a:pPr>
                      <a:r>
                        <a:rPr lang="en-US" sz="1200" b="1" u="none" strike="noStrike" cap="none">
                          <a:solidFill>
                            <a:srgbClr val="002060"/>
                          </a:solidFill>
                          <a:latin typeface="Arial"/>
                          <a:ea typeface="Arial"/>
                          <a:cs typeface="Arial"/>
                          <a:sym typeface="Arial"/>
                        </a:rPr>
                        <a:t>Proceed to online payment option in the OFBS to pay the Fidelity Bond Premium. Client will be automatically redirected to online payment portal options.</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None</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100"/>
                        <a:buFont typeface="Arial"/>
                        <a:buNone/>
                      </a:pP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Fidelity Bond Premium²</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User/Public Official</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Agency Approver/Head of Agency</a:t>
                      </a:r>
                      <a:endParaRPr sz="11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Client/Applicant</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17"/>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  Fidelity Bonding</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956" name="Google Shape;956;p117"/>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957" name="Google Shape;957;p117"/>
          <p:cNvGraphicFramePr/>
          <p:nvPr/>
        </p:nvGraphicFramePr>
        <p:xfrm>
          <a:off x="572925" y="1036217"/>
          <a:ext cx="11166400" cy="507491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77575">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717700">
                <a:tc>
                  <a:txBody>
                    <a:bodyPr/>
                    <a:lstStyle/>
                    <a:p>
                      <a:pPr marL="0" marR="0" lvl="0" indent="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4. Submit documentary requirements 	and proof of payment of Fidelity 	Bond Premium.</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2100" marR="0" lvl="0" indent="-29210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4.1 Evaluate the completeness of submitted requirements.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 Minutes (single); </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7 Hours </a:t>
                      </a:r>
                      <a:endParaRPr sz="12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PO/DO User³-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329575">
                <a:tc>
                  <a:txBody>
                    <a:bodyPr/>
                    <a:lstStyle/>
                    <a:p>
                      <a:pPr marL="0" marR="0" lvl="0" indent="0" algn="l"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2100" marR="0" lvl="0" indent="-29210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4.2 Tag as paid the application and prepare the Confirmation Letter (CL), ensuring that the effectivity period indicates that the issue date of bond shall not be earlier than the date of payment/deposit indicated in the ATAP and the expiry date shall be one year, two years or three years after the issue date.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 Minutes (single);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Hour &amp;</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32 Minutes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PO/DO User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259425">
                <a:tc>
                  <a:txBody>
                    <a:bodyPr/>
                    <a:lstStyle/>
                    <a:p>
                      <a:pPr marL="0" marR="0" lvl="0" indent="0" algn="l"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2100" marR="0" lvl="0" indent="-29210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4.3 Review and approve the application in the system and create CL.</a:t>
                      </a:r>
                      <a:endParaRPr sz="1400"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4 Minutes (single);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Hour &amp;</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32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PO/DO Approver⁴- Provincial/ District Office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958" name="Google Shape;958;p117"/>
          <p:cNvSpPr txBox="1"/>
          <p:nvPr/>
        </p:nvSpPr>
        <p:spPr>
          <a:xfrm>
            <a:off x="352687" y="607033"/>
            <a:ext cx="11163868" cy="306109"/>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Clr>
                <a:srgbClr val="000000"/>
              </a:buClr>
              <a:buSzPts val="1400"/>
              <a:buFont typeface="Arial"/>
              <a:buNone/>
            </a:pPr>
            <a:r>
              <a:rPr lang="en-US" sz="1400" b="1" i="0" u="none" strike="noStrike" cap="none">
                <a:solidFill>
                  <a:srgbClr val="8E0000"/>
                </a:solidFill>
                <a:latin typeface="Arial"/>
                <a:ea typeface="Arial"/>
                <a:cs typeface="Arial"/>
                <a:sym typeface="Arial"/>
              </a:rPr>
              <a:t> (</a:t>
            </a:r>
            <a:r>
              <a:rPr lang="en-US" sz="1400" b="1" i="1" u="none" strike="noStrike" cap="none">
                <a:solidFill>
                  <a:srgbClr val="8E0000"/>
                </a:solidFill>
                <a:latin typeface="Arial"/>
                <a:ea typeface="Arial"/>
                <a:cs typeface="Arial"/>
                <a:sym typeface="Arial"/>
              </a:rPr>
              <a:t>Cont. of client steps </a:t>
            </a:r>
            <a:r>
              <a:rPr lang="en-US" sz="1400" b="1" i="0" u="none" strike="noStrike" cap="none">
                <a:solidFill>
                  <a:srgbClr val="8E0000"/>
                </a:solidFill>
                <a:latin typeface="Arial"/>
                <a:ea typeface="Arial"/>
                <a:cs typeface="Arial"/>
                <a:sym typeface="Arial"/>
              </a:rPr>
              <a:t>)</a:t>
            </a:r>
            <a:endParaRPr sz="1400" b="1" i="0" u="none" strike="noStrike" cap="none">
              <a:solidFill>
                <a:srgbClr val="00206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18"/>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  Fidelity Bonding</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964" name="Google Shape;964;p118"/>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965" name="Google Shape;965;p118"/>
          <p:cNvGraphicFramePr/>
          <p:nvPr/>
        </p:nvGraphicFramePr>
        <p:xfrm>
          <a:off x="610025" y="1048615"/>
          <a:ext cx="11166400" cy="4910775"/>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20625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312500">
                <a:tc>
                  <a:txBody>
                    <a:bodyPr/>
                    <a:lstStyle/>
                    <a:p>
                      <a:pPr marL="0" marR="0" lvl="0" indent="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4. Submit documentary requirements 	and proof of payment of Fidelity 	Bond Premium.</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2100" marR="0" lvl="0" indent="-29210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4.4 Register the name and risk number of the Bondee/s in the Registry of Bonded Public Officers, print CL and transmit to PO/DO Approver.</a:t>
                      </a:r>
                      <a:endParaRPr sz="1200" b="1">
                        <a:solidFill>
                          <a:srgbClr val="002060"/>
                        </a:solidFill>
                        <a:latin typeface="Arial"/>
                        <a:ea typeface="Arial"/>
                        <a:cs typeface="Arial"/>
                        <a:sym typeface="Arial"/>
                      </a:endParaRPr>
                    </a:p>
                    <a:p>
                      <a:pPr marL="292100" marR="0" lvl="0" indent="-292100" algn="l" rtl="0">
                        <a:lnSpc>
                          <a:spcPct val="107000"/>
                        </a:lnSpc>
                        <a:spcBef>
                          <a:spcPts val="0"/>
                        </a:spcBef>
                        <a:spcAft>
                          <a:spcPts val="0"/>
                        </a:spcAft>
                        <a:buClr>
                          <a:srgbClr val="000000"/>
                        </a:buClr>
                        <a:buSzPts val="1200"/>
                        <a:buFont typeface="Arial"/>
                        <a:buNone/>
                      </a:pPr>
                      <a:endParaRPr sz="1200" b="1">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400" u="none" strike="noStrike" cap="none"/>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4 Minutes (single);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Hour &amp;</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25 Minutes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(batch)</a:t>
                      </a:r>
                      <a:endParaRPr sz="12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PO/DO User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91400">
                <a:tc>
                  <a:txBody>
                    <a:bodyPr/>
                    <a:lstStyle/>
                    <a:p>
                      <a:pPr marL="0" marR="0" lvl="0" indent="0" algn="just" rtl="0">
                        <a:lnSpc>
                          <a:spcPct val="107000"/>
                        </a:lnSpc>
                        <a:spcBef>
                          <a:spcPts val="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2100" marR="0" lvl="0" indent="-292100" algn="l" rtl="0">
                        <a:lnSpc>
                          <a:spcPct val="107000"/>
                        </a:lnSpc>
                        <a:spcBef>
                          <a:spcPts val="0"/>
                        </a:spcBef>
                        <a:spcAft>
                          <a:spcPts val="0"/>
                        </a:spcAft>
                        <a:buClr>
                          <a:srgbClr val="002060"/>
                        </a:buClr>
                        <a:buSzPts val="1200"/>
                        <a:buFont typeface="Arial"/>
                        <a:buNone/>
                      </a:pPr>
                      <a:r>
                        <a:rPr lang="en-US" sz="1200" b="1" u="none" strike="noStrike" cap="none">
                          <a:solidFill>
                            <a:srgbClr val="002060"/>
                          </a:solidFill>
                          <a:latin typeface="Arial"/>
                          <a:ea typeface="Arial"/>
                          <a:cs typeface="Arial"/>
                          <a:sym typeface="Arial"/>
                        </a:rPr>
                        <a:t>4.5 Sign the CL and return to PO/DO User.</a:t>
                      </a:r>
                      <a:endParaRPr sz="1200" b="1" u="none" strike="noStrike" cap="none">
                        <a:solidFill>
                          <a:srgbClr val="002060"/>
                        </a:solidFill>
                        <a:latin typeface="Arial"/>
                        <a:ea typeface="Arial"/>
                        <a:cs typeface="Arial"/>
                        <a:sym typeface="Arial"/>
                      </a:endParaRPr>
                    </a:p>
                    <a:p>
                      <a:pPr marL="292100" marR="0" lvl="0" indent="-292100" algn="l"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None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Minutes (single);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Hour &amp;</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24 Minutes (batch)</a:t>
                      </a:r>
                      <a:endParaRPr sz="1200" b="1">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PO/DO Approver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91400">
                <a:tc>
                  <a:txBody>
                    <a:bodyPr/>
                    <a:lstStyle/>
                    <a:p>
                      <a:pPr marL="0" marR="0" lvl="0" indent="0" algn="just"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5. Submit copy of requirements and receive Confirmation Letter.</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2100" marR="0" lvl="0" indent="-29210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5.1 Release the approved CL and get a copy of submitted requirements.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Minutes (single);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10 Minutes (batch)</a:t>
                      </a:r>
                      <a:endParaRPr sz="1400" u="none" strike="noStrike" cap="none"/>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33525">
                <a:tc gridSpan="2">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TOTAL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Fidelity Bond Premium</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20 Minutes  </a:t>
                      </a:r>
                      <a:endParaRPr sz="1400" u="none" strike="noStrike" cap="none"/>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                </a:t>
                      </a:r>
                      <a:endParaRPr sz="1400" u="none" strike="noStrike" cap="none"/>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1 Day, 5 Hours &amp; 3 Minutes (batch)</a:t>
                      </a:r>
                      <a:endParaRPr sz="1400" u="none" strike="noStrike" cap="none"/>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966" name="Google Shape;966;p118"/>
          <p:cNvSpPr txBox="1"/>
          <p:nvPr/>
        </p:nvSpPr>
        <p:spPr>
          <a:xfrm>
            <a:off x="358887" y="679533"/>
            <a:ext cx="11163900" cy="307800"/>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Clr>
                <a:srgbClr val="000000"/>
              </a:buClr>
              <a:buSzPts val="1400"/>
              <a:buFont typeface="Arial"/>
              <a:buNone/>
            </a:pPr>
            <a:r>
              <a:rPr lang="en-US" sz="1400" b="1" i="0" u="none" strike="noStrike" cap="none">
                <a:solidFill>
                  <a:srgbClr val="8E0000"/>
                </a:solidFill>
                <a:latin typeface="Arial"/>
                <a:ea typeface="Arial"/>
                <a:cs typeface="Arial"/>
                <a:sym typeface="Arial"/>
              </a:rPr>
              <a:t> (</a:t>
            </a:r>
            <a:r>
              <a:rPr lang="en-US" sz="1400" b="1" i="1" u="none" strike="noStrike" cap="none">
                <a:solidFill>
                  <a:srgbClr val="8E0000"/>
                </a:solidFill>
                <a:latin typeface="Arial"/>
                <a:ea typeface="Arial"/>
                <a:cs typeface="Arial"/>
                <a:sym typeface="Arial"/>
              </a:rPr>
              <a:t>Cont. of client steps </a:t>
            </a:r>
            <a:r>
              <a:rPr lang="en-US" sz="1400" b="1" i="0" u="none" strike="noStrike" cap="none">
                <a:solidFill>
                  <a:srgbClr val="8E0000"/>
                </a:solidFill>
                <a:latin typeface="Arial"/>
                <a:ea typeface="Arial"/>
                <a:cs typeface="Arial"/>
                <a:sym typeface="Arial"/>
              </a:rPr>
              <a:t>)</a:t>
            </a:r>
            <a:endParaRPr sz="1400" b="1" i="0" u="none" strike="noStrike" cap="none">
              <a:solidFill>
                <a:srgbClr val="00206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119"/>
          <p:cNvSpPr txBox="1"/>
          <p:nvPr/>
        </p:nvSpPr>
        <p:spPr>
          <a:xfrm>
            <a:off x="0" y="0"/>
            <a:ext cx="12192000" cy="584775"/>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  Fidelity Bonding</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972" name="Google Shape;972;p119"/>
          <p:cNvPicPr preferRelativeResize="0"/>
          <p:nvPr/>
        </p:nvPicPr>
        <p:blipFill rotWithShape="1">
          <a:blip r:embed="rId3">
            <a:alphaModFix/>
          </a:blip>
          <a:srcRect/>
          <a:stretch/>
        </p:blipFill>
        <p:spPr>
          <a:xfrm>
            <a:off x="11301046" y="1"/>
            <a:ext cx="697718" cy="616557"/>
          </a:xfrm>
          <a:prstGeom prst="rect">
            <a:avLst/>
          </a:prstGeom>
          <a:noFill/>
          <a:ln>
            <a:noFill/>
          </a:ln>
        </p:spPr>
      </p:pic>
      <p:sp>
        <p:nvSpPr>
          <p:cNvPr id="973" name="Google Shape;973;p119"/>
          <p:cNvSpPr txBox="1"/>
          <p:nvPr/>
        </p:nvSpPr>
        <p:spPr>
          <a:xfrm>
            <a:off x="352687" y="607033"/>
            <a:ext cx="11163868" cy="306109"/>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Clr>
                <a:srgbClr val="000000"/>
              </a:buClr>
              <a:buSzPts val="1400"/>
              <a:buFont typeface="Arial"/>
              <a:buNone/>
            </a:pPr>
            <a:r>
              <a:rPr lang="en-US" sz="1400" b="1" i="0" u="none" strike="noStrike" cap="none">
                <a:solidFill>
                  <a:srgbClr val="8E0000"/>
                </a:solidFill>
                <a:latin typeface="Arial"/>
                <a:ea typeface="Arial"/>
                <a:cs typeface="Arial"/>
                <a:sym typeface="Arial"/>
              </a:rPr>
              <a:t> (</a:t>
            </a:r>
            <a:r>
              <a:rPr lang="en-US" sz="1400" b="1" i="1" u="none" strike="noStrike" cap="none">
                <a:solidFill>
                  <a:srgbClr val="8E0000"/>
                </a:solidFill>
                <a:latin typeface="Arial"/>
                <a:ea typeface="Arial"/>
                <a:cs typeface="Arial"/>
                <a:sym typeface="Arial"/>
              </a:rPr>
              <a:t>Cont. of client steps </a:t>
            </a:r>
            <a:r>
              <a:rPr lang="en-US" sz="1400" b="1" i="0" u="none" strike="noStrike" cap="none">
                <a:solidFill>
                  <a:srgbClr val="8E0000"/>
                </a:solidFill>
                <a:latin typeface="Arial"/>
                <a:ea typeface="Arial"/>
                <a:cs typeface="Arial"/>
                <a:sym typeface="Arial"/>
              </a:rPr>
              <a:t>)</a:t>
            </a:r>
            <a:endParaRPr sz="1400" b="1" i="0" u="none" strike="noStrike" cap="none">
              <a:solidFill>
                <a:srgbClr val="002060"/>
              </a:solidFill>
              <a:latin typeface="Arial"/>
              <a:ea typeface="Arial"/>
              <a:cs typeface="Arial"/>
              <a:sym typeface="Arial"/>
            </a:endParaRPr>
          </a:p>
        </p:txBody>
      </p:sp>
      <p:sp>
        <p:nvSpPr>
          <p:cNvPr id="974" name="Google Shape;974;p119"/>
          <p:cNvSpPr txBox="1"/>
          <p:nvPr/>
        </p:nvSpPr>
        <p:spPr>
          <a:xfrm>
            <a:off x="1143000" y="1310054"/>
            <a:ext cx="9801225" cy="1966757"/>
          </a:xfrm>
          <a:prstGeom prst="rect">
            <a:avLst/>
          </a:prstGeom>
          <a:noFill/>
          <a:ln>
            <a:noFill/>
          </a:ln>
        </p:spPr>
        <p:txBody>
          <a:bodyPr spcFirstLastPara="1" wrap="square" lIns="91425" tIns="45700" rIns="91425" bIns="45700" anchor="t" anchorCtr="0">
            <a:spAutoFit/>
          </a:bodyPr>
          <a:lstStyle/>
          <a:p>
            <a:pPr marL="0" marR="311150" lvl="0" indent="0" algn="just" rtl="0">
              <a:lnSpc>
                <a:spcPct val="107000"/>
              </a:lnSpc>
              <a:spcBef>
                <a:spcPts val="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¹ The Agency must submit OFBS Enrollment Form to BTr Provincial/District Office for the enrollment of their designated Agency Administrator who shall be responsible for the creation of the Agency Approver and Agency User, who shall then access the Online Fidelity Bonding System (OFBS).</a:t>
            </a:r>
            <a:endParaRPr sz="1200" b="1" i="0" u="none" strike="noStrike" cap="none">
              <a:solidFill>
                <a:srgbClr val="002060"/>
              </a:solidFill>
              <a:latin typeface="Arial"/>
              <a:ea typeface="Arial"/>
              <a:cs typeface="Arial"/>
              <a:sym typeface="Arial"/>
            </a:endParaRPr>
          </a:p>
          <a:p>
            <a:pPr marL="0" marR="311150" lvl="0" indent="0" algn="just" rtl="0">
              <a:lnSpc>
                <a:spcPct val="107000"/>
              </a:lnSpc>
              <a:spcBef>
                <a:spcPts val="80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² Fidelity Bond Premium is automatically computed in OFBS based on the amount and type of accountability provided in Treasury Circular (TC) No. 02-2019 dated 25 April 2019, TC No. 01-2022 dated 30 May 2022, TC No. 04-2021 dated 29 November 2021, and Treasury Office Order No. 11-2021 dated 26 April 2021.</a:t>
            </a:r>
            <a:endParaRPr sz="1200" b="1" i="0" u="none" strike="noStrike" cap="none">
              <a:solidFill>
                <a:srgbClr val="002060"/>
              </a:solidFill>
              <a:latin typeface="Arial"/>
              <a:ea typeface="Arial"/>
              <a:cs typeface="Arial"/>
              <a:sym typeface="Arial"/>
            </a:endParaRPr>
          </a:p>
          <a:p>
            <a:pPr marL="0" marR="311150" lvl="0" indent="0" algn="just" rtl="0">
              <a:lnSpc>
                <a:spcPct val="107000"/>
              </a:lnSpc>
              <a:spcBef>
                <a:spcPts val="800"/>
              </a:spcBef>
              <a:spcAft>
                <a:spcPts val="0"/>
              </a:spcAft>
              <a:buClr>
                <a:srgbClr val="000000"/>
              </a:buClr>
              <a:buSzPts val="1200"/>
              <a:buFont typeface="Arial"/>
              <a:buNone/>
            </a:pPr>
            <a:r>
              <a:rPr lang="en-US" sz="1200" b="1" i="0" u="none" strike="noStrike" cap="none">
                <a:solidFill>
                  <a:srgbClr val="002060"/>
                </a:solidFill>
                <a:latin typeface="Arial"/>
                <a:ea typeface="Arial"/>
                <a:cs typeface="Arial"/>
                <a:sym typeface="Arial"/>
              </a:rPr>
              <a:t>³ </a:t>
            </a:r>
            <a:r>
              <a:rPr lang="en-US" sz="1200" b="1" i="1" u="none" strike="noStrike" cap="none">
                <a:solidFill>
                  <a:srgbClr val="002060"/>
                </a:solidFill>
                <a:latin typeface="Arial"/>
                <a:ea typeface="Arial"/>
                <a:cs typeface="Arial"/>
                <a:sym typeface="Arial"/>
              </a:rPr>
              <a:t>PO/DO User – Treasury Operations Officer or duly authorized personnel (District/Provincial Office)</a:t>
            </a:r>
            <a:endParaRPr sz="1200" b="1" i="0" u="none" strike="noStrike" cap="none">
              <a:solidFill>
                <a:srgbClr val="002060"/>
              </a:solidFill>
              <a:latin typeface="Arial"/>
              <a:ea typeface="Arial"/>
              <a:cs typeface="Arial"/>
              <a:sym typeface="Arial"/>
            </a:endParaRPr>
          </a:p>
          <a:p>
            <a:pPr marL="0" marR="311150" lvl="0" indent="0" algn="just" rtl="0">
              <a:lnSpc>
                <a:spcPct val="107000"/>
              </a:lnSpc>
              <a:spcBef>
                <a:spcPts val="800"/>
              </a:spcBef>
              <a:spcAft>
                <a:spcPts val="0"/>
              </a:spcAft>
              <a:buClr>
                <a:srgbClr val="000000"/>
              </a:buClr>
              <a:buSzPts val="1200"/>
              <a:buFont typeface="Arial"/>
              <a:buNone/>
            </a:pPr>
            <a:r>
              <a:rPr lang="en-US" sz="1200" b="1" i="1" u="none" strike="noStrike" cap="none">
                <a:solidFill>
                  <a:srgbClr val="002060"/>
                </a:solidFill>
                <a:latin typeface="Arial"/>
                <a:ea typeface="Arial"/>
                <a:cs typeface="Arial"/>
                <a:sym typeface="Arial"/>
              </a:rPr>
              <a:t>⁴ PO/DO Approver – Chief Treasury Operations Officer I/II/Officer-in-Charge/In-Charge-of-Office (District/Provincial Office)</a:t>
            </a:r>
            <a:endParaRPr sz="1200" b="1" i="0" u="none" strike="noStrike" cap="none">
              <a:solidFill>
                <a:srgbClr val="00206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120"/>
          <p:cNvSpPr txBox="1"/>
          <p:nvPr/>
        </p:nvSpPr>
        <p:spPr>
          <a:xfrm>
            <a:off x="0" y="0"/>
            <a:ext cx="12192000" cy="892552"/>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1.2  Manual Application (Submission through Email or Drop Box in lieu of                                     	Over-the-Counter Transactions)</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980" name="Google Shape;980;p120"/>
          <p:cNvPicPr preferRelativeResize="0"/>
          <p:nvPr/>
        </p:nvPicPr>
        <p:blipFill rotWithShape="1">
          <a:blip r:embed="rId3">
            <a:alphaModFix/>
          </a:blip>
          <a:srcRect/>
          <a:stretch/>
        </p:blipFill>
        <p:spPr>
          <a:xfrm>
            <a:off x="11301046" y="1"/>
            <a:ext cx="697718" cy="616557"/>
          </a:xfrm>
          <a:prstGeom prst="rect">
            <a:avLst/>
          </a:prstGeom>
          <a:noFill/>
          <a:ln>
            <a:noFill/>
          </a:ln>
        </p:spPr>
      </p:pic>
      <p:graphicFrame>
        <p:nvGraphicFramePr>
          <p:cNvPr id="981" name="Google Shape;981;p120"/>
          <p:cNvGraphicFramePr/>
          <p:nvPr/>
        </p:nvGraphicFramePr>
        <p:xfrm>
          <a:off x="593825" y="1259288"/>
          <a:ext cx="11166375" cy="4578050"/>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5929950">
                  <a:extLst>
                    <a:ext uri="{9D8B030D-6E8A-4147-A177-3AD203B41FA5}">
                      <a16:colId xmlns:a16="http://schemas.microsoft.com/office/drawing/2014/main" val="20002"/>
                    </a:ext>
                  </a:extLst>
                </a:gridCol>
              </a:tblGrid>
              <a:tr h="1665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District Offices and Provincial Offices</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665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Simple</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1665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G2G – Government to Government</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166575">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Accountable Public Officer (NGAs, GOCCs and LGUs)</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22065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4"/>
                  </a:ext>
                </a:extLst>
              </a:tr>
              <a:tr h="683750">
                <a:tc gridSpan="2">
                  <a:txBody>
                    <a:bodyPr/>
                    <a:lstStyle/>
                    <a:p>
                      <a:pPr marL="146685" marR="0" lvl="0" indent="-146685"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1. Fidelity Bond Application Form (FBAF) – 2 hard copies (original or electronic copy, signed, and subscribed and sworn to before any officer authorized to administer oath or notarized</a:t>
                      </a:r>
                      <a:r>
                        <a:rPr lang="en-US" sz="800" b="1" u="none" strike="noStrike" cap="none">
                          <a:solidFill>
                            <a:srgbClr val="002060"/>
                          </a:solidFill>
                          <a:latin typeface="Calibri"/>
                          <a:ea typeface="Calibri"/>
                          <a:cs typeface="Calibri"/>
                          <a:sym typeface="Calibri"/>
                        </a:rPr>
                        <a:t> </a:t>
                      </a:r>
                      <a:r>
                        <a:rPr lang="en-US" sz="1200" b="1" u="none" strike="noStrike" cap="none">
                          <a:solidFill>
                            <a:srgbClr val="002060"/>
                          </a:solidFill>
                          <a:latin typeface="Arial"/>
                          <a:ea typeface="Arial"/>
                          <a:cs typeface="Arial"/>
                          <a:sym typeface="Arial"/>
                        </a:rPr>
                        <a:t>)</a:t>
                      </a:r>
                      <a:endParaRPr sz="11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Bureau of the Treasury Website for Fidelity Bond Application Form (FBAF)</a:t>
                      </a:r>
                      <a:endParaRPr sz="11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12925">
                <a:tc gridSpan="2">
                  <a:txBody>
                    <a:bodyPr/>
                    <a:lstStyle/>
                    <a:p>
                      <a:pPr marL="146050" marR="0" lvl="0" indent="-14605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Passport Size ID Picture - 2 hard  copies or electronic copy</a:t>
                      </a:r>
                      <a:endParaRPr sz="11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Provided by Client</a:t>
                      </a:r>
                      <a:endParaRPr sz="11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50125">
                <a:tc gridSpan="2">
                  <a:txBody>
                    <a:bodyPr/>
                    <a:lstStyle/>
                    <a:p>
                      <a:pPr marL="146685" marR="0" lvl="0" indent="-146685"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 List of Bonded Accountable Public Officer/s – 2 original copies (hard copy or electronic copy)</a:t>
                      </a:r>
                      <a:endParaRPr sz="11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Bureau of the Treasury Website </a:t>
                      </a:r>
                      <a:endParaRPr sz="1100" b="1" u="none" strike="noStrike" cap="none">
                        <a:solidFill>
                          <a:srgbClr val="00206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521675">
                <a:tc gridSpan="2">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Additional Requirements for Barangays and Sangguniang Kabataan (SK) Officials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50125">
                <a:tc gridSpan="2">
                  <a:txBody>
                    <a:bodyPr/>
                    <a:lstStyle/>
                    <a:p>
                      <a:pPr marL="266700" marR="0" lvl="0" indent="-266700" algn="just" rtl="0">
                        <a:lnSpc>
                          <a:spcPct val="107000"/>
                        </a:lnSpc>
                        <a:spcBef>
                          <a:spcPts val="0"/>
                        </a:spcBef>
                        <a:spcAft>
                          <a:spcPts val="0"/>
                        </a:spcAft>
                        <a:buClr>
                          <a:srgbClr val="002060"/>
                        </a:buClr>
                        <a:buSzPts val="1200"/>
                        <a:buFont typeface="Calibri"/>
                        <a:buAutoNum type="arabicPeriod"/>
                      </a:pPr>
                      <a:r>
                        <a:rPr lang="en-US" sz="1200" b="1" u="none" strike="noStrike" cap="none">
                          <a:solidFill>
                            <a:srgbClr val="002060"/>
                          </a:solidFill>
                          <a:latin typeface="Arial"/>
                          <a:ea typeface="Arial"/>
                          <a:cs typeface="Arial"/>
                          <a:sym typeface="Arial"/>
                        </a:rPr>
                        <a:t>Approved Annual Budget and Barangay Appropriation Ordinance (Annual Barangay Youth Investment Program  (ABYIP) in lieu of Ordinance) – 1 photocopy  or electronic copy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Provided by Client</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661250">
                <a:tc gridSpan="2">
                  <a:txBody>
                    <a:bodyPr/>
                    <a:lstStyle/>
                    <a:p>
                      <a:pPr marL="266700" marR="0" lvl="0" indent="-266700" algn="just" rtl="0">
                        <a:lnSpc>
                          <a:spcPct val="107000"/>
                        </a:lnSpc>
                        <a:spcBef>
                          <a:spcPts val="0"/>
                        </a:spcBef>
                        <a:spcAft>
                          <a:spcPts val="0"/>
                        </a:spcAft>
                        <a:buClr>
                          <a:srgbClr val="002060"/>
                        </a:buClr>
                        <a:buSzPts val="1200"/>
                        <a:buFont typeface="Calibri"/>
                        <a:buAutoNum type="arabicPeriod" startAt="2"/>
                      </a:pPr>
                      <a:r>
                        <a:rPr lang="en-US" sz="1200" b="1" u="none" strike="noStrike" cap="none">
                          <a:solidFill>
                            <a:srgbClr val="002060"/>
                          </a:solidFill>
                          <a:latin typeface="Arial"/>
                          <a:ea typeface="Arial"/>
                          <a:cs typeface="Arial"/>
                          <a:sym typeface="Arial"/>
                        </a:rPr>
                        <a:t>Annual Inventory of Plant, Property and Equipment and/or Annual Post-Closing Trial Balance with stamp received by COA – 1 photocopy or electronic copy</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Provided by Client</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255725">
                <a:tc gridSpan="2">
                  <a:txBody>
                    <a:bodyPr/>
                    <a:lstStyle/>
                    <a:p>
                      <a:pPr marL="0" marR="0" lvl="0" indent="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3. 	Current monthly Inventory of Supply and Materials at the time of 	application – 1 photocopy or electronic copy</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Provided by Client</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graphicFrame>
        <p:nvGraphicFramePr>
          <p:cNvPr id="986" name="Google Shape;986;p121"/>
          <p:cNvGraphicFramePr/>
          <p:nvPr/>
        </p:nvGraphicFramePr>
        <p:xfrm>
          <a:off x="581450" y="1086138"/>
          <a:ext cx="11166400" cy="4932848"/>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556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Office or Division: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District Offices and Provincial Offices</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56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Classification: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Simple</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56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Type of Transaction:</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G2G – Government to Government</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55600">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Who may avail:</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Accountable Public Officer (NGAs, GOCCs and LGUs)</a:t>
                      </a:r>
                      <a:endParaRPr sz="11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06100">
                <a:tc gridSpan="2">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CHECKLIST REQUIREMENTS</a:t>
                      </a: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gridSpan="3">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013450">
                <a:tc gridSpan="2">
                  <a:txBody>
                    <a:bodyPr/>
                    <a:lstStyle/>
                    <a:p>
                      <a:pPr marL="0" marR="0" lvl="0" indent="0" algn="l" rtl="0">
                        <a:lnSpc>
                          <a:spcPct val="107000"/>
                        </a:lnSpc>
                        <a:spcBef>
                          <a:spcPts val="0"/>
                        </a:spcBef>
                        <a:spcAft>
                          <a:spcPts val="0"/>
                        </a:spcAft>
                        <a:buClr>
                          <a:srgbClr val="002060"/>
                        </a:buClr>
                        <a:buSzPts val="1200"/>
                        <a:buFont typeface="Calibri"/>
                        <a:buNone/>
                      </a:pPr>
                      <a:r>
                        <a:rPr lang="en-US" sz="1200" b="1" u="none" strike="noStrike" cap="none">
                          <a:solidFill>
                            <a:srgbClr val="002060"/>
                          </a:solidFill>
                          <a:latin typeface="Arial"/>
                          <a:ea typeface="Arial"/>
                          <a:cs typeface="Arial"/>
                          <a:sym typeface="Arial"/>
                        </a:rPr>
                        <a:t>4. LGU applicants who are not included in the list of LGU incumbent officials with BTr DO/PO shall secure any of the following:</a:t>
                      </a:r>
                      <a:endParaRPr sz="1200" b="1" u="none" strike="noStrike" cap="none">
                        <a:solidFill>
                          <a:srgbClr val="002060"/>
                        </a:solidFill>
                        <a:latin typeface="Arial"/>
                        <a:ea typeface="Arial"/>
                        <a:cs typeface="Arial"/>
                        <a:sym typeface="Arial"/>
                      </a:endParaRPr>
                    </a:p>
                    <a:p>
                      <a:pPr marL="742950" marR="0" lvl="1" indent="-285750" algn="just" rtl="0">
                        <a:lnSpc>
                          <a:spcPct val="107000"/>
                        </a:lnSpc>
                        <a:spcBef>
                          <a:spcPts val="800"/>
                        </a:spcBef>
                        <a:spcAft>
                          <a:spcPts val="0"/>
                        </a:spcAft>
                        <a:buClr>
                          <a:srgbClr val="002060"/>
                        </a:buClr>
                        <a:buSzPts val="1200"/>
                        <a:buFont typeface="Calibri"/>
                        <a:buAutoNum type="alphaLcPeriod"/>
                      </a:pPr>
                      <a:r>
                        <a:rPr lang="en-US" sz="1200" b="1" u="none" strike="noStrike" cap="none">
                          <a:solidFill>
                            <a:srgbClr val="002060"/>
                          </a:solidFill>
                          <a:latin typeface="Arial"/>
                          <a:ea typeface="Arial"/>
                          <a:cs typeface="Arial"/>
                          <a:sym typeface="Arial"/>
                        </a:rPr>
                        <a:t>Certificate of Incumbency from the Department of the Interior and Local Government (DILG) in their respective Regions (1 photocopy or electronic copy)</a:t>
                      </a:r>
                      <a:endParaRPr sz="1200" b="1" u="none" strike="noStrike" cap="none">
                        <a:solidFill>
                          <a:srgbClr val="002060"/>
                        </a:solidFill>
                        <a:latin typeface="Arial"/>
                        <a:ea typeface="Arial"/>
                        <a:cs typeface="Arial"/>
                        <a:sym typeface="Arial"/>
                      </a:endParaRPr>
                    </a:p>
                    <a:p>
                      <a:pPr marL="742950" marR="0" lvl="1" indent="-285750" algn="just" rtl="0">
                        <a:lnSpc>
                          <a:spcPct val="107000"/>
                        </a:lnSpc>
                        <a:spcBef>
                          <a:spcPts val="800"/>
                        </a:spcBef>
                        <a:spcAft>
                          <a:spcPts val="0"/>
                        </a:spcAft>
                        <a:buClr>
                          <a:srgbClr val="002060"/>
                        </a:buClr>
                        <a:buSzPts val="1200"/>
                        <a:buFont typeface="Calibri"/>
                        <a:buAutoNum type="alphaLcPeriod"/>
                      </a:pPr>
                      <a:r>
                        <a:rPr lang="en-US" sz="1200" b="1" u="none" strike="noStrike" cap="none">
                          <a:solidFill>
                            <a:srgbClr val="002060"/>
                          </a:solidFill>
                          <a:latin typeface="Arial"/>
                          <a:ea typeface="Arial"/>
                          <a:cs typeface="Arial"/>
                          <a:sym typeface="Arial"/>
                        </a:rPr>
                        <a:t>Oath of Office by Barangay/SK Chairperson (1 photocopy or electronic copy)</a:t>
                      </a:r>
                      <a:endParaRPr sz="1200" b="1" u="none" strike="noStrike" cap="none">
                        <a:solidFill>
                          <a:srgbClr val="002060"/>
                        </a:solidFill>
                        <a:latin typeface="Arial"/>
                        <a:ea typeface="Arial"/>
                        <a:cs typeface="Arial"/>
                        <a:sym typeface="Arial"/>
                      </a:endParaRPr>
                    </a:p>
                    <a:p>
                      <a:pPr marL="742950" marR="0" lvl="1" indent="-285750" algn="just" rtl="0">
                        <a:lnSpc>
                          <a:spcPct val="107000"/>
                        </a:lnSpc>
                        <a:spcBef>
                          <a:spcPts val="800"/>
                        </a:spcBef>
                        <a:spcAft>
                          <a:spcPts val="0"/>
                        </a:spcAft>
                        <a:buClr>
                          <a:srgbClr val="002060"/>
                        </a:buClr>
                        <a:buSzPts val="1200"/>
                        <a:buFont typeface="Calibri"/>
                        <a:buAutoNum type="alphaLcPeriod"/>
                      </a:pPr>
                      <a:r>
                        <a:rPr lang="en-US" sz="1200" b="1" u="none" strike="noStrike" cap="none">
                          <a:solidFill>
                            <a:srgbClr val="002060"/>
                          </a:solidFill>
                          <a:latin typeface="Arial"/>
                          <a:ea typeface="Arial"/>
                          <a:cs typeface="Arial"/>
                          <a:sym typeface="Arial"/>
                        </a:rPr>
                        <a:t>Duly notarized Resolution for Appointment of Barangay/SK Treasurer (1 photocopy or electronic copy)</a:t>
                      </a:r>
                      <a:endParaRPr sz="1200" b="1" u="none" strike="noStrike" cap="none">
                        <a:solidFill>
                          <a:srgbClr val="002060"/>
                        </a:solidFill>
                        <a:latin typeface="Arial"/>
                        <a:ea typeface="Arial"/>
                        <a:cs typeface="Arial"/>
                        <a:sym typeface="Arial"/>
                      </a:endParaRPr>
                    </a:p>
                    <a:p>
                      <a:pPr marL="742950" marR="0" lvl="1" indent="-209550" algn="just" rtl="0">
                        <a:lnSpc>
                          <a:spcPct val="107000"/>
                        </a:lnSpc>
                        <a:spcBef>
                          <a:spcPts val="800"/>
                        </a:spcBef>
                        <a:spcAft>
                          <a:spcPts val="0"/>
                        </a:spcAft>
                        <a:buClr>
                          <a:schemeClr val="dk1"/>
                        </a:buClr>
                        <a:buSzPts val="1200"/>
                        <a:buFont typeface="Calibri"/>
                        <a:buNone/>
                      </a:pP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Provided by Client</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4610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6"/>
                  </a:ext>
                </a:extLst>
              </a:tr>
              <a:tr h="1367850">
                <a:tc>
                  <a:txBody>
                    <a:bodyPr/>
                    <a:lstStyle/>
                    <a:p>
                      <a:pPr marL="342900" marR="0" lvl="0" indent="-342900" algn="l" rtl="0">
                        <a:lnSpc>
                          <a:spcPct val="107000"/>
                        </a:lnSpc>
                        <a:spcBef>
                          <a:spcPts val="0"/>
                        </a:spcBef>
                        <a:spcAft>
                          <a:spcPts val="0"/>
                        </a:spcAft>
                        <a:buClr>
                          <a:srgbClr val="002060"/>
                        </a:buClr>
                        <a:buSzPts val="1200"/>
                        <a:buFont typeface="Calibri"/>
                        <a:buAutoNum type="arabicPeriod"/>
                      </a:pPr>
                      <a:r>
                        <a:rPr lang="en-US" sz="1200" b="1" u="none" strike="noStrike" cap="none">
                          <a:solidFill>
                            <a:srgbClr val="002060"/>
                          </a:solidFill>
                          <a:latin typeface="Arial"/>
                          <a:ea typeface="Arial"/>
                          <a:cs typeface="Arial"/>
                          <a:sym typeface="Arial"/>
                        </a:rPr>
                        <a:t>Submit the documentary requirements.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66700" marR="0" lvl="1" indent="-266700" algn="l" rtl="0">
                        <a:lnSpc>
                          <a:spcPct val="107000"/>
                        </a:lnSpc>
                        <a:spcBef>
                          <a:spcPts val="0"/>
                        </a:spcBef>
                        <a:spcAft>
                          <a:spcPts val="0"/>
                        </a:spcAft>
                        <a:buClr>
                          <a:srgbClr val="002060"/>
                        </a:buClr>
                        <a:buSzPts val="1200"/>
                        <a:buFont typeface="Calibri"/>
                        <a:buAutoNum type="arabicPeriod"/>
                      </a:pPr>
                      <a:r>
                        <a:rPr lang="en-US" sz="1200" b="1" u="none" strike="noStrike" cap="none">
                          <a:solidFill>
                            <a:srgbClr val="002060"/>
                          </a:solidFill>
                          <a:latin typeface="Arial"/>
                          <a:ea typeface="Arial"/>
                          <a:cs typeface="Arial"/>
                          <a:sym typeface="Arial"/>
                        </a:rPr>
                        <a:t>Evaluate the completeness of submitted requirements.</a:t>
                      </a:r>
                      <a:endParaRPr sz="1200" b="1" u="none" strike="noStrike" cap="none">
                        <a:solidFill>
                          <a:srgbClr val="002060"/>
                        </a:solidFill>
                        <a:latin typeface="Arial"/>
                        <a:ea typeface="Arial"/>
                        <a:cs typeface="Arial"/>
                        <a:sym typeface="Arial"/>
                      </a:endParaRPr>
                    </a:p>
                    <a:p>
                      <a:pPr marL="297180" marR="0" lvl="0" indent="-297180" algn="just"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 Minutes</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(single);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7 Hours (batch)</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Treasury Operations Officer (TROO) or duly authorized personnel - Provincial/ District Office</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987" name="Google Shape;987;p121"/>
          <p:cNvSpPr txBox="1"/>
          <p:nvPr/>
        </p:nvSpPr>
        <p:spPr>
          <a:xfrm>
            <a:off x="0" y="0"/>
            <a:ext cx="12192000" cy="892552"/>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1.2  Manual Application (Submission through Email or Drop Box in lieu of                                     	Over-the-Counter Transactions)</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988" name="Google Shape;988;p121"/>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graphicFrame>
        <p:nvGraphicFramePr>
          <p:cNvPr id="993" name="Google Shape;993;p122"/>
          <p:cNvGraphicFramePr/>
          <p:nvPr>
            <p:extLst>
              <p:ext uri="{D42A27DB-BD31-4B8C-83A1-F6EECF244321}">
                <p14:modId xmlns:p14="http://schemas.microsoft.com/office/powerpoint/2010/main" val="388236701"/>
              </p:ext>
            </p:extLst>
          </p:nvPr>
        </p:nvGraphicFramePr>
        <p:xfrm>
          <a:off x="581450" y="1220563"/>
          <a:ext cx="11166400" cy="5386454"/>
        </p:xfrm>
        <a:graphic>
          <a:graphicData uri="http://schemas.openxmlformats.org/drawingml/2006/table">
            <a:tbl>
              <a:tblPr bandRow="1">
                <a:noFill/>
                <a:tableStyleId>{DE38D606-367A-46A1-801F-ABC1F025B626}</a:tableStyleId>
              </a:tblPr>
              <a:tblGrid>
                <a:gridCol w="2970725">
                  <a:extLst>
                    <a:ext uri="{9D8B030D-6E8A-4147-A177-3AD203B41FA5}">
                      <a16:colId xmlns:a16="http://schemas.microsoft.com/office/drawing/2014/main" val="20000"/>
                    </a:ext>
                  </a:extLst>
                </a:gridCol>
                <a:gridCol w="2265700">
                  <a:extLst>
                    <a:ext uri="{9D8B030D-6E8A-4147-A177-3AD203B41FA5}">
                      <a16:colId xmlns:a16="http://schemas.microsoft.com/office/drawing/2014/main" val="20001"/>
                    </a:ext>
                  </a:extLst>
                </a:gridCol>
                <a:gridCol w="1454575">
                  <a:extLst>
                    <a:ext uri="{9D8B030D-6E8A-4147-A177-3AD203B41FA5}">
                      <a16:colId xmlns:a16="http://schemas.microsoft.com/office/drawing/2014/main" val="20002"/>
                    </a:ext>
                  </a:extLst>
                </a:gridCol>
                <a:gridCol w="1599850">
                  <a:extLst>
                    <a:ext uri="{9D8B030D-6E8A-4147-A177-3AD203B41FA5}">
                      <a16:colId xmlns:a16="http://schemas.microsoft.com/office/drawing/2014/main" val="20003"/>
                    </a:ext>
                  </a:extLst>
                </a:gridCol>
                <a:gridCol w="2875550">
                  <a:extLst>
                    <a:ext uri="{9D8B030D-6E8A-4147-A177-3AD203B41FA5}">
                      <a16:colId xmlns:a16="http://schemas.microsoft.com/office/drawing/2014/main" val="20004"/>
                    </a:ext>
                  </a:extLst>
                </a:gridCol>
              </a:tblGrid>
              <a:tr h="163050">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CLIENT STEPS</a:t>
                      </a:r>
                      <a:endParaRPr sz="1200" b="1" u="none" strike="noStrike" cap="none">
                        <a:solidFill>
                          <a:srgbClr val="00206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AGENCY ACTIONS</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FEES TO BE PAID</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1" u="none" strike="noStrike" cap="none">
                          <a:solidFill>
                            <a:srgbClr val="1F3864"/>
                          </a:solidFill>
                          <a:latin typeface="Arial"/>
                          <a:ea typeface="Arial"/>
                          <a:cs typeface="Arial"/>
                          <a:sym typeface="Arial"/>
                        </a:rPr>
                        <a:t>PROCESSING TIME</a:t>
                      </a:r>
                      <a:endParaRPr sz="1200" b="1" u="none" strike="noStrike" cap="none">
                        <a:solidFill>
                          <a:srgbClr val="1F3864"/>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FB75"/>
                    </a:solidFill>
                  </a:tcPr>
                </a:tc>
                <a:extLst>
                  <a:ext uri="{0D108BD9-81ED-4DB2-BD59-A6C34878D82A}">
                    <a16:rowId xmlns:a16="http://schemas.microsoft.com/office/drawing/2014/main" val="10000"/>
                  </a:ext>
                </a:extLst>
              </a:tr>
              <a:tr h="152400">
                <a:tc rowSpan="4">
                  <a:txBody>
                    <a:bodyPr/>
                    <a:lstStyle/>
                    <a:p>
                      <a:pPr marL="342900" marR="0" lvl="0" indent="-342900" algn="l" rtl="0">
                        <a:lnSpc>
                          <a:spcPct val="107000"/>
                        </a:lnSpc>
                        <a:spcBef>
                          <a:spcPts val="0"/>
                        </a:spcBef>
                        <a:spcAft>
                          <a:spcPts val="0"/>
                        </a:spcAft>
                        <a:buClr>
                          <a:srgbClr val="002060"/>
                        </a:buClr>
                        <a:buSzPts val="1200"/>
                        <a:buFont typeface="Calibri"/>
                        <a:buAutoNum type="arabicPeriod"/>
                      </a:pPr>
                      <a:r>
                        <a:rPr lang="en-US" sz="1200" b="1" u="none" strike="noStrike" cap="none" dirty="0">
                          <a:solidFill>
                            <a:srgbClr val="002060"/>
                          </a:solidFill>
                          <a:latin typeface="Arial"/>
                          <a:ea typeface="Arial"/>
                          <a:cs typeface="Arial"/>
                          <a:sym typeface="Arial"/>
                        </a:rPr>
                        <a:t>Submit the documentary requirements. </a:t>
                      </a:r>
                      <a:endParaRPr sz="1200" b="1" u="none" strike="noStrike" cap="none" dirty="0">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80975" marR="0" lvl="0" indent="-180975"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Compute the amount of Fidelity Bond Premium using the bond premium calculator.</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None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2 Minutes (single);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 Hours (batch)</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TROO/ duly authorized personnel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52400">
                <a:tc vMerge="1">
                  <a:txBody>
                    <a:bodyPr/>
                    <a:lstStyle/>
                    <a:p>
                      <a:endParaRPr lang="en-US"/>
                    </a:p>
                  </a:txBody>
                  <a:tcPr/>
                </a:tc>
                <a:tc>
                  <a:txBody>
                    <a:bodyPr/>
                    <a:lstStyle/>
                    <a:p>
                      <a:pPr marL="180975" marR="0" lvl="0" indent="-180975"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	Prepare Authority to Accept Payment (ATAP) and transmit the same to CTOO for review and approval.</a:t>
                      </a:r>
                      <a:endParaRPr sz="1400" u="none" strike="noStrike" cap="none"/>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None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 Minutes (single &amp; batch)</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TROO/ duly authorized personnel - Provincial/ District Office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0100">
                <a:tc vMerge="1">
                  <a:txBody>
                    <a:bodyPr/>
                    <a:lstStyle/>
                    <a:p>
                      <a:endParaRPr lang="en-US"/>
                    </a:p>
                  </a:txBody>
                  <a:tcPr/>
                </a:tc>
                <a:tc>
                  <a:txBody>
                    <a:bodyPr/>
                    <a:lstStyle/>
                    <a:p>
                      <a:pPr marL="180975" marR="0" lvl="0" indent="-180975"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4.	Review, approve and return ATAP to TROO/duly authorized personnel.</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None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 Minutes (single);                  5 Hours &amp;  54 Minutes (batch)</a:t>
                      </a:r>
                      <a:endParaRPr sz="1200" b="1"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Chief Treasury Operations Officer (CTOO) I/II/OIC/ ICO – Provincial/ District Office </a:t>
                      </a:r>
                      <a:endParaRPr sz="1400" u="none" strike="noStrike" cap="none"/>
                    </a:p>
                    <a:p>
                      <a:pPr marL="0" marR="0" lvl="0" indent="0" algn="ctr" rtl="0">
                        <a:lnSpc>
                          <a:spcPct val="107000"/>
                        </a:lnSpc>
                        <a:spcBef>
                          <a:spcPts val="800"/>
                        </a:spcBef>
                        <a:spcAft>
                          <a:spcPts val="0"/>
                        </a:spcAft>
                        <a:buClr>
                          <a:srgbClr val="000000"/>
                        </a:buClr>
                        <a:buSzPts val="1200"/>
                        <a:buFont typeface="Arial"/>
                        <a:buNone/>
                      </a:pP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52400">
                <a:tc vMerge="1">
                  <a:txBody>
                    <a:bodyPr/>
                    <a:lstStyle/>
                    <a:p>
                      <a:endParaRPr lang="en-US"/>
                    </a:p>
                  </a:txBody>
                  <a:tcPr/>
                </a:tc>
                <a:tc>
                  <a:txBody>
                    <a:bodyPr/>
                    <a:lstStyle/>
                    <a:p>
                      <a:pPr marL="219075" marR="0" lvl="0" indent="-219075"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5. Receive, record and issue approved ATAP to the client/ applicant.</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None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2 Minutes (single);</a:t>
                      </a:r>
                      <a:endParaRPr sz="1200" b="1" u="none" strike="noStrike" cap="none">
                        <a:solidFill>
                          <a:srgbClr val="00206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3 Minutes (batch)</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TROO/ duly authorized personnel - Provincial/ District Office</a:t>
                      </a:r>
                      <a:endParaRPr sz="1200" b="1" u="none" strike="noStrike" cap="none">
                        <a:solidFill>
                          <a:srgbClr val="002060"/>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054950">
                <a:tc>
                  <a:txBody>
                    <a:bodyPr/>
                    <a:lstStyle/>
                    <a:p>
                      <a:pPr marL="342900" marR="0" lvl="0" indent="-342900" algn="just" rtl="0">
                        <a:lnSpc>
                          <a:spcPct val="107000"/>
                        </a:lnSpc>
                        <a:spcBef>
                          <a:spcPts val="0"/>
                        </a:spcBef>
                        <a:spcAft>
                          <a:spcPts val="0"/>
                        </a:spcAft>
                        <a:buClr>
                          <a:srgbClr val="002060"/>
                        </a:buClr>
                        <a:buSzPts val="1200"/>
                        <a:buFont typeface="Calibri"/>
                        <a:buAutoNum type="arabicPeriod" startAt="2"/>
                      </a:pPr>
                      <a:r>
                        <a:rPr lang="en-US" sz="1200" b="1" u="none" strike="noStrike" cap="none">
                          <a:solidFill>
                            <a:srgbClr val="002060"/>
                          </a:solidFill>
                          <a:latin typeface="Arial"/>
                          <a:ea typeface="Arial"/>
                          <a:cs typeface="Arial"/>
                          <a:sym typeface="Arial"/>
                        </a:rPr>
                        <a:t>Proceed to the nearest Authorized Government Depository Bank (AGDB)² where the TOP has a deposit account for payment of the bond premium and receive bank-validated deposit slip/ LDDAP-ADA/ OnColl Payment Slip and ATAP from AGDB.</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5910" marR="0" lvl="0" indent="-292100" algn="just"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Fidelity Bond Premium</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a:solidFill>
                            <a:srgbClr val="002060"/>
                          </a:solidFill>
                          <a:latin typeface="Arial"/>
                          <a:ea typeface="Arial"/>
                          <a:cs typeface="Arial"/>
                          <a:sym typeface="Arial"/>
                        </a:rPr>
                        <a:t> </a:t>
                      </a:r>
                      <a:endParaRPr sz="1100" b="1" u="none" strike="noStrike" cap="none">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a:buNone/>
                      </a:pPr>
                      <a:r>
                        <a:rPr lang="en-US" sz="1200" b="1" u="none" strike="noStrike" cap="none" dirty="0">
                          <a:solidFill>
                            <a:srgbClr val="002060"/>
                          </a:solidFill>
                          <a:latin typeface="Arial"/>
                          <a:ea typeface="Arial"/>
                          <a:cs typeface="Arial"/>
                          <a:sym typeface="Arial"/>
                        </a:rPr>
                        <a:t> </a:t>
                      </a:r>
                      <a:endParaRPr sz="1100" b="1" u="none" strike="noStrike" cap="none" dirty="0">
                        <a:solidFill>
                          <a:srgbClr val="002060"/>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994" name="Google Shape;994;p122"/>
          <p:cNvSpPr txBox="1"/>
          <p:nvPr/>
        </p:nvSpPr>
        <p:spPr>
          <a:xfrm>
            <a:off x="486037" y="903503"/>
            <a:ext cx="11163868" cy="306109"/>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Clr>
                <a:srgbClr val="000000"/>
              </a:buClr>
              <a:buSzPts val="1400"/>
              <a:buFont typeface="Arial"/>
              <a:buNone/>
            </a:pPr>
            <a:r>
              <a:rPr lang="en-US" sz="1400" b="1" i="0" u="none" strike="noStrike" cap="none">
                <a:solidFill>
                  <a:srgbClr val="8E0000"/>
                </a:solidFill>
                <a:latin typeface="Arial"/>
                <a:ea typeface="Arial"/>
                <a:cs typeface="Arial"/>
                <a:sym typeface="Arial"/>
              </a:rPr>
              <a:t> (</a:t>
            </a:r>
            <a:r>
              <a:rPr lang="en-US" sz="1400" b="1" i="1" u="none" strike="noStrike" cap="none">
                <a:solidFill>
                  <a:srgbClr val="8E0000"/>
                </a:solidFill>
                <a:latin typeface="Arial"/>
                <a:ea typeface="Arial"/>
                <a:cs typeface="Arial"/>
                <a:sym typeface="Arial"/>
              </a:rPr>
              <a:t>Cont. of client steps </a:t>
            </a:r>
            <a:r>
              <a:rPr lang="en-US" sz="1400" b="1" i="0" u="none" strike="noStrike" cap="none">
                <a:solidFill>
                  <a:srgbClr val="8E0000"/>
                </a:solidFill>
                <a:latin typeface="Arial"/>
                <a:ea typeface="Arial"/>
                <a:cs typeface="Arial"/>
                <a:sym typeface="Arial"/>
              </a:rPr>
              <a:t>)</a:t>
            </a:r>
            <a:endParaRPr sz="1400" b="1" i="0" u="none" strike="noStrike" cap="none">
              <a:solidFill>
                <a:srgbClr val="002060"/>
              </a:solidFill>
              <a:latin typeface="Arial"/>
              <a:ea typeface="Arial"/>
              <a:cs typeface="Arial"/>
              <a:sym typeface="Arial"/>
            </a:endParaRPr>
          </a:p>
        </p:txBody>
      </p:sp>
      <p:sp>
        <p:nvSpPr>
          <p:cNvPr id="995" name="Google Shape;995;p122"/>
          <p:cNvSpPr txBox="1"/>
          <p:nvPr/>
        </p:nvSpPr>
        <p:spPr>
          <a:xfrm>
            <a:off x="0" y="0"/>
            <a:ext cx="12192000" cy="892552"/>
          </a:xfrm>
          <a:prstGeom prst="rect">
            <a:avLst/>
          </a:prstGeom>
          <a:solidFill>
            <a:srgbClr val="1F3864"/>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46355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EE599"/>
                </a:solidFill>
                <a:latin typeface="Arial"/>
                <a:ea typeface="Arial"/>
                <a:cs typeface="Arial"/>
                <a:sym typeface="Arial"/>
              </a:rPr>
              <a:t>1.2  Manual Application (Submission through Email or Drop Box in lieu of                                     	Over-the-Counter Transactions)</a:t>
            </a:r>
            <a:endParaRPr sz="2000" b="0" i="0" u="none" strike="noStrike" cap="none">
              <a:solidFill>
                <a:srgbClr val="FEE599"/>
              </a:solidFill>
              <a:latin typeface="Calibri"/>
              <a:ea typeface="Calibri"/>
              <a:cs typeface="Calibri"/>
              <a:sym typeface="Calibri"/>
            </a:endParaRPr>
          </a:p>
          <a:p>
            <a:pPr marL="46355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EE599"/>
              </a:solidFill>
              <a:latin typeface="Arial"/>
              <a:ea typeface="Arial"/>
              <a:cs typeface="Arial"/>
              <a:sym typeface="Arial"/>
            </a:endParaRPr>
          </a:p>
        </p:txBody>
      </p:sp>
      <p:pic>
        <p:nvPicPr>
          <p:cNvPr id="996" name="Google Shape;996;p122"/>
          <p:cNvPicPr preferRelativeResize="0"/>
          <p:nvPr/>
        </p:nvPicPr>
        <p:blipFill rotWithShape="1">
          <a:blip r:embed="rId3">
            <a:alphaModFix/>
          </a:blip>
          <a:srcRect/>
          <a:stretch/>
        </p:blipFill>
        <p:spPr>
          <a:xfrm>
            <a:off x="11301046" y="1"/>
            <a:ext cx="697718" cy="6165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3378"/>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25985</Words>
  <Application>Microsoft Office PowerPoint</Application>
  <PresentationFormat>Widescreen</PresentationFormat>
  <Paragraphs>4217</Paragraphs>
  <Slides>135</Slides>
  <Notes>135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135</vt:i4>
      </vt:variant>
    </vt:vector>
  </HeadingPairs>
  <TitlesOfParts>
    <vt:vector size="148" baseType="lpstr">
      <vt:lpstr>Verdana</vt:lpstr>
      <vt:lpstr>Trebuchet MS</vt:lpstr>
      <vt:lpstr>Courier New</vt:lpstr>
      <vt:lpstr>Helvetica Neue</vt:lpstr>
      <vt:lpstr>Noto Sans Symbols</vt:lpstr>
      <vt:lpstr>Arial </vt:lpstr>
      <vt:lpstr>Arial</vt:lpstr>
      <vt:lpstr>Georgia</vt:lpstr>
      <vt:lpstr>Arial Black</vt:lpstr>
      <vt:lpstr>Calibri</vt:lpstr>
      <vt:lpstr>Times New Roman</vt:lpstr>
      <vt:lpstr>Office Theme</vt:lpstr>
      <vt:lpstr>Office Theme</vt:lpstr>
      <vt:lpstr>The  Anti-Red  Tape  Authority  (ARTA)  is  an attached agency of the Office of the President that is tasked to oversee and implement the national policy on ease of doing business and anti-red tape in the Philippines.</vt:lpstr>
      <vt:lpstr>PowerPoint Presentation</vt:lpstr>
      <vt:lpstr>WHY DO WE NEED R.A. 11032?</vt:lpstr>
      <vt:lpstr>NOTABLE SALIENT PROVISIONS</vt:lpstr>
      <vt:lpstr>PowerPoint Presentation</vt:lpstr>
      <vt:lpstr>PowerPoint Presentation</vt:lpstr>
      <vt:lpstr>CITIZEN’S CHARTER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Lovelyn A. Flores</dc:creator>
  <cp:lastModifiedBy>Lovelyn A. Flores</cp:lastModifiedBy>
  <cp:revision>1</cp:revision>
  <dcterms:created xsi:type="dcterms:W3CDTF">2024-04-23T07:31:20Z</dcterms:created>
  <dcterms:modified xsi:type="dcterms:W3CDTF">2025-04-14T02:13:38Z</dcterms:modified>
</cp:coreProperties>
</file>